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Lst>
  <p:notesMasterIdLst>
    <p:notesMasterId r:id="rId14"/>
  </p:notesMasterIdLst>
  <p:sldIdLst>
    <p:sldId id="257" r:id="rId8"/>
    <p:sldId id="325" r:id="rId9"/>
    <p:sldId id="304" r:id="rId10"/>
    <p:sldId id="346" r:id="rId11"/>
    <p:sldId id="347" r:id="rId12"/>
    <p:sldId id="34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7C8207-FEEE-3282-CB95-18CF1F9FCBEF}" name="Mohammed Aamir Shuaib" initials="MAS" userId="S::mshuaib@trinitypartners.com::44d4b1f3-cae1-4ad9-8a9f-787ea96ce1d8" providerId="AD"/>
  <p188:author id="{44E4D9C7-7002-522F-6880-5768D730315D}" name="S Vignesh" initials="SV" userId="S::svignesh@trinitypartners.com::4cdfbe3e-ecf0-4e37-8a2e-2e2c44064d4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A48B2-D09F-C918-B5C8-448C08C9E2A4}" v="3" dt="2024-06-14T14:04:00.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3" d="100"/>
          <a:sy n="73" d="100"/>
        </p:scale>
        <p:origin x="3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presProps" Target="presProps.xml"/><Relationship Id="rId10" Type="http://schemas.openxmlformats.org/officeDocument/2006/relationships/slide" Target="slides/slide3.xml"/><Relationship Id="rId19"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Aamir Shuaib" userId="S::mshuaib@trinitypartners.com::44d4b1f3-cae1-4ad9-8a9f-787ea96ce1d8" providerId="AD" clId="Web-{429A48B2-D09F-C918-B5C8-448C08C9E2A4}"/>
    <pc:docChg chg="modSld">
      <pc:chgData name="Mohammed Aamir Shuaib" userId="S::mshuaib@trinitypartners.com::44d4b1f3-cae1-4ad9-8a9f-787ea96ce1d8" providerId="AD" clId="Web-{429A48B2-D09F-C918-B5C8-448C08C9E2A4}" dt="2024-06-14T14:04:00.729" v="2" actId="14100"/>
      <pc:docMkLst>
        <pc:docMk/>
      </pc:docMkLst>
      <pc:sldChg chg="modSp">
        <pc:chgData name="Mohammed Aamir Shuaib" userId="S::mshuaib@trinitypartners.com::44d4b1f3-cae1-4ad9-8a9f-787ea96ce1d8" providerId="AD" clId="Web-{429A48B2-D09F-C918-B5C8-448C08C9E2A4}" dt="2024-06-14T14:04:00.729" v="2" actId="14100"/>
        <pc:sldMkLst>
          <pc:docMk/>
          <pc:sldMk cId="421873433" sldId="346"/>
        </pc:sldMkLst>
        <pc:spChg chg="mod">
          <ac:chgData name="Mohammed Aamir Shuaib" userId="S::mshuaib@trinitypartners.com::44d4b1f3-cae1-4ad9-8a9f-787ea96ce1d8" providerId="AD" clId="Web-{429A48B2-D09F-C918-B5C8-448C08C9E2A4}" dt="2024-06-14T14:04:00.729" v="2" actId="14100"/>
          <ac:spMkLst>
            <pc:docMk/>
            <pc:sldMk cId="421873433" sldId="346"/>
            <ac:spMk id="3" creationId="{2FAF1769-9155-9F21-1988-00B7E56CB55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0ED92-5A02-4029-8EEB-EA1EA0E3B0FB}" type="datetimeFigureOut">
              <a:rPr lang="en-US" smtClean="0"/>
              <a:t>6/14/2024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A3BAC-B939-4BC3-B4A6-E77EC2134C73}" type="slidenum">
              <a:rPr lang="en-US" smtClean="0"/>
              <a:t>‹#›</a:t>
            </a:fld>
            <a:endParaRPr lang="en-US"/>
          </a:p>
        </p:txBody>
      </p:sp>
    </p:spTree>
    <p:extLst>
      <p:ext uri="{BB962C8B-B14F-4D97-AF65-F5344CB8AC3E}">
        <p14:creationId xmlns:p14="http://schemas.microsoft.com/office/powerpoint/2010/main" val="1529894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3E8DD3-7F5E-4F38-8DF1-E0849E959D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0311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EA3BAC-B939-4BC3-B4A6-E77EC2134C73}" type="slidenum">
              <a:rPr lang="en-US" smtClean="0"/>
              <a:t>4</a:t>
            </a:fld>
            <a:endParaRPr lang="en-US"/>
          </a:p>
        </p:txBody>
      </p:sp>
    </p:spTree>
    <p:extLst>
      <p:ext uri="{BB962C8B-B14F-4D97-AF65-F5344CB8AC3E}">
        <p14:creationId xmlns:p14="http://schemas.microsoft.com/office/powerpoint/2010/main" val="4707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9D0E-555B-17C7-B898-713C97E86D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F85A11-C764-B08F-6828-C5E160523E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6ABC52-AE3C-DF7E-150F-DFF20E256DAA}"/>
              </a:ext>
            </a:extLst>
          </p:cNvPr>
          <p:cNvSpPr>
            <a:spLocks noGrp="1"/>
          </p:cNvSpPr>
          <p:nvPr>
            <p:ph type="dt" sz="half" idx="10"/>
          </p:nvPr>
        </p:nvSpPr>
        <p:spPr/>
        <p:txBody>
          <a:bodyPr/>
          <a:lstStyle/>
          <a:p>
            <a:fld id="{EB93506F-1FE5-4DEC-A5DE-49E6528FFB07}" type="datetimeFigureOut">
              <a:rPr lang="en-US" smtClean="0"/>
              <a:t>6/14/2024</a:t>
            </a:fld>
            <a:endParaRPr lang="en-US"/>
          </a:p>
        </p:txBody>
      </p:sp>
      <p:sp>
        <p:nvSpPr>
          <p:cNvPr id="5" name="Footer Placeholder 4">
            <a:extLst>
              <a:ext uri="{FF2B5EF4-FFF2-40B4-BE49-F238E27FC236}">
                <a16:creationId xmlns:a16="http://schemas.microsoft.com/office/drawing/2014/main" id="{66A43794-D464-35DA-3873-1F38F8F09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D0754-5EC2-EA08-1696-931342DA3BA7}"/>
              </a:ext>
            </a:extLst>
          </p:cNvPr>
          <p:cNvSpPr>
            <a:spLocks noGrp="1"/>
          </p:cNvSpPr>
          <p:nvPr>
            <p:ph type="sldNum" sz="quarter" idx="12"/>
          </p:nvPr>
        </p:nvSpPr>
        <p:spPr/>
        <p:txBody>
          <a:bodyPr/>
          <a:lstStyle/>
          <a:p>
            <a:fld id="{5EC69F14-1259-46FA-A285-F29FE79F5E4E}" type="slidenum">
              <a:rPr lang="en-US" smtClean="0"/>
              <a:t>‹#›</a:t>
            </a:fld>
            <a:endParaRPr lang="en-US"/>
          </a:p>
        </p:txBody>
      </p:sp>
    </p:spTree>
    <p:extLst>
      <p:ext uri="{BB962C8B-B14F-4D97-AF65-F5344CB8AC3E}">
        <p14:creationId xmlns:p14="http://schemas.microsoft.com/office/powerpoint/2010/main" val="8009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A4537-0ADA-3C31-21CB-EFE6927A1C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719C3D-B773-9B9E-1A14-684D22EE91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8DEE2-62B2-2C84-8EC3-492668327B14}"/>
              </a:ext>
            </a:extLst>
          </p:cNvPr>
          <p:cNvSpPr>
            <a:spLocks noGrp="1"/>
          </p:cNvSpPr>
          <p:nvPr>
            <p:ph type="dt" sz="half" idx="10"/>
          </p:nvPr>
        </p:nvSpPr>
        <p:spPr/>
        <p:txBody>
          <a:bodyPr/>
          <a:lstStyle/>
          <a:p>
            <a:fld id="{EB93506F-1FE5-4DEC-A5DE-49E6528FFB07}" type="datetimeFigureOut">
              <a:rPr lang="en-US" smtClean="0"/>
              <a:t>6/14/2024</a:t>
            </a:fld>
            <a:endParaRPr lang="en-US"/>
          </a:p>
        </p:txBody>
      </p:sp>
      <p:sp>
        <p:nvSpPr>
          <p:cNvPr id="5" name="Footer Placeholder 4">
            <a:extLst>
              <a:ext uri="{FF2B5EF4-FFF2-40B4-BE49-F238E27FC236}">
                <a16:creationId xmlns:a16="http://schemas.microsoft.com/office/drawing/2014/main" id="{A77E587E-9475-4168-9E19-3494D3F40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61909-672C-F48F-4E88-4D7FE1A390F5}"/>
              </a:ext>
            </a:extLst>
          </p:cNvPr>
          <p:cNvSpPr>
            <a:spLocks noGrp="1"/>
          </p:cNvSpPr>
          <p:nvPr>
            <p:ph type="sldNum" sz="quarter" idx="12"/>
          </p:nvPr>
        </p:nvSpPr>
        <p:spPr/>
        <p:txBody>
          <a:bodyPr/>
          <a:lstStyle/>
          <a:p>
            <a:fld id="{5EC69F14-1259-46FA-A285-F29FE79F5E4E}" type="slidenum">
              <a:rPr lang="en-US" smtClean="0"/>
              <a:t>‹#›</a:t>
            </a:fld>
            <a:endParaRPr lang="en-US"/>
          </a:p>
        </p:txBody>
      </p:sp>
    </p:spTree>
    <p:extLst>
      <p:ext uri="{BB962C8B-B14F-4D97-AF65-F5344CB8AC3E}">
        <p14:creationId xmlns:p14="http://schemas.microsoft.com/office/powerpoint/2010/main" val="345113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CEE03C-CBCF-2815-E435-226A6B6B32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7C408C-576A-2654-A184-F4D6C5029E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12D21-AEFB-39F0-2C64-1B520337A547}"/>
              </a:ext>
            </a:extLst>
          </p:cNvPr>
          <p:cNvSpPr>
            <a:spLocks noGrp="1"/>
          </p:cNvSpPr>
          <p:nvPr>
            <p:ph type="dt" sz="half" idx="10"/>
          </p:nvPr>
        </p:nvSpPr>
        <p:spPr/>
        <p:txBody>
          <a:bodyPr/>
          <a:lstStyle/>
          <a:p>
            <a:fld id="{EB93506F-1FE5-4DEC-A5DE-49E6528FFB07}" type="datetimeFigureOut">
              <a:rPr lang="en-US" smtClean="0"/>
              <a:t>6/14/2024</a:t>
            </a:fld>
            <a:endParaRPr lang="en-US"/>
          </a:p>
        </p:txBody>
      </p:sp>
      <p:sp>
        <p:nvSpPr>
          <p:cNvPr id="5" name="Footer Placeholder 4">
            <a:extLst>
              <a:ext uri="{FF2B5EF4-FFF2-40B4-BE49-F238E27FC236}">
                <a16:creationId xmlns:a16="http://schemas.microsoft.com/office/drawing/2014/main" id="{0C9B58E4-B8B1-0B17-2EFE-C720FB358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821CC-42B6-23B7-175E-A7835912218F}"/>
              </a:ext>
            </a:extLst>
          </p:cNvPr>
          <p:cNvSpPr>
            <a:spLocks noGrp="1"/>
          </p:cNvSpPr>
          <p:nvPr>
            <p:ph type="sldNum" sz="quarter" idx="12"/>
          </p:nvPr>
        </p:nvSpPr>
        <p:spPr/>
        <p:txBody>
          <a:bodyPr/>
          <a:lstStyle/>
          <a:p>
            <a:fld id="{5EC69F14-1259-46FA-A285-F29FE79F5E4E}" type="slidenum">
              <a:rPr lang="en-US" smtClean="0"/>
              <a:t>‹#›</a:t>
            </a:fld>
            <a:endParaRPr lang="en-US"/>
          </a:p>
        </p:txBody>
      </p:sp>
    </p:spTree>
    <p:extLst>
      <p:ext uri="{BB962C8B-B14F-4D97-AF65-F5344CB8AC3E}">
        <p14:creationId xmlns:p14="http://schemas.microsoft.com/office/powerpoint/2010/main" val="1292261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0" y="0"/>
            <a:ext cx="12192000" cy="4267200"/>
          </a:xfrm>
          <a:prstGeom prst="rect">
            <a:avLst/>
          </a:prstGeom>
        </p:spPr>
      </p:pic>
      <p:sp>
        <p:nvSpPr>
          <p:cNvPr id="12" name="Isosceles Triangle 31">
            <a:extLst>
              <a:ext uri="{FF2B5EF4-FFF2-40B4-BE49-F238E27FC236}">
                <a16:creationId xmlns:a16="http://schemas.microsoft.com/office/drawing/2014/main" id="{8A734E0B-92B4-9A4D-A119-A33601223E92}"/>
              </a:ext>
            </a:extLst>
          </p:cNvPr>
          <p:cNvSpPr/>
          <p:nvPr userDrawn="1"/>
        </p:nvSpPr>
        <p:spPr>
          <a:xfrm>
            <a:off x="0" y="-7023"/>
            <a:ext cx="12192003" cy="4274224"/>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aphicFrame>
        <p:nvGraphicFramePr>
          <p:cNvPr id="11" name="Object 10" hidden="1"/>
          <p:cNvGraphicFramePr>
            <a:graphicFrameLocks noChangeAspect="1"/>
          </p:cNvGraphicFramePr>
          <p:nvPr userDrawn="1">
            <p:custDataLst>
              <p:tags r:id="rId1"/>
            </p:custDataLst>
            <p:extLst>
              <p:ext uri="{D42A27DB-BD31-4B8C-83A1-F6EECF244321}">
                <p14:modId xmlns:p14="http://schemas.microsoft.com/office/powerpoint/2010/main" val="1238974696"/>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11" name="Object 10" hidden="1"/>
                      <p:cNvPicPr/>
                      <p:nvPr/>
                    </p:nvPicPr>
                    <p:blipFill>
                      <a:blip r:embed="rId5"/>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ctrTitle"/>
          </p:nvPr>
        </p:nvSpPr>
        <p:spPr>
          <a:xfrm>
            <a:off x="1993392" y="4288211"/>
            <a:ext cx="8165592" cy="582356"/>
          </a:xfrm>
        </p:spPr>
        <p:txBody>
          <a:bodyPr vert="horz" anchor="b" anchorCtr="0"/>
          <a:lstStyle>
            <a:lvl1pPr>
              <a:defRPr sz="2800" b="0" spc="12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993392" y="4971085"/>
            <a:ext cx="8165592" cy="335280"/>
          </a:xfrm>
        </p:spPr>
        <p:txBody>
          <a:bodyPr anchor="b" anchorCtr="0">
            <a:no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9" name="Text Placeholder 8"/>
          <p:cNvSpPr>
            <a:spLocks noGrp="1"/>
          </p:cNvSpPr>
          <p:nvPr>
            <p:ph type="body" sz="quarter" idx="13" hasCustomPrompt="1"/>
          </p:nvPr>
        </p:nvSpPr>
        <p:spPr>
          <a:xfrm>
            <a:off x="1993392" y="5406888"/>
            <a:ext cx="4876800" cy="304800"/>
          </a:xfrm>
        </p:spPr>
        <p:txBody>
          <a:bodyPr anchor="b" anchorCtr="0">
            <a:noAutofit/>
          </a:bodyPr>
          <a:lstStyle>
            <a:lvl1pPr>
              <a:buFontTx/>
              <a:buNone/>
              <a:defRPr sz="1400" baseline="0">
                <a:solidFill>
                  <a:schemeClr val="tx1"/>
                </a:solidFill>
              </a:defRPr>
            </a:lvl1pPr>
          </a:lstStyle>
          <a:p>
            <a:pPr lvl="0"/>
            <a:r>
              <a:rPr lang="en-US"/>
              <a:t>Month Day, Year</a:t>
            </a:r>
          </a:p>
        </p:txBody>
      </p:sp>
      <p:sp>
        <p:nvSpPr>
          <p:cNvPr id="8" name="TextBox 7"/>
          <p:cNvSpPr txBox="1"/>
          <p:nvPr/>
        </p:nvSpPr>
        <p:spPr>
          <a:xfrm>
            <a:off x="2011684" y="6461285"/>
            <a:ext cx="8165593" cy="307777"/>
          </a:xfrm>
          <a:prstGeom prst="rect">
            <a:avLst/>
          </a:prstGeom>
          <a:noFill/>
        </p:spPr>
        <p:txBody>
          <a:bodyPr wrap="square" rtlCol="0">
            <a:spAutoFit/>
          </a:bodyPr>
          <a:lstStyle/>
          <a:p>
            <a:r>
              <a:rPr lang="en-US" sz="700">
                <a:solidFill>
                  <a:schemeClr val="bg2">
                    <a:lumMod val="50000"/>
                  </a:schemeClr>
                </a:solidFill>
              </a:rPr>
              <a:t>This presentation is provided to you by Trinity,</a:t>
            </a:r>
            <a:r>
              <a:rPr lang="en-US" sz="700" baseline="0">
                <a:solidFill>
                  <a:schemeClr val="bg2">
                    <a:lumMod val="50000"/>
                  </a:schemeClr>
                </a:solidFill>
              </a:rPr>
              <a:t> LLC. The presentation is meant to enhance discussions between your organization and Trinity, LLC. The substance of this presentation is confidential and may be legally privileged.  This presentation is intended only for those in attendance.</a:t>
            </a:r>
            <a:endParaRPr lang="en-US" sz="700">
              <a:solidFill>
                <a:schemeClr val="bg2">
                  <a:lumMod val="50000"/>
                </a:schemeClr>
              </a:solidFill>
            </a:endParaRPr>
          </a:p>
        </p:txBody>
      </p:sp>
      <p:sp>
        <p:nvSpPr>
          <p:cNvPr id="17" name="Picture Placeholder 16"/>
          <p:cNvSpPr>
            <a:spLocks noGrp="1"/>
          </p:cNvSpPr>
          <p:nvPr>
            <p:ph type="pic" sz="quarter" idx="14" hasCustomPrompt="1"/>
          </p:nvPr>
        </p:nvSpPr>
        <p:spPr>
          <a:xfrm>
            <a:off x="1993392" y="2511287"/>
            <a:ext cx="5181600" cy="1676400"/>
          </a:xfrm>
        </p:spPr>
        <p:txBody>
          <a:bodyPr anchor="ctr"/>
          <a:lstStyle>
            <a:lvl1pPr marL="3175" indent="0" algn="ctr">
              <a:buNone/>
              <a:defRPr baseline="0"/>
            </a:lvl1pPr>
          </a:lstStyle>
          <a:p>
            <a:r>
              <a:rPr lang="en-US"/>
              <a:t>Placeholder for Client / Trinity Logo</a:t>
            </a:r>
          </a:p>
        </p:txBody>
      </p:sp>
      <p:sp>
        <p:nvSpPr>
          <p:cNvPr id="7" name="Rectangle 6"/>
          <p:cNvSpPr/>
          <p:nvPr userDrawn="1"/>
        </p:nvSpPr>
        <p:spPr>
          <a:xfrm>
            <a:off x="1" y="6620980"/>
            <a:ext cx="404748" cy="237021"/>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10" name="Right Triangle 9">
            <a:extLst>
              <a:ext uri="{FF2B5EF4-FFF2-40B4-BE49-F238E27FC236}">
                <a16:creationId xmlns:a16="http://schemas.microsoft.com/office/drawing/2014/main" id="{3C052C4C-2B0B-B443-AC75-D1D8B338F21F}"/>
              </a:ext>
            </a:extLst>
          </p:cNvPr>
          <p:cNvSpPr/>
          <p:nvPr userDrawn="1"/>
        </p:nvSpPr>
        <p:spPr>
          <a:xfrm rot="5400000">
            <a:off x="-300822" y="300821"/>
            <a:ext cx="4259238" cy="3657604"/>
          </a:xfrm>
          <a:prstGeom prst="rtTriangle">
            <a:avLst/>
          </a:prstGeom>
          <a:gradFill flip="none" rotWithShape="1">
            <a:gsLst>
              <a:gs pos="0">
                <a:srgbClr val="3A4254"/>
              </a:gs>
              <a:gs pos="82000">
                <a:srgbClr val="789ABD">
                  <a:alpha val="75000"/>
                </a:srgbClr>
              </a:gs>
              <a:gs pos="53000">
                <a:srgbClr val="6287B3"/>
              </a:gs>
              <a:gs pos="100000">
                <a:srgbClr val="ABC3D6">
                  <a:alpha val="60000"/>
                </a:srgbClr>
              </a:gs>
            </a:gsLst>
            <a:lin ang="126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13321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Blank Slide with Tex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788819446"/>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nchor="ctr"/>
          <a:lstStyle>
            <a:lvl1pPr>
              <a:defRPr b="0" i="0" baseline="0">
                <a:solidFill>
                  <a:schemeClr val="tx1"/>
                </a:solidFill>
              </a:defRPr>
            </a:lvl1pPr>
          </a:lstStyle>
          <a:p>
            <a:r>
              <a:rPr lang="en-US"/>
              <a:t>Title Line 1</a:t>
            </a:r>
            <a:br>
              <a:rPr lang="en-US"/>
            </a:br>
            <a:r>
              <a:rPr lang="en-US"/>
              <a:t>Title Line Continued</a:t>
            </a:r>
          </a:p>
        </p:txBody>
      </p:sp>
      <p:sp>
        <p:nvSpPr>
          <p:cNvPr id="5"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12"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1">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4" name="Text Placeholder 13"/>
          <p:cNvSpPr>
            <a:spLocks noGrp="1"/>
          </p:cNvSpPr>
          <p:nvPr>
            <p:ph type="body" sz="quarter" idx="15"/>
          </p:nvPr>
        </p:nvSpPr>
        <p:spPr>
          <a:xfrm>
            <a:off x="609600" y="1276709"/>
            <a:ext cx="10972800" cy="5098692"/>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9" name="Graphic 8">
            <a:extLst>
              <a:ext uri="{FF2B5EF4-FFF2-40B4-BE49-F238E27FC236}">
                <a16:creationId xmlns:a16="http://schemas.microsoft.com/office/drawing/2014/main" id="{36B9E241-CFFF-466B-8BCC-C37A427FEE9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214265743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EC09-5D41-9D75-61F4-FE3F1ED65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0C0F7-362C-801C-3917-5823CE0FA7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130E6-40C8-3BF2-95F3-883B07866C10}"/>
              </a:ext>
            </a:extLst>
          </p:cNvPr>
          <p:cNvSpPr>
            <a:spLocks noGrp="1"/>
          </p:cNvSpPr>
          <p:nvPr>
            <p:ph type="dt" sz="half" idx="10"/>
          </p:nvPr>
        </p:nvSpPr>
        <p:spPr/>
        <p:txBody>
          <a:bodyPr/>
          <a:lstStyle/>
          <a:p>
            <a:fld id="{EB93506F-1FE5-4DEC-A5DE-49E6528FFB07}" type="datetimeFigureOut">
              <a:rPr lang="en-US" smtClean="0"/>
              <a:t>6/14/2024</a:t>
            </a:fld>
            <a:endParaRPr lang="en-US"/>
          </a:p>
        </p:txBody>
      </p:sp>
      <p:sp>
        <p:nvSpPr>
          <p:cNvPr id="5" name="Footer Placeholder 4">
            <a:extLst>
              <a:ext uri="{FF2B5EF4-FFF2-40B4-BE49-F238E27FC236}">
                <a16:creationId xmlns:a16="http://schemas.microsoft.com/office/drawing/2014/main" id="{6052BDB3-6F4A-AEF7-FCF9-CC99B5C84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4559D-C69B-3CB8-701F-19CA8BA13BFB}"/>
              </a:ext>
            </a:extLst>
          </p:cNvPr>
          <p:cNvSpPr>
            <a:spLocks noGrp="1"/>
          </p:cNvSpPr>
          <p:nvPr>
            <p:ph type="sldNum" sz="quarter" idx="12"/>
          </p:nvPr>
        </p:nvSpPr>
        <p:spPr/>
        <p:txBody>
          <a:bodyPr/>
          <a:lstStyle/>
          <a:p>
            <a:fld id="{5EC69F14-1259-46FA-A285-F29FE79F5E4E}" type="slidenum">
              <a:rPr lang="en-US" smtClean="0"/>
              <a:t>‹#›</a:t>
            </a:fld>
            <a:endParaRPr lang="en-US"/>
          </a:p>
        </p:txBody>
      </p:sp>
    </p:spTree>
    <p:extLst>
      <p:ext uri="{BB962C8B-B14F-4D97-AF65-F5344CB8AC3E}">
        <p14:creationId xmlns:p14="http://schemas.microsoft.com/office/powerpoint/2010/main" val="409619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E096-0C11-675D-24CF-B9B0AAC06E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CF3C80-504E-5E26-652E-E5531EF85A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E7D6D5-2B9B-87D6-CBC3-27203127CDA6}"/>
              </a:ext>
            </a:extLst>
          </p:cNvPr>
          <p:cNvSpPr>
            <a:spLocks noGrp="1"/>
          </p:cNvSpPr>
          <p:nvPr>
            <p:ph type="dt" sz="half" idx="10"/>
          </p:nvPr>
        </p:nvSpPr>
        <p:spPr/>
        <p:txBody>
          <a:bodyPr/>
          <a:lstStyle/>
          <a:p>
            <a:fld id="{EB93506F-1FE5-4DEC-A5DE-49E6528FFB07}" type="datetimeFigureOut">
              <a:rPr lang="en-US" smtClean="0"/>
              <a:t>6/14/2024</a:t>
            </a:fld>
            <a:endParaRPr lang="en-US"/>
          </a:p>
        </p:txBody>
      </p:sp>
      <p:sp>
        <p:nvSpPr>
          <p:cNvPr id="5" name="Footer Placeholder 4">
            <a:extLst>
              <a:ext uri="{FF2B5EF4-FFF2-40B4-BE49-F238E27FC236}">
                <a16:creationId xmlns:a16="http://schemas.microsoft.com/office/drawing/2014/main" id="{B1A2E541-B03D-CFBA-DFAC-093795CBC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B4B2C-9371-BAC7-F676-AEFC3100A1F6}"/>
              </a:ext>
            </a:extLst>
          </p:cNvPr>
          <p:cNvSpPr>
            <a:spLocks noGrp="1"/>
          </p:cNvSpPr>
          <p:nvPr>
            <p:ph type="sldNum" sz="quarter" idx="12"/>
          </p:nvPr>
        </p:nvSpPr>
        <p:spPr/>
        <p:txBody>
          <a:bodyPr/>
          <a:lstStyle/>
          <a:p>
            <a:fld id="{5EC69F14-1259-46FA-A285-F29FE79F5E4E}" type="slidenum">
              <a:rPr lang="en-US" smtClean="0"/>
              <a:t>‹#›</a:t>
            </a:fld>
            <a:endParaRPr lang="en-US"/>
          </a:p>
        </p:txBody>
      </p:sp>
    </p:spTree>
    <p:extLst>
      <p:ext uri="{BB962C8B-B14F-4D97-AF65-F5344CB8AC3E}">
        <p14:creationId xmlns:p14="http://schemas.microsoft.com/office/powerpoint/2010/main" val="5256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943D-55F4-36E9-4018-50AF4D54B2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9D6B2-3DFE-C6B6-CD27-E90EAB0C1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285B57-D4E2-38DA-6784-E2114CDE6E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B42C33-141A-0D00-F57D-639A56A0E61C}"/>
              </a:ext>
            </a:extLst>
          </p:cNvPr>
          <p:cNvSpPr>
            <a:spLocks noGrp="1"/>
          </p:cNvSpPr>
          <p:nvPr>
            <p:ph type="dt" sz="half" idx="10"/>
          </p:nvPr>
        </p:nvSpPr>
        <p:spPr/>
        <p:txBody>
          <a:bodyPr/>
          <a:lstStyle/>
          <a:p>
            <a:fld id="{EB93506F-1FE5-4DEC-A5DE-49E6528FFB07}" type="datetimeFigureOut">
              <a:rPr lang="en-US" smtClean="0"/>
              <a:t>6/14/2024</a:t>
            </a:fld>
            <a:endParaRPr lang="en-US"/>
          </a:p>
        </p:txBody>
      </p:sp>
      <p:sp>
        <p:nvSpPr>
          <p:cNvPr id="6" name="Footer Placeholder 5">
            <a:extLst>
              <a:ext uri="{FF2B5EF4-FFF2-40B4-BE49-F238E27FC236}">
                <a16:creationId xmlns:a16="http://schemas.microsoft.com/office/drawing/2014/main" id="{56E6BB29-B5CA-B80C-7E74-5A7380906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9D4C99-D4F1-1C9F-A99F-81EFBEB2ED69}"/>
              </a:ext>
            </a:extLst>
          </p:cNvPr>
          <p:cNvSpPr>
            <a:spLocks noGrp="1"/>
          </p:cNvSpPr>
          <p:nvPr>
            <p:ph type="sldNum" sz="quarter" idx="12"/>
          </p:nvPr>
        </p:nvSpPr>
        <p:spPr/>
        <p:txBody>
          <a:bodyPr/>
          <a:lstStyle/>
          <a:p>
            <a:fld id="{5EC69F14-1259-46FA-A285-F29FE79F5E4E}" type="slidenum">
              <a:rPr lang="en-US" smtClean="0"/>
              <a:t>‹#›</a:t>
            </a:fld>
            <a:endParaRPr lang="en-US"/>
          </a:p>
        </p:txBody>
      </p:sp>
    </p:spTree>
    <p:extLst>
      <p:ext uri="{BB962C8B-B14F-4D97-AF65-F5344CB8AC3E}">
        <p14:creationId xmlns:p14="http://schemas.microsoft.com/office/powerpoint/2010/main" val="55505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08A6-0D2A-1124-9F27-9348080079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8790A0-9265-C4EA-DACC-0B306FC38B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4E7247-DE39-A79E-A01A-5E578BA78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CDDFDA-2D39-FAE7-D408-28334C4FA3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B5A3BF-3B98-3530-2050-BB19DD635A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7B71BC-88F6-647D-10E7-6A28B2C92ABD}"/>
              </a:ext>
            </a:extLst>
          </p:cNvPr>
          <p:cNvSpPr>
            <a:spLocks noGrp="1"/>
          </p:cNvSpPr>
          <p:nvPr>
            <p:ph type="dt" sz="half" idx="10"/>
          </p:nvPr>
        </p:nvSpPr>
        <p:spPr/>
        <p:txBody>
          <a:bodyPr/>
          <a:lstStyle/>
          <a:p>
            <a:fld id="{EB93506F-1FE5-4DEC-A5DE-49E6528FFB07}" type="datetimeFigureOut">
              <a:rPr lang="en-US" smtClean="0"/>
              <a:t>6/14/2024</a:t>
            </a:fld>
            <a:endParaRPr lang="en-US"/>
          </a:p>
        </p:txBody>
      </p:sp>
      <p:sp>
        <p:nvSpPr>
          <p:cNvPr id="8" name="Footer Placeholder 7">
            <a:extLst>
              <a:ext uri="{FF2B5EF4-FFF2-40B4-BE49-F238E27FC236}">
                <a16:creationId xmlns:a16="http://schemas.microsoft.com/office/drawing/2014/main" id="{94E6CE3B-EE83-16E3-77A2-02FE460B40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AD4180-61C5-7C3A-2A60-11E3FBA25F0E}"/>
              </a:ext>
            </a:extLst>
          </p:cNvPr>
          <p:cNvSpPr>
            <a:spLocks noGrp="1"/>
          </p:cNvSpPr>
          <p:nvPr>
            <p:ph type="sldNum" sz="quarter" idx="12"/>
          </p:nvPr>
        </p:nvSpPr>
        <p:spPr/>
        <p:txBody>
          <a:bodyPr/>
          <a:lstStyle/>
          <a:p>
            <a:fld id="{5EC69F14-1259-46FA-A285-F29FE79F5E4E}" type="slidenum">
              <a:rPr lang="en-US" smtClean="0"/>
              <a:t>‹#›</a:t>
            </a:fld>
            <a:endParaRPr lang="en-US"/>
          </a:p>
        </p:txBody>
      </p:sp>
    </p:spTree>
    <p:extLst>
      <p:ext uri="{BB962C8B-B14F-4D97-AF65-F5344CB8AC3E}">
        <p14:creationId xmlns:p14="http://schemas.microsoft.com/office/powerpoint/2010/main" val="6785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BF47-F926-7A21-38A0-BB243EABCE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302724-D611-BE42-B4BF-953FDCB3CE99}"/>
              </a:ext>
            </a:extLst>
          </p:cNvPr>
          <p:cNvSpPr>
            <a:spLocks noGrp="1"/>
          </p:cNvSpPr>
          <p:nvPr>
            <p:ph type="dt" sz="half" idx="10"/>
          </p:nvPr>
        </p:nvSpPr>
        <p:spPr/>
        <p:txBody>
          <a:bodyPr/>
          <a:lstStyle/>
          <a:p>
            <a:fld id="{EB93506F-1FE5-4DEC-A5DE-49E6528FFB07}" type="datetimeFigureOut">
              <a:rPr lang="en-US" smtClean="0"/>
              <a:t>6/14/2024</a:t>
            </a:fld>
            <a:endParaRPr lang="en-US"/>
          </a:p>
        </p:txBody>
      </p:sp>
      <p:sp>
        <p:nvSpPr>
          <p:cNvPr id="4" name="Footer Placeholder 3">
            <a:extLst>
              <a:ext uri="{FF2B5EF4-FFF2-40B4-BE49-F238E27FC236}">
                <a16:creationId xmlns:a16="http://schemas.microsoft.com/office/drawing/2014/main" id="{62957E1E-B5B3-6056-DE28-8F58B52297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045710-0340-FF4E-0536-E3DB263E8B4F}"/>
              </a:ext>
            </a:extLst>
          </p:cNvPr>
          <p:cNvSpPr>
            <a:spLocks noGrp="1"/>
          </p:cNvSpPr>
          <p:nvPr>
            <p:ph type="sldNum" sz="quarter" idx="12"/>
          </p:nvPr>
        </p:nvSpPr>
        <p:spPr/>
        <p:txBody>
          <a:bodyPr/>
          <a:lstStyle/>
          <a:p>
            <a:fld id="{5EC69F14-1259-46FA-A285-F29FE79F5E4E}" type="slidenum">
              <a:rPr lang="en-US" smtClean="0"/>
              <a:t>‹#›</a:t>
            </a:fld>
            <a:endParaRPr lang="en-US"/>
          </a:p>
        </p:txBody>
      </p:sp>
    </p:spTree>
    <p:extLst>
      <p:ext uri="{BB962C8B-B14F-4D97-AF65-F5344CB8AC3E}">
        <p14:creationId xmlns:p14="http://schemas.microsoft.com/office/powerpoint/2010/main" val="398374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F82991-B5B8-ADC4-FB74-7BF537A05884}"/>
              </a:ext>
            </a:extLst>
          </p:cNvPr>
          <p:cNvSpPr>
            <a:spLocks noGrp="1"/>
          </p:cNvSpPr>
          <p:nvPr>
            <p:ph type="dt" sz="half" idx="10"/>
          </p:nvPr>
        </p:nvSpPr>
        <p:spPr/>
        <p:txBody>
          <a:bodyPr/>
          <a:lstStyle/>
          <a:p>
            <a:fld id="{EB93506F-1FE5-4DEC-A5DE-49E6528FFB07}" type="datetimeFigureOut">
              <a:rPr lang="en-US" smtClean="0"/>
              <a:t>6/14/2024</a:t>
            </a:fld>
            <a:endParaRPr lang="en-US"/>
          </a:p>
        </p:txBody>
      </p:sp>
      <p:sp>
        <p:nvSpPr>
          <p:cNvPr id="3" name="Footer Placeholder 2">
            <a:extLst>
              <a:ext uri="{FF2B5EF4-FFF2-40B4-BE49-F238E27FC236}">
                <a16:creationId xmlns:a16="http://schemas.microsoft.com/office/drawing/2014/main" id="{3FD03981-6702-EB99-DE6B-17E1C5B2A5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253F44-AD01-BB8A-5FD4-04C3BD52946E}"/>
              </a:ext>
            </a:extLst>
          </p:cNvPr>
          <p:cNvSpPr>
            <a:spLocks noGrp="1"/>
          </p:cNvSpPr>
          <p:nvPr>
            <p:ph type="sldNum" sz="quarter" idx="12"/>
          </p:nvPr>
        </p:nvSpPr>
        <p:spPr/>
        <p:txBody>
          <a:bodyPr/>
          <a:lstStyle/>
          <a:p>
            <a:fld id="{5EC69F14-1259-46FA-A285-F29FE79F5E4E}" type="slidenum">
              <a:rPr lang="en-US" smtClean="0"/>
              <a:t>‹#›</a:t>
            </a:fld>
            <a:endParaRPr lang="en-US"/>
          </a:p>
        </p:txBody>
      </p:sp>
    </p:spTree>
    <p:extLst>
      <p:ext uri="{BB962C8B-B14F-4D97-AF65-F5344CB8AC3E}">
        <p14:creationId xmlns:p14="http://schemas.microsoft.com/office/powerpoint/2010/main" val="64398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CE39-CB65-B134-42A9-29410AA56E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46BB92-D688-A998-46F9-B755F2A771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8F0085-8813-2D93-A0D8-47921C134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05E1DE-366D-0416-4CBD-E5565D9C8C7D}"/>
              </a:ext>
            </a:extLst>
          </p:cNvPr>
          <p:cNvSpPr>
            <a:spLocks noGrp="1"/>
          </p:cNvSpPr>
          <p:nvPr>
            <p:ph type="dt" sz="half" idx="10"/>
          </p:nvPr>
        </p:nvSpPr>
        <p:spPr/>
        <p:txBody>
          <a:bodyPr/>
          <a:lstStyle/>
          <a:p>
            <a:fld id="{EB93506F-1FE5-4DEC-A5DE-49E6528FFB07}" type="datetimeFigureOut">
              <a:rPr lang="en-US" smtClean="0"/>
              <a:t>6/14/2024</a:t>
            </a:fld>
            <a:endParaRPr lang="en-US"/>
          </a:p>
        </p:txBody>
      </p:sp>
      <p:sp>
        <p:nvSpPr>
          <p:cNvPr id="6" name="Footer Placeholder 5">
            <a:extLst>
              <a:ext uri="{FF2B5EF4-FFF2-40B4-BE49-F238E27FC236}">
                <a16:creationId xmlns:a16="http://schemas.microsoft.com/office/drawing/2014/main" id="{470AB2D0-9FC0-1E34-4623-A975A32E3C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7FC7D-9A19-8A4F-2215-FE1F54D15F0D}"/>
              </a:ext>
            </a:extLst>
          </p:cNvPr>
          <p:cNvSpPr>
            <a:spLocks noGrp="1"/>
          </p:cNvSpPr>
          <p:nvPr>
            <p:ph type="sldNum" sz="quarter" idx="12"/>
          </p:nvPr>
        </p:nvSpPr>
        <p:spPr/>
        <p:txBody>
          <a:bodyPr/>
          <a:lstStyle/>
          <a:p>
            <a:fld id="{5EC69F14-1259-46FA-A285-F29FE79F5E4E}" type="slidenum">
              <a:rPr lang="en-US" smtClean="0"/>
              <a:t>‹#›</a:t>
            </a:fld>
            <a:endParaRPr lang="en-US"/>
          </a:p>
        </p:txBody>
      </p:sp>
    </p:spTree>
    <p:extLst>
      <p:ext uri="{BB962C8B-B14F-4D97-AF65-F5344CB8AC3E}">
        <p14:creationId xmlns:p14="http://schemas.microsoft.com/office/powerpoint/2010/main" val="4138031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0BF0-0C69-9C2F-B8C5-342E7F639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ECABEC-3067-922C-4270-D295A3D51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834502-4ADB-2A80-C2BF-A1D89C662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5C1948-F75F-A042-20CA-AAEFD95376F1}"/>
              </a:ext>
            </a:extLst>
          </p:cNvPr>
          <p:cNvSpPr>
            <a:spLocks noGrp="1"/>
          </p:cNvSpPr>
          <p:nvPr>
            <p:ph type="dt" sz="half" idx="10"/>
          </p:nvPr>
        </p:nvSpPr>
        <p:spPr/>
        <p:txBody>
          <a:bodyPr/>
          <a:lstStyle/>
          <a:p>
            <a:fld id="{EB93506F-1FE5-4DEC-A5DE-49E6528FFB07}" type="datetimeFigureOut">
              <a:rPr lang="en-US" smtClean="0"/>
              <a:t>6/14/2024</a:t>
            </a:fld>
            <a:endParaRPr lang="en-US"/>
          </a:p>
        </p:txBody>
      </p:sp>
      <p:sp>
        <p:nvSpPr>
          <p:cNvPr id="6" name="Footer Placeholder 5">
            <a:extLst>
              <a:ext uri="{FF2B5EF4-FFF2-40B4-BE49-F238E27FC236}">
                <a16:creationId xmlns:a16="http://schemas.microsoft.com/office/drawing/2014/main" id="{3847C446-8815-A189-CA4A-71D205345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93040-25DF-BE60-B9F1-D2A8D17BA00A}"/>
              </a:ext>
            </a:extLst>
          </p:cNvPr>
          <p:cNvSpPr>
            <a:spLocks noGrp="1"/>
          </p:cNvSpPr>
          <p:nvPr>
            <p:ph type="sldNum" sz="quarter" idx="12"/>
          </p:nvPr>
        </p:nvSpPr>
        <p:spPr/>
        <p:txBody>
          <a:bodyPr/>
          <a:lstStyle/>
          <a:p>
            <a:fld id="{5EC69F14-1259-46FA-A285-F29FE79F5E4E}" type="slidenum">
              <a:rPr lang="en-US" smtClean="0"/>
              <a:t>‹#›</a:t>
            </a:fld>
            <a:endParaRPr lang="en-US"/>
          </a:p>
        </p:txBody>
      </p:sp>
    </p:spTree>
    <p:extLst>
      <p:ext uri="{BB962C8B-B14F-4D97-AF65-F5344CB8AC3E}">
        <p14:creationId xmlns:p14="http://schemas.microsoft.com/office/powerpoint/2010/main" val="234082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FC86E-94FD-E820-54B0-D7374AD01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C19F42-DC94-9BD3-2822-DBBC064EB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26349-8918-3705-5059-C42A02A6C2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93506F-1FE5-4DEC-A5DE-49E6528FFB07}" type="datetimeFigureOut">
              <a:rPr lang="en-US" smtClean="0"/>
              <a:t>6/14/2024</a:t>
            </a:fld>
            <a:endParaRPr lang="en-US"/>
          </a:p>
        </p:txBody>
      </p:sp>
      <p:sp>
        <p:nvSpPr>
          <p:cNvPr id="5" name="Footer Placeholder 4">
            <a:extLst>
              <a:ext uri="{FF2B5EF4-FFF2-40B4-BE49-F238E27FC236}">
                <a16:creationId xmlns:a16="http://schemas.microsoft.com/office/drawing/2014/main" id="{1B9D1235-8B38-DD1D-F7C3-981159582C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F55288F-C7E5-F31C-D5E1-C2108C636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C69F14-1259-46FA-A285-F29FE79F5E4E}" type="slidenum">
              <a:rPr lang="en-US" smtClean="0"/>
              <a:t>‹#›</a:t>
            </a:fld>
            <a:endParaRPr lang="en-US"/>
          </a:p>
        </p:txBody>
      </p:sp>
      <p:sp>
        <p:nvSpPr>
          <p:cNvPr id="8" name="TextBox 7">
            <a:extLst>
              <a:ext uri="{FF2B5EF4-FFF2-40B4-BE49-F238E27FC236}">
                <a16:creationId xmlns:a16="http://schemas.microsoft.com/office/drawing/2014/main" id="{CD8E1C7C-6345-B67C-E68C-96A6EE2D5689}"/>
              </a:ext>
            </a:extLst>
          </p:cNvPr>
          <p:cNvSpPr txBox="1"/>
          <p:nvPr userDrawn="1">
            <p:extLst>
              <p:ext uri="{1162E1C5-73C7-4A58-AE30-91384D911F3F}">
                <p184:classification xmlns:p184="http://schemas.microsoft.com/office/powerpoint/2018/4/main" val="ftr"/>
              </p:ext>
            </p:extLst>
          </p:nvPr>
        </p:nvSpPr>
        <p:spPr>
          <a:xfrm>
            <a:off x="5941187" y="6642100"/>
            <a:ext cx="33813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Public</a:t>
            </a:r>
          </a:p>
        </p:txBody>
      </p:sp>
    </p:spTree>
    <p:extLst>
      <p:ext uri="{BB962C8B-B14F-4D97-AF65-F5344CB8AC3E}">
        <p14:creationId xmlns:p14="http://schemas.microsoft.com/office/powerpoint/2010/main" val="1748403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slideLayout" Target="../slideLayouts/slideLayout12.xml"/><Relationship Id="rId7" Type="http://schemas.openxmlformats.org/officeDocument/2006/relationships/image" Target="../media/image6.png"/><Relationship Id="rId2" Type="http://schemas.openxmlformats.org/officeDocument/2006/relationships/tags" Target="../tags/tag3.xml"/><Relationship Id="rId1" Type="http://schemas.openxmlformats.org/officeDocument/2006/relationships/customXml" Target="../../customXml/item3.x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customXml" Target="../../customXml/item4.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customXml" Target="../../customXml/item6.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4.bin"/><Relationship Id="rId1" Type="http://schemas.openxmlformats.org/officeDocument/2006/relationships/slideLayout" Target="../slideLayouts/slideLayout13.xml"/><Relationship Id="rId5" Type="http://schemas.openxmlformats.org/officeDocument/2006/relationships/image" Target="../media/image13.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EE1007F-F9E9-4586-A8E8-AB831C44B48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624" imgH="623" progId="TCLayout.ActiveDocument.1">
                  <p:embed/>
                </p:oleObj>
              </mc:Choice>
              <mc:Fallback>
                <p:oleObj name="think-cell Slide" r:id="rId5" imgW="624" imgH="623" progId="TCLayout.ActiveDocument.1">
                  <p:embed/>
                  <p:pic>
                    <p:nvPicPr>
                      <p:cNvPr id="8" name="Object 7" hidden="1">
                        <a:extLst>
                          <a:ext uri="{FF2B5EF4-FFF2-40B4-BE49-F238E27FC236}">
                            <a16:creationId xmlns:a16="http://schemas.microsoft.com/office/drawing/2014/main" id="{3EE1007F-F9E9-4586-A8E8-AB831C44B48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ctrTitle"/>
          </p:nvPr>
        </p:nvSpPr>
        <p:spPr/>
        <p:txBody>
          <a:bodyPr vert="horz"/>
          <a:lstStyle/>
          <a:p>
            <a:r>
              <a:rPr lang="en-US" dirty="0"/>
              <a:t>Companion – Model Comparison</a:t>
            </a:r>
          </a:p>
        </p:txBody>
      </p:sp>
      <p:sp>
        <p:nvSpPr>
          <p:cNvPr id="4" name="Text Placeholder 3"/>
          <p:cNvSpPr>
            <a:spLocks noGrp="1"/>
          </p:cNvSpPr>
          <p:nvPr>
            <p:ph type="body" sz="quarter" idx="13"/>
          </p:nvPr>
        </p:nvSpPr>
        <p:spPr/>
        <p:txBody>
          <a:bodyPr/>
          <a:lstStyle/>
          <a:p>
            <a:r>
              <a:rPr lang="en-US" dirty="0"/>
              <a:t>June 14 , 2024</a:t>
            </a:r>
          </a:p>
        </p:txBody>
      </p:sp>
      <p:pic>
        <p:nvPicPr>
          <p:cNvPr id="14" name="Graphic 13">
            <a:extLst>
              <a:ext uri="{FF2B5EF4-FFF2-40B4-BE49-F238E27FC236}">
                <a16:creationId xmlns:a16="http://schemas.microsoft.com/office/drawing/2014/main" id="{75F22772-E4DA-47A5-92AE-2F5963808F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78870" y="2873777"/>
            <a:ext cx="3952053" cy="951420"/>
          </a:xfrm>
          <a:prstGeom prst="rect">
            <a:avLst/>
          </a:prstGeom>
        </p:spPr>
      </p:pic>
      <p:sp>
        <p:nvSpPr>
          <p:cNvPr id="6" name="Subtitle 5">
            <a:extLst>
              <a:ext uri="{FF2B5EF4-FFF2-40B4-BE49-F238E27FC236}">
                <a16:creationId xmlns:a16="http://schemas.microsoft.com/office/drawing/2014/main" id="{27180C8E-B2B8-F82C-E7C2-9FCFE00C3A18}"/>
              </a:ext>
            </a:extLst>
          </p:cNvPr>
          <p:cNvSpPr>
            <a:spLocks noGrp="1"/>
          </p:cNvSpPr>
          <p:nvPr>
            <p:ph type="subTitle" idx="1"/>
          </p:nvPr>
        </p:nvSpPr>
        <p:spPr/>
        <p:txBody>
          <a:bodyPr/>
          <a:lstStyle/>
          <a:p>
            <a:r>
              <a:rPr lang="en-US" dirty="0"/>
              <a:t>Response Comparison between gpt-3.5-turbo and gpt-4o</a:t>
            </a:r>
          </a:p>
        </p:txBody>
      </p:sp>
    </p:spTree>
    <p:custDataLst>
      <p:custData r:id="rId1"/>
    </p:custDataLst>
    <p:extLst>
      <p:ext uri="{BB962C8B-B14F-4D97-AF65-F5344CB8AC3E}">
        <p14:creationId xmlns:p14="http://schemas.microsoft.com/office/powerpoint/2010/main" val="1414950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0B64-45BE-D09E-B7C8-EC2D873B81CE}"/>
              </a:ext>
            </a:extLst>
          </p:cNvPr>
          <p:cNvSpPr>
            <a:spLocks noGrp="1"/>
          </p:cNvSpPr>
          <p:nvPr>
            <p:ph type="title"/>
          </p:nvPr>
        </p:nvSpPr>
        <p:spPr>
          <a:xfrm>
            <a:off x="609600" y="104415"/>
            <a:ext cx="10972800" cy="906738"/>
          </a:xfrm>
        </p:spPr>
        <p:txBody>
          <a:bodyPr>
            <a:normAutofit fontScale="90000"/>
          </a:bodyPr>
          <a:lstStyle/>
          <a:p>
            <a:r>
              <a:rPr lang="en-US"/>
              <a:t>LLM Model Comparison and Model Upgrade plan</a:t>
            </a:r>
          </a:p>
        </p:txBody>
      </p:sp>
      <p:sp>
        <p:nvSpPr>
          <p:cNvPr id="169" name="Oval 168">
            <a:extLst>
              <a:ext uri="{FF2B5EF4-FFF2-40B4-BE49-F238E27FC236}">
                <a16:creationId xmlns:a16="http://schemas.microsoft.com/office/drawing/2014/main" id="{C282C2AC-D160-2B03-1E08-F9EB1813B334}"/>
              </a:ext>
            </a:extLst>
          </p:cNvPr>
          <p:cNvSpPr/>
          <p:nvPr/>
        </p:nvSpPr>
        <p:spPr>
          <a:xfrm>
            <a:off x="11155680" y="344647"/>
            <a:ext cx="426720" cy="426719"/>
          </a:xfrm>
          <a:prstGeom prst="ellipse">
            <a:avLst/>
          </a:prstGeom>
          <a:solidFill>
            <a:schemeClr val="bg1"/>
          </a:solidFill>
          <a:ln w="38100">
            <a:solidFill>
              <a:schemeClr val="tx2">
                <a:lumMod val="25000"/>
                <a:lumOff val="75000"/>
                <a:alpha val="72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70" name="Graphic 169">
            <a:extLst>
              <a:ext uri="{FF2B5EF4-FFF2-40B4-BE49-F238E27FC236}">
                <a16:creationId xmlns:a16="http://schemas.microsoft.com/office/drawing/2014/main" id="{D51D9963-7FFF-239C-8676-2577A3014D21}"/>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11244998" y="433963"/>
            <a:ext cx="248086" cy="248087"/>
          </a:xfrm>
          <a:prstGeom prst="rect">
            <a:avLst/>
          </a:prstGeom>
        </p:spPr>
      </p:pic>
      <p:sp>
        <p:nvSpPr>
          <p:cNvPr id="38" name="Rectangle: Top Corners Rounded 37">
            <a:extLst>
              <a:ext uri="{FF2B5EF4-FFF2-40B4-BE49-F238E27FC236}">
                <a16:creationId xmlns:a16="http://schemas.microsoft.com/office/drawing/2014/main" id="{3F767582-FED5-8993-DDB8-8A40F5F1F1E1}"/>
              </a:ext>
            </a:extLst>
          </p:cNvPr>
          <p:cNvSpPr/>
          <p:nvPr/>
        </p:nvSpPr>
        <p:spPr>
          <a:xfrm rot="16200000">
            <a:off x="1990296" y="610071"/>
            <a:ext cx="444429" cy="3205820"/>
          </a:xfrm>
          <a:prstGeom prst="round2SameRect">
            <a:avLst>
              <a:gd name="adj1" fmla="val 50000"/>
              <a:gd name="adj2" fmla="val 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a:p>
        </p:txBody>
      </p:sp>
      <p:sp>
        <p:nvSpPr>
          <p:cNvPr id="39" name="Rectangle: Top Corners Rounded 38">
            <a:extLst>
              <a:ext uri="{FF2B5EF4-FFF2-40B4-BE49-F238E27FC236}">
                <a16:creationId xmlns:a16="http://schemas.microsoft.com/office/drawing/2014/main" id="{A96A74E3-22CD-1C4B-14DC-08FB271A3CAB}"/>
              </a:ext>
            </a:extLst>
          </p:cNvPr>
          <p:cNvSpPr/>
          <p:nvPr/>
        </p:nvSpPr>
        <p:spPr>
          <a:xfrm rot="16200000">
            <a:off x="1990296" y="1119840"/>
            <a:ext cx="444429" cy="3205820"/>
          </a:xfrm>
          <a:prstGeom prst="round2SameRect">
            <a:avLst>
              <a:gd name="adj1" fmla="val 50000"/>
              <a:gd name="adj2" fmla="val 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a:p>
        </p:txBody>
      </p:sp>
      <p:sp>
        <p:nvSpPr>
          <p:cNvPr id="40" name="Rectangle: Top Corners Rounded 39">
            <a:extLst>
              <a:ext uri="{FF2B5EF4-FFF2-40B4-BE49-F238E27FC236}">
                <a16:creationId xmlns:a16="http://schemas.microsoft.com/office/drawing/2014/main" id="{843705D1-0317-AE57-CAD9-D255994B2BAB}"/>
              </a:ext>
            </a:extLst>
          </p:cNvPr>
          <p:cNvSpPr/>
          <p:nvPr/>
        </p:nvSpPr>
        <p:spPr>
          <a:xfrm rot="16200000">
            <a:off x="1990296" y="1629609"/>
            <a:ext cx="444429" cy="3205820"/>
          </a:xfrm>
          <a:prstGeom prst="round2SameRect">
            <a:avLst>
              <a:gd name="adj1" fmla="val 50000"/>
              <a:gd name="adj2" fmla="val 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a:p>
        </p:txBody>
      </p:sp>
      <p:sp>
        <p:nvSpPr>
          <p:cNvPr id="41" name="Rectangle: Top Corners Rounded 40">
            <a:extLst>
              <a:ext uri="{FF2B5EF4-FFF2-40B4-BE49-F238E27FC236}">
                <a16:creationId xmlns:a16="http://schemas.microsoft.com/office/drawing/2014/main" id="{E9C969EC-9198-D91F-DDA9-2DD6DFB0C35F}"/>
              </a:ext>
            </a:extLst>
          </p:cNvPr>
          <p:cNvSpPr/>
          <p:nvPr/>
        </p:nvSpPr>
        <p:spPr>
          <a:xfrm rot="16200000">
            <a:off x="1990296" y="2139378"/>
            <a:ext cx="444429" cy="3205820"/>
          </a:xfrm>
          <a:prstGeom prst="round2SameRect">
            <a:avLst>
              <a:gd name="adj1" fmla="val 50000"/>
              <a:gd name="adj2" fmla="val 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a:p>
        </p:txBody>
      </p:sp>
      <p:sp>
        <p:nvSpPr>
          <p:cNvPr id="27" name="Rectangle: Top Corners Rounded 26">
            <a:extLst>
              <a:ext uri="{FF2B5EF4-FFF2-40B4-BE49-F238E27FC236}">
                <a16:creationId xmlns:a16="http://schemas.microsoft.com/office/drawing/2014/main" id="{8CE308DE-9C24-8033-2F2B-7A1E6E716B4B}"/>
              </a:ext>
            </a:extLst>
          </p:cNvPr>
          <p:cNvSpPr/>
          <p:nvPr/>
        </p:nvSpPr>
        <p:spPr>
          <a:xfrm rot="16200000">
            <a:off x="1990295" y="100302"/>
            <a:ext cx="444429" cy="3205819"/>
          </a:xfrm>
          <a:prstGeom prst="round2SameRect">
            <a:avLst>
              <a:gd name="adj1" fmla="val 50000"/>
              <a:gd name="adj2" fmla="val 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a:p>
        </p:txBody>
      </p:sp>
      <p:sp>
        <p:nvSpPr>
          <p:cNvPr id="42" name="Rectangle: Top Corners Rounded 41">
            <a:extLst>
              <a:ext uri="{FF2B5EF4-FFF2-40B4-BE49-F238E27FC236}">
                <a16:creationId xmlns:a16="http://schemas.microsoft.com/office/drawing/2014/main" id="{4EA0D6F3-D612-1C0A-36B0-F26D9A28D1A9}"/>
              </a:ext>
            </a:extLst>
          </p:cNvPr>
          <p:cNvSpPr/>
          <p:nvPr/>
        </p:nvSpPr>
        <p:spPr>
          <a:xfrm rot="16200000">
            <a:off x="1990296" y="2649147"/>
            <a:ext cx="444429" cy="3205820"/>
          </a:xfrm>
          <a:prstGeom prst="round2SameRect">
            <a:avLst>
              <a:gd name="adj1" fmla="val 50000"/>
              <a:gd name="adj2" fmla="val 0"/>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a:p>
        </p:txBody>
      </p:sp>
      <p:sp>
        <p:nvSpPr>
          <p:cNvPr id="43" name="Rectangle: Top Corners Rounded 42">
            <a:extLst>
              <a:ext uri="{FF2B5EF4-FFF2-40B4-BE49-F238E27FC236}">
                <a16:creationId xmlns:a16="http://schemas.microsoft.com/office/drawing/2014/main" id="{3A8480CC-8137-889D-145C-1691D7DD7194}"/>
              </a:ext>
            </a:extLst>
          </p:cNvPr>
          <p:cNvSpPr/>
          <p:nvPr/>
        </p:nvSpPr>
        <p:spPr>
          <a:xfrm rot="16200000">
            <a:off x="1990296" y="3668685"/>
            <a:ext cx="444429" cy="3205820"/>
          </a:xfrm>
          <a:prstGeom prst="round2SameRect">
            <a:avLst>
              <a:gd name="adj1" fmla="val 50000"/>
              <a:gd name="adj2" fmla="val 0"/>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a:p>
        </p:txBody>
      </p:sp>
      <p:sp>
        <p:nvSpPr>
          <p:cNvPr id="44" name="Rectangle: Top Corners Rounded 43">
            <a:extLst>
              <a:ext uri="{FF2B5EF4-FFF2-40B4-BE49-F238E27FC236}">
                <a16:creationId xmlns:a16="http://schemas.microsoft.com/office/drawing/2014/main" id="{D255876B-6397-D0C1-C1BA-3088E2864513}"/>
              </a:ext>
            </a:extLst>
          </p:cNvPr>
          <p:cNvSpPr/>
          <p:nvPr/>
        </p:nvSpPr>
        <p:spPr>
          <a:xfrm rot="16200000">
            <a:off x="1990296" y="4178454"/>
            <a:ext cx="444429" cy="3205820"/>
          </a:xfrm>
          <a:prstGeom prst="round2SameRect">
            <a:avLst>
              <a:gd name="adj1" fmla="val 50000"/>
              <a:gd name="adj2" fmla="val 0"/>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a:p>
        </p:txBody>
      </p:sp>
      <p:sp>
        <p:nvSpPr>
          <p:cNvPr id="46" name="Rectangle: Top Corners Rounded 45">
            <a:extLst>
              <a:ext uri="{FF2B5EF4-FFF2-40B4-BE49-F238E27FC236}">
                <a16:creationId xmlns:a16="http://schemas.microsoft.com/office/drawing/2014/main" id="{3FA83025-65B0-3BC2-BC14-9B039C672D3B}"/>
              </a:ext>
            </a:extLst>
          </p:cNvPr>
          <p:cNvSpPr/>
          <p:nvPr/>
        </p:nvSpPr>
        <p:spPr>
          <a:xfrm rot="16200000">
            <a:off x="1990296" y="4688229"/>
            <a:ext cx="444429" cy="3205820"/>
          </a:xfrm>
          <a:prstGeom prst="round2SameRect">
            <a:avLst>
              <a:gd name="adj1" fmla="val 50000"/>
              <a:gd name="adj2" fmla="val 0"/>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a:p>
        </p:txBody>
      </p:sp>
      <p:sp>
        <p:nvSpPr>
          <p:cNvPr id="18" name="Rectangle: Top Corners Rounded 17">
            <a:extLst>
              <a:ext uri="{FF2B5EF4-FFF2-40B4-BE49-F238E27FC236}">
                <a16:creationId xmlns:a16="http://schemas.microsoft.com/office/drawing/2014/main" id="{9A0D4E01-AED4-3103-403A-EDC6A2061CDC}"/>
              </a:ext>
            </a:extLst>
          </p:cNvPr>
          <p:cNvSpPr/>
          <p:nvPr/>
        </p:nvSpPr>
        <p:spPr>
          <a:xfrm rot="16200000">
            <a:off x="1990296" y="3158916"/>
            <a:ext cx="444429" cy="3205820"/>
          </a:xfrm>
          <a:prstGeom prst="round2SameRect">
            <a:avLst>
              <a:gd name="adj1" fmla="val 50000"/>
              <a:gd name="adj2" fmla="val 0"/>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a:p>
        </p:txBody>
      </p:sp>
      <p:sp>
        <p:nvSpPr>
          <p:cNvPr id="47" name="TextBox 46">
            <a:extLst>
              <a:ext uri="{FF2B5EF4-FFF2-40B4-BE49-F238E27FC236}">
                <a16:creationId xmlns:a16="http://schemas.microsoft.com/office/drawing/2014/main" id="{8C65DDD5-8E2A-B3DD-2DB5-65CA6056B3F8}"/>
              </a:ext>
            </a:extLst>
          </p:cNvPr>
          <p:cNvSpPr txBox="1"/>
          <p:nvPr/>
        </p:nvSpPr>
        <p:spPr>
          <a:xfrm>
            <a:off x="749739" y="1610878"/>
            <a:ext cx="1454309" cy="184666"/>
          </a:xfrm>
          <a:prstGeom prst="rect">
            <a:avLst/>
          </a:prstGeom>
          <a:noFill/>
        </p:spPr>
        <p:txBody>
          <a:bodyPr wrap="none" lIns="0" tIns="0" rIns="0" bIns="0" anchor="ctr">
            <a:spAutoFit/>
          </a:bodyPr>
          <a:lstStyle/>
          <a:p>
            <a:pPr>
              <a:defRPr/>
            </a:pPr>
            <a:r>
              <a:rPr lang="en-US" sz="1200" b="1">
                <a:solidFill>
                  <a:schemeClr val="bg1"/>
                </a:solidFill>
                <a:latin typeface="Calibri" panose="020F0502020204030204"/>
              </a:rPr>
              <a:t>Input Context Window</a:t>
            </a:r>
          </a:p>
        </p:txBody>
      </p:sp>
      <p:sp>
        <p:nvSpPr>
          <p:cNvPr id="51" name="TextBox 50">
            <a:extLst>
              <a:ext uri="{FF2B5EF4-FFF2-40B4-BE49-F238E27FC236}">
                <a16:creationId xmlns:a16="http://schemas.microsoft.com/office/drawing/2014/main" id="{C79469A4-3503-F1B1-C00E-B3E61B815DF2}"/>
              </a:ext>
            </a:extLst>
          </p:cNvPr>
          <p:cNvSpPr txBox="1"/>
          <p:nvPr/>
        </p:nvSpPr>
        <p:spPr>
          <a:xfrm>
            <a:off x="749739" y="2120648"/>
            <a:ext cx="1247457" cy="184666"/>
          </a:xfrm>
          <a:prstGeom prst="rect">
            <a:avLst/>
          </a:prstGeom>
          <a:noFill/>
        </p:spPr>
        <p:txBody>
          <a:bodyPr wrap="none" lIns="0" tIns="0" rIns="0" bIns="0" anchor="ctr">
            <a:spAutoFit/>
          </a:bodyPr>
          <a:lstStyle/>
          <a:p>
            <a:pPr>
              <a:defRPr/>
            </a:pPr>
            <a:r>
              <a:rPr lang="en-US" sz="1200" b="1">
                <a:solidFill>
                  <a:schemeClr val="bg1"/>
                </a:solidFill>
                <a:latin typeface="Calibri" panose="020F0502020204030204"/>
              </a:rPr>
              <a:t>Max Output Tokens</a:t>
            </a:r>
          </a:p>
        </p:txBody>
      </p:sp>
      <p:sp>
        <p:nvSpPr>
          <p:cNvPr id="52" name="TextBox 51">
            <a:extLst>
              <a:ext uri="{FF2B5EF4-FFF2-40B4-BE49-F238E27FC236}">
                <a16:creationId xmlns:a16="http://schemas.microsoft.com/office/drawing/2014/main" id="{7FCE056D-65B5-5AD5-2157-D3DF9BC186C4}"/>
              </a:ext>
            </a:extLst>
          </p:cNvPr>
          <p:cNvSpPr txBox="1"/>
          <p:nvPr/>
        </p:nvSpPr>
        <p:spPr>
          <a:xfrm>
            <a:off x="749739" y="2630418"/>
            <a:ext cx="1399550" cy="184666"/>
          </a:xfrm>
          <a:prstGeom prst="rect">
            <a:avLst/>
          </a:prstGeom>
          <a:noFill/>
        </p:spPr>
        <p:txBody>
          <a:bodyPr wrap="none" lIns="0" tIns="0" rIns="0" bIns="0" anchor="ctr">
            <a:spAutoFit/>
          </a:bodyPr>
          <a:lstStyle/>
          <a:p>
            <a:pPr>
              <a:defRPr/>
            </a:pPr>
            <a:r>
              <a:rPr lang="en-US" sz="1200" b="1">
                <a:solidFill>
                  <a:schemeClr val="bg1"/>
                </a:solidFill>
                <a:latin typeface="Calibri" panose="020F0502020204030204"/>
              </a:rPr>
              <a:t>Pricing – Input Tokens</a:t>
            </a:r>
          </a:p>
        </p:txBody>
      </p:sp>
      <p:sp>
        <p:nvSpPr>
          <p:cNvPr id="53" name="TextBox 52">
            <a:extLst>
              <a:ext uri="{FF2B5EF4-FFF2-40B4-BE49-F238E27FC236}">
                <a16:creationId xmlns:a16="http://schemas.microsoft.com/office/drawing/2014/main" id="{6D0E5DA8-154A-4E06-5AC2-4758F51D4E54}"/>
              </a:ext>
            </a:extLst>
          </p:cNvPr>
          <p:cNvSpPr txBox="1"/>
          <p:nvPr/>
        </p:nvSpPr>
        <p:spPr>
          <a:xfrm>
            <a:off x="749739" y="3140188"/>
            <a:ext cx="1514967" cy="184666"/>
          </a:xfrm>
          <a:prstGeom prst="rect">
            <a:avLst/>
          </a:prstGeom>
          <a:noFill/>
        </p:spPr>
        <p:txBody>
          <a:bodyPr wrap="none" lIns="0" tIns="0" rIns="0" bIns="0" anchor="ctr">
            <a:spAutoFit/>
          </a:bodyPr>
          <a:lstStyle/>
          <a:p>
            <a:pPr>
              <a:defRPr/>
            </a:pPr>
            <a:r>
              <a:rPr lang="en-US" sz="1200" b="1">
                <a:solidFill>
                  <a:schemeClr val="bg1"/>
                </a:solidFill>
                <a:latin typeface="Calibri" panose="020F0502020204030204"/>
              </a:rPr>
              <a:t>Pricing – Output Tokens</a:t>
            </a:r>
          </a:p>
        </p:txBody>
      </p:sp>
      <p:sp>
        <p:nvSpPr>
          <p:cNvPr id="54" name="TextBox 53">
            <a:extLst>
              <a:ext uri="{FF2B5EF4-FFF2-40B4-BE49-F238E27FC236}">
                <a16:creationId xmlns:a16="http://schemas.microsoft.com/office/drawing/2014/main" id="{D08AEF12-0AC4-682E-F919-18E19C7EFBA5}"/>
              </a:ext>
            </a:extLst>
          </p:cNvPr>
          <p:cNvSpPr txBox="1"/>
          <p:nvPr/>
        </p:nvSpPr>
        <p:spPr>
          <a:xfrm>
            <a:off x="749739" y="3649958"/>
            <a:ext cx="1158715" cy="184666"/>
          </a:xfrm>
          <a:prstGeom prst="rect">
            <a:avLst/>
          </a:prstGeom>
          <a:noFill/>
        </p:spPr>
        <p:txBody>
          <a:bodyPr wrap="none" lIns="0" tIns="0" rIns="0" bIns="0" anchor="ctr">
            <a:spAutoFit/>
          </a:bodyPr>
          <a:lstStyle/>
          <a:p>
            <a:pPr>
              <a:defRPr/>
            </a:pPr>
            <a:r>
              <a:rPr lang="en-US" sz="1200" b="1">
                <a:solidFill>
                  <a:schemeClr val="bg1"/>
                </a:solidFill>
                <a:latin typeface="Calibri" panose="020F0502020204030204"/>
              </a:rPr>
              <a:t>Estimated Latency</a:t>
            </a:r>
          </a:p>
        </p:txBody>
      </p:sp>
      <p:sp>
        <p:nvSpPr>
          <p:cNvPr id="55" name="TextBox 54">
            <a:extLst>
              <a:ext uri="{FF2B5EF4-FFF2-40B4-BE49-F238E27FC236}">
                <a16:creationId xmlns:a16="http://schemas.microsoft.com/office/drawing/2014/main" id="{8C7DD1E2-B76E-FF80-0F17-28D99D2363A1}"/>
              </a:ext>
            </a:extLst>
          </p:cNvPr>
          <p:cNvSpPr txBox="1"/>
          <p:nvPr/>
        </p:nvSpPr>
        <p:spPr>
          <a:xfrm>
            <a:off x="749739" y="4159728"/>
            <a:ext cx="639599" cy="184666"/>
          </a:xfrm>
          <a:prstGeom prst="rect">
            <a:avLst/>
          </a:prstGeom>
          <a:noFill/>
        </p:spPr>
        <p:txBody>
          <a:bodyPr wrap="none" lIns="0" tIns="0" rIns="0" bIns="0" anchor="ctr">
            <a:spAutoFit/>
          </a:bodyPr>
          <a:lstStyle/>
          <a:p>
            <a:pPr>
              <a:defRPr/>
            </a:pPr>
            <a:r>
              <a:rPr lang="en-US" sz="1200" b="1">
                <a:solidFill>
                  <a:schemeClr val="bg1"/>
                </a:solidFill>
                <a:latin typeface="Calibri" panose="020F0502020204030204"/>
              </a:rPr>
              <a:t>Capability</a:t>
            </a:r>
          </a:p>
        </p:txBody>
      </p:sp>
      <p:sp>
        <p:nvSpPr>
          <p:cNvPr id="56" name="TextBox 55">
            <a:extLst>
              <a:ext uri="{FF2B5EF4-FFF2-40B4-BE49-F238E27FC236}">
                <a16:creationId xmlns:a16="http://schemas.microsoft.com/office/drawing/2014/main" id="{6D563F83-C4D4-FC71-852E-2137CFB52E63}"/>
              </a:ext>
            </a:extLst>
          </p:cNvPr>
          <p:cNvSpPr txBox="1"/>
          <p:nvPr/>
        </p:nvSpPr>
        <p:spPr>
          <a:xfrm>
            <a:off x="749739" y="5179268"/>
            <a:ext cx="2682337" cy="184666"/>
          </a:xfrm>
          <a:prstGeom prst="rect">
            <a:avLst/>
          </a:prstGeom>
          <a:noFill/>
        </p:spPr>
        <p:txBody>
          <a:bodyPr wrap="none" lIns="0" tIns="0" rIns="0" bIns="0" anchor="ctr">
            <a:spAutoFit/>
          </a:bodyPr>
          <a:lstStyle/>
          <a:p>
            <a:pPr>
              <a:defRPr/>
            </a:pPr>
            <a:r>
              <a:rPr lang="en-US" sz="1200" b="1">
                <a:solidFill>
                  <a:schemeClr val="bg1"/>
                </a:solidFill>
                <a:latin typeface="Calibri" panose="020F0502020204030204"/>
              </a:rPr>
              <a:t>GPQA – Graduate level Google-Proof Q&amp;A</a:t>
            </a:r>
          </a:p>
        </p:txBody>
      </p:sp>
      <p:sp>
        <p:nvSpPr>
          <p:cNvPr id="57" name="TextBox 56">
            <a:extLst>
              <a:ext uri="{FF2B5EF4-FFF2-40B4-BE49-F238E27FC236}">
                <a16:creationId xmlns:a16="http://schemas.microsoft.com/office/drawing/2014/main" id="{4B3D0E25-DBED-735B-7E90-463982806BBC}"/>
              </a:ext>
            </a:extLst>
          </p:cNvPr>
          <p:cNvSpPr txBox="1"/>
          <p:nvPr/>
        </p:nvSpPr>
        <p:spPr>
          <a:xfrm>
            <a:off x="749739" y="5689038"/>
            <a:ext cx="2412520" cy="184666"/>
          </a:xfrm>
          <a:prstGeom prst="rect">
            <a:avLst/>
          </a:prstGeom>
          <a:noFill/>
        </p:spPr>
        <p:txBody>
          <a:bodyPr wrap="none" lIns="0" tIns="0" rIns="0" bIns="0" anchor="ctr">
            <a:spAutoFit/>
          </a:bodyPr>
          <a:lstStyle/>
          <a:p>
            <a:pPr>
              <a:defRPr/>
            </a:pPr>
            <a:r>
              <a:rPr lang="en-US" sz="1200" b="1">
                <a:solidFill>
                  <a:schemeClr val="bg1"/>
                </a:solidFill>
                <a:latin typeface="Calibri" panose="020F0502020204030204"/>
              </a:rPr>
              <a:t>HellaSwag – Commonsense reasoning</a:t>
            </a:r>
          </a:p>
        </p:txBody>
      </p:sp>
      <p:sp>
        <p:nvSpPr>
          <p:cNvPr id="58" name="TextBox 57">
            <a:extLst>
              <a:ext uri="{FF2B5EF4-FFF2-40B4-BE49-F238E27FC236}">
                <a16:creationId xmlns:a16="http://schemas.microsoft.com/office/drawing/2014/main" id="{C0F785D6-CC0C-C473-6FD9-8B36F2CF60E8}"/>
              </a:ext>
            </a:extLst>
          </p:cNvPr>
          <p:cNvSpPr txBox="1"/>
          <p:nvPr/>
        </p:nvSpPr>
        <p:spPr>
          <a:xfrm>
            <a:off x="749739" y="6198805"/>
            <a:ext cx="3024098" cy="184666"/>
          </a:xfrm>
          <a:prstGeom prst="rect">
            <a:avLst/>
          </a:prstGeom>
          <a:noFill/>
        </p:spPr>
        <p:txBody>
          <a:bodyPr wrap="none" lIns="0" tIns="0" rIns="0" bIns="0" anchor="ctr">
            <a:spAutoFit/>
          </a:bodyPr>
          <a:lstStyle/>
          <a:p>
            <a:pPr>
              <a:defRPr/>
            </a:pPr>
            <a:r>
              <a:rPr lang="en-US" sz="1200" b="1">
                <a:solidFill>
                  <a:schemeClr val="bg1"/>
                </a:solidFill>
                <a:latin typeface="Calibri" panose="020F0502020204030204"/>
              </a:rPr>
              <a:t>MMLU – Multi tasking Language understanding</a:t>
            </a:r>
          </a:p>
        </p:txBody>
      </p:sp>
      <p:sp>
        <p:nvSpPr>
          <p:cNvPr id="23" name="TextBox 22">
            <a:extLst>
              <a:ext uri="{FF2B5EF4-FFF2-40B4-BE49-F238E27FC236}">
                <a16:creationId xmlns:a16="http://schemas.microsoft.com/office/drawing/2014/main" id="{9C9D54BB-A09A-0057-8E2A-CBBD5C8D6C08}"/>
              </a:ext>
            </a:extLst>
          </p:cNvPr>
          <p:cNvSpPr txBox="1"/>
          <p:nvPr/>
        </p:nvSpPr>
        <p:spPr>
          <a:xfrm>
            <a:off x="749739" y="4669498"/>
            <a:ext cx="1381725" cy="184666"/>
          </a:xfrm>
          <a:prstGeom prst="rect">
            <a:avLst/>
          </a:prstGeom>
          <a:noFill/>
        </p:spPr>
        <p:txBody>
          <a:bodyPr wrap="none" lIns="0" tIns="0" rIns="0" bIns="0" anchor="ctr">
            <a:spAutoFit/>
          </a:bodyPr>
          <a:lstStyle/>
          <a:p>
            <a:pPr>
              <a:defRPr/>
            </a:pPr>
            <a:r>
              <a:rPr lang="en-US" sz="1200" b="1">
                <a:solidFill>
                  <a:schemeClr val="bg1"/>
                </a:solidFill>
                <a:latin typeface="Calibri" panose="020F0502020204030204"/>
              </a:rPr>
              <a:t>Multi Modal (Images)</a:t>
            </a:r>
          </a:p>
        </p:txBody>
      </p:sp>
      <p:sp>
        <p:nvSpPr>
          <p:cNvPr id="12" name="Rectangle: Rounded Corners 11">
            <a:extLst>
              <a:ext uri="{FF2B5EF4-FFF2-40B4-BE49-F238E27FC236}">
                <a16:creationId xmlns:a16="http://schemas.microsoft.com/office/drawing/2014/main" id="{68661F9F-AB8B-8EF3-ED33-E28B88B3AA1E}"/>
              </a:ext>
            </a:extLst>
          </p:cNvPr>
          <p:cNvSpPr/>
          <p:nvPr/>
        </p:nvSpPr>
        <p:spPr>
          <a:xfrm>
            <a:off x="3815418" y="895407"/>
            <a:ext cx="1500710" cy="5722322"/>
          </a:xfrm>
          <a:prstGeom prst="roundRect">
            <a:avLst>
              <a:gd name="adj" fmla="val 3787"/>
            </a:avLst>
          </a:prstGeom>
          <a:solidFill>
            <a:schemeClr val="bg1"/>
          </a:solidFill>
          <a:ln w="19050">
            <a:solidFill>
              <a:schemeClr val="tx1"/>
            </a:solidFill>
          </a:ln>
          <a:effectLst>
            <a:outerShdw blurRad="63500" algn="ct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17" name="TextBox 16">
            <a:extLst>
              <a:ext uri="{FF2B5EF4-FFF2-40B4-BE49-F238E27FC236}">
                <a16:creationId xmlns:a16="http://schemas.microsoft.com/office/drawing/2014/main" id="{6C723DC8-D76A-3DA8-9031-BB227C8FB7C0}"/>
              </a:ext>
            </a:extLst>
          </p:cNvPr>
          <p:cNvSpPr txBox="1"/>
          <p:nvPr/>
        </p:nvSpPr>
        <p:spPr>
          <a:xfrm>
            <a:off x="3815418" y="1126824"/>
            <a:ext cx="1500710" cy="276999"/>
          </a:xfrm>
          <a:prstGeom prst="rect">
            <a:avLst/>
          </a:prstGeom>
          <a:solidFill>
            <a:schemeClr val="accent1"/>
          </a:solidFill>
          <a:ln>
            <a:noFill/>
          </a:ln>
        </p:spPr>
        <p:txBody>
          <a:bodyPr wrap="square" rtlCol="0" anchor="ctr">
            <a:spAutoFit/>
          </a:bodyPr>
          <a:lstStyle/>
          <a:p>
            <a:pPr marL="3175" algn="ctr">
              <a:spcBef>
                <a:spcPts val="600"/>
              </a:spcBef>
              <a:spcAft>
                <a:spcPts val="600"/>
              </a:spcAft>
              <a:buClr>
                <a:srgbClr val="303030">
                  <a:lumMod val="50000"/>
                  <a:lumOff val="50000"/>
                </a:srgbClr>
              </a:buClr>
            </a:pPr>
            <a:r>
              <a:rPr lang="en-US" sz="1200" b="1">
                <a:solidFill>
                  <a:schemeClr val="bg1"/>
                </a:solidFill>
                <a:cs typeface="Tahoma" pitchFamily="34" charset="0"/>
              </a:rPr>
              <a:t>GPT-3.5-Turbo</a:t>
            </a:r>
          </a:p>
        </p:txBody>
      </p:sp>
      <p:sp>
        <p:nvSpPr>
          <p:cNvPr id="13" name="Rectangle: Rounded Corners 12">
            <a:extLst>
              <a:ext uri="{FF2B5EF4-FFF2-40B4-BE49-F238E27FC236}">
                <a16:creationId xmlns:a16="http://schemas.microsoft.com/office/drawing/2014/main" id="{4B08E9A7-2FF6-4CAA-0451-2E3F165127DD}"/>
              </a:ext>
            </a:extLst>
          </p:cNvPr>
          <p:cNvSpPr/>
          <p:nvPr/>
        </p:nvSpPr>
        <p:spPr>
          <a:xfrm>
            <a:off x="5381986" y="895407"/>
            <a:ext cx="1500710" cy="5722322"/>
          </a:xfrm>
          <a:prstGeom prst="roundRect">
            <a:avLst>
              <a:gd name="adj" fmla="val 3787"/>
            </a:avLst>
          </a:prstGeom>
          <a:solidFill>
            <a:schemeClr val="bg1"/>
          </a:solidFill>
          <a:ln>
            <a:noFill/>
          </a:ln>
          <a:effectLst>
            <a:outerShdw blurRad="63500" algn="ct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24" name="TextBox 23">
            <a:extLst>
              <a:ext uri="{FF2B5EF4-FFF2-40B4-BE49-F238E27FC236}">
                <a16:creationId xmlns:a16="http://schemas.microsoft.com/office/drawing/2014/main" id="{86DC78A3-F82F-47C9-6E10-3EC35D9391B1}"/>
              </a:ext>
            </a:extLst>
          </p:cNvPr>
          <p:cNvSpPr txBox="1"/>
          <p:nvPr/>
        </p:nvSpPr>
        <p:spPr>
          <a:xfrm>
            <a:off x="5381986" y="1126824"/>
            <a:ext cx="1500710" cy="276999"/>
          </a:xfrm>
          <a:prstGeom prst="rect">
            <a:avLst/>
          </a:prstGeom>
          <a:solidFill>
            <a:schemeClr val="accent1"/>
          </a:solidFill>
          <a:ln>
            <a:noFill/>
          </a:ln>
        </p:spPr>
        <p:txBody>
          <a:bodyPr wrap="square" rtlCol="0" anchor="ctr">
            <a:spAutoFit/>
          </a:bodyPr>
          <a:lstStyle/>
          <a:p>
            <a:pPr marL="3175" algn="ctr">
              <a:spcBef>
                <a:spcPts val="600"/>
              </a:spcBef>
              <a:spcAft>
                <a:spcPts val="600"/>
              </a:spcAft>
              <a:buClr>
                <a:srgbClr val="303030">
                  <a:lumMod val="50000"/>
                  <a:lumOff val="50000"/>
                </a:srgbClr>
              </a:buClr>
            </a:pPr>
            <a:r>
              <a:rPr lang="en-US" sz="1200" b="1">
                <a:solidFill>
                  <a:schemeClr val="bg1"/>
                </a:solidFill>
                <a:cs typeface="Tahoma" pitchFamily="34" charset="0"/>
              </a:rPr>
              <a:t>GPT-4-Turbo</a:t>
            </a:r>
          </a:p>
        </p:txBody>
      </p:sp>
      <p:sp>
        <p:nvSpPr>
          <p:cNvPr id="14" name="Rectangle: Rounded Corners 13">
            <a:extLst>
              <a:ext uri="{FF2B5EF4-FFF2-40B4-BE49-F238E27FC236}">
                <a16:creationId xmlns:a16="http://schemas.microsoft.com/office/drawing/2014/main" id="{DC3D4FF7-4203-7FC1-6740-395BB8E614C3}"/>
              </a:ext>
            </a:extLst>
          </p:cNvPr>
          <p:cNvSpPr/>
          <p:nvPr/>
        </p:nvSpPr>
        <p:spPr>
          <a:xfrm>
            <a:off x="6948554" y="895407"/>
            <a:ext cx="1500710" cy="5722322"/>
          </a:xfrm>
          <a:prstGeom prst="roundRect">
            <a:avLst>
              <a:gd name="adj" fmla="val 3787"/>
            </a:avLst>
          </a:prstGeom>
          <a:solidFill>
            <a:schemeClr val="bg1"/>
          </a:solidFill>
          <a:ln>
            <a:noFill/>
          </a:ln>
          <a:effectLst>
            <a:outerShdw blurRad="63500" algn="ct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25" name="TextBox 24">
            <a:extLst>
              <a:ext uri="{FF2B5EF4-FFF2-40B4-BE49-F238E27FC236}">
                <a16:creationId xmlns:a16="http://schemas.microsoft.com/office/drawing/2014/main" id="{7F9679FF-479F-E537-7C1D-6E367F1214AC}"/>
              </a:ext>
            </a:extLst>
          </p:cNvPr>
          <p:cNvSpPr txBox="1"/>
          <p:nvPr/>
        </p:nvSpPr>
        <p:spPr>
          <a:xfrm>
            <a:off x="6948554" y="1126824"/>
            <a:ext cx="1500710" cy="276999"/>
          </a:xfrm>
          <a:prstGeom prst="rect">
            <a:avLst/>
          </a:prstGeom>
          <a:solidFill>
            <a:schemeClr val="accent1"/>
          </a:solidFill>
          <a:ln>
            <a:noFill/>
          </a:ln>
        </p:spPr>
        <p:txBody>
          <a:bodyPr wrap="square" rtlCol="0" anchor="ctr">
            <a:spAutoFit/>
          </a:bodyPr>
          <a:lstStyle/>
          <a:p>
            <a:pPr marL="3175" algn="ctr">
              <a:spcBef>
                <a:spcPts val="600"/>
              </a:spcBef>
              <a:spcAft>
                <a:spcPts val="600"/>
              </a:spcAft>
              <a:buClr>
                <a:srgbClr val="303030">
                  <a:lumMod val="50000"/>
                  <a:lumOff val="50000"/>
                </a:srgbClr>
              </a:buClr>
            </a:pPr>
            <a:r>
              <a:rPr lang="en-US" sz="1200" b="1">
                <a:solidFill>
                  <a:schemeClr val="bg1"/>
                </a:solidFill>
                <a:cs typeface="Tahoma" pitchFamily="34" charset="0"/>
              </a:rPr>
              <a:t>GPT-4</a:t>
            </a:r>
          </a:p>
        </p:txBody>
      </p:sp>
      <p:sp>
        <p:nvSpPr>
          <p:cNvPr id="15" name="Rectangle: Rounded Corners 14">
            <a:extLst>
              <a:ext uri="{FF2B5EF4-FFF2-40B4-BE49-F238E27FC236}">
                <a16:creationId xmlns:a16="http://schemas.microsoft.com/office/drawing/2014/main" id="{E97C3CC7-42EF-E4DF-0BAB-743F0C172056}"/>
              </a:ext>
            </a:extLst>
          </p:cNvPr>
          <p:cNvSpPr/>
          <p:nvPr/>
        </p:nvSpPr>
        <p:spPr>
          <a:xfrm>
            <a:off x="8515122" y="895407"/>
            <a:ext cx="1500710" cy="5722322"/>
          </a:xfrm>
          <a:prstGeom prst="roundRect">
            <a:avLst>
              <a:gd name="adj" fmla="val 3787"/>
            </a:avLst>
          </a:prstGeom>
          <a:solidFill>
            <a:schemeClr val="bg1"/>
          </a:solidFill>
          <a:ln>
            <a:noFill/>
          </a:ln>
          <a:effectLst>
            <a:outerShdw blurRad="63500" algn="ct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26" name="TextBox 25">
            <a:extLst>
              <a:ext uri="{FF2B5EF4-FFF2-40B4-BE49-F238E27FC236}">
                <a16:creationId xmlns:a16="http://schemas.microsoft.com/office/drawing/2014/main" id="{AB64B60B-5EE4-B61F-DBCC-D6D4FB484AB0}"/>
              </a:ext>
            </a:extLst>
          </p:cNvPr>
          <p:cNvSpPr txBox="1"/>
          <p:nvPr/>
        </p:nvSpPr>
        <p:spPr>
          <a:xfrm>
            <a:off x="8515122" y="1126824"/>
            <a:ext cx="1500710" cy="276999"/>
          </a:xfrm>
          <a:prstGeom prst="rect">
            <a:avLst/>
          </a:prstGeom>
          <a:solidFill>
            <a:schemeClr val="accent1"/>
          </a:solidFill>
          <a:ln>
            <a:noFill/>
          </a:ln>
        </p:spPr>
        <p:txBody>
          <a:bodyPr wrap="square" rtlCol="0" anchor="ctr">
            <a:spAutoFit/>
          </a:bodyPr>
          <a:lstStyle/>
          <a:p>
            <a:pPr marL="3175" algn="ctr">
              <a:spcBef>
                <a:spcPts val="600"/>
              </a:spcBef>
              <a:spcAft>
                <a:spcPts val="600"/>
              </a:spcAft>
              <a:buClr>
                <a:srgbClr val="303030">
                  <a:lumMod val="50000"/>
                  <a:lumOff val="50000"/>
                </a:srgbClr>
              </a:buClr>
            </a:pPr>
            <a:r>
              <a:rPr lang="en-US" sz="1200" b="1">
                <a:solidFill>
                  <a:schemeClr val="bg1"/>
                </a:solidFill>
                <a:cs typeface="Tahoma" pitchFamily="34" charset="0"/>
              </a:rPr>
              <a:t>GPT-4-32k</a:t>
            </a:r>
          </a:p>
        </p:txBody>
      </p:sp>
      <p:sp>
        <p:nvSpPr>
          <p:cNvPr id="168" name="TextBox 167">
            <a:extLst>
              <a:ext uri="{FF2B5EF4-FFF2-40B4-BE49-F238E27FC236}">
                <a16:creationId xmlns:a16="http://schemas.microsoft.com/office/drawing/2014/main" id="{3187FDD9-4AD1-2377-F20E-722C7E27F764}"/>
              </a:ext>
            </a:extLst>
          </p:cNvPr>
          <p:cNvSpPr txBox="1"/>
          <p:nvPr/>
        </p:nvSpPr>
        <p:spPr>
          <a:xfrm>
            <a:off x="10278160" y="856436"/>
            <a:ext cx="1107770" cy="276999"/>
          </a:xfrm>
          <a:prstGeom prst="rect">
            <a:avLst/>
          </a:prstGeom>
          <a:noFill/>
        </p:spPr>
        <p:txBody>
          <a:bodyPr wrap="none" lIns="91440" tIns="45720" rIns="91440" bIns="45720" anchor="ctr">
            <a:spAutoFit/>
          </a:bodyPr>
          <a:lstStyle/>
          <a:p>
            <a:pPr algn="ctr">
              <a:defRPr/>
            </a:pPr>
            <a:r>
              <a:rPr lang="en-US" sz="1200" b="1">
                <a:solidFill>
                  <a:srgbClr val="304659"/>
                </a:solidFill>
                <a:latin typeface="Calibri" panose="020F0502020204030204"/>
              </a:rPr>
              <a:t>Proposed Option</a:t>
            </a:r>
            <a:endParaRPr lang="en-US" sz="1600"/>
          </a:p>
        </p:txBody>
      </p:sp>
      <p:sp>
        <p:nvSpPr>
          <p:cNvPr id="3" name="Rectangle: Rounded Corners 2">
            <a:extLst>
              <a:ext uri="{FF2B5EF4-FFF2-40B4-BE49-F238E27FC236}">
                <a16:creationId xmlns:a16="http://schemas.microsoft.com/office/drawing/2014/main" id="{C61B4A7F-C16C-6338-D1A6-2300CA601AB3}"/>
              </a:ext>
            </a:extLst>
          </p:cNvPr>
          <p:cNvSpPr/>
          <p:nvPr/>
        </p:nvSpPr>
        <p:spPr>
          <a:xfrm>
            <a:off x="10081690" y="895407"/>
            <a:ext cx="1500710" cy="5722322"/>
          </a:xfrm>
          <a:prstGeom prst="roundRect">
            <a:avLst>
              <a:gd name="adj" fmla="val 3787"/>
            </a:avLst>
          </a:prstGeom>
          <a:solidFill>
            <a:schemeClr val="bg1"/>
          </a:solidFill>
          <a:ln>
            <a:noFill/>
          </a:ln>
          <a:effectLst>
            <a:outerShdw blurRad="63500" algn="ct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4" name="TextBox 3">
            <a:extLst>
              <a:ext uri="{FF2B5EF4-FFF2-40B4-BE49-F238E27FC236}">
                <a16:creationId xmlns:a16="http://schemas.microsoft.com/office/drawing/2014/main" id="{9CAFA39E-6A58-FFCB-94C2-EBD554F93904}"/>
              </a:ext>
            </a:extLst>
          </p:cNvPr>
          <p:cNvSpPr txBox="1"/>
          <p:nvPr/>
        </p:nvSpPr>
        <p:spPr>
          <a:xfrm>
            <a:off x="10081690" y="1126824"/>
            <a:ext cx="1500710" cy="276999"/>
          </a:xfrm>
          <a:prstGeom prst="rect">
            <a:avLst/>
          </a:prstGeom>
          <a:solidFill>
            <a:schemeClr val="accent4">
              <a:lumMod val="75000"/>
            </a:schemeClr>
          </a:solidFill>
          <a:ln>
            <a:noFill/>
          </a:ln>
        </p:spPr>
        <p:txBody>
          <a:bodyPr wrap="square" rtlCol="0" anchor="ctr">
            <a:spAutoFit/>
          </a:bodyPr>
          <a:lstStyle/>
          <a:p>
            <a:pPr marL="3175" algn="ctr">
              <a:spcBef>
                <a:spcPts val="600"/>
              </a:spcBef>
              <a:spcAft>
                <a:spcPts val="600"/>
              </a:spcAft>
              <a:buClr>
                <a:srgbClr val="303030">
                  <a:lumMod val="50000"/>
                  <a:lumOff val="50000"/>
                </a:srgbClr>
              </a:buClr>
            </a:pPr>
            <a:r>
              <a:rPr lang="en-US" sz="1200" b="1">
                <a:solidFill>
                  <a:schemeClr val="bg1"/>
                </a:solidFill>
                <a:cs typeface="Tahoma" pitchFamily="34" charset="0"/>
              </a:rPr>
              <a:t>GPT-4o</a:t>
            </a:r>
          </a:p>
        </p:txBody>
      </p:sp>
      <p:cxnSp>
        <p:nvCxnSpPr>
          <p:cNvPr id="64" name="Straight Connector 63">
            <a:extLst>
              <a:ext uri="{FF2B5EF4-FFF2-40B4-BE49-F238E27FC236}">
                <a16:creationId xmlns:a16="http://schemas.microsoft.com/office/drawing/2014/main" id="{895F6277-3D56-47BF-3532-131FCCF81105}"/>
              </a:ext>
            </a:extLst>
          </p:cNvPr>
          <p:cNvCxnSpPr/>
          <p:nvPr/>
        </p:nvCxnSpPr>
        <p:spPr>
          <a:xfrm>
            <a:off x="3874889" y="1958096"/>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74EDAEA-D9B7-98CD-FC62-8EB780A751FE}"/>
              </a:ext>
            </a:extLst>
          </p:cNvPr>
          <p:cNvCxnSpPr/>
          <p:nvPr/>
        </p:nvCxnSpPr>
        <p:spPr>
          <a:xfrm>
            <a:off x="5441457" y="1958096"/>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B1B08E6-EDC1-ACA5-158E-A5D60D7491F1}"/>
              </a:ext>
            </a:extLst>
          </p:cNvPr>
          <p:cNvCxnSpPr/>
          <p:nvPr/>
        </p:nvCxnSpPr>
        <p:spPr>
          <a:xfrm>
            <a:off x="7008024" y="1958096"/>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07BCAF2-DDAF-DEFA-8EDA-06491C81F617}"/>
              </a:ext>
            </a:extLst>
          </p:cNvPr>
          <p:cNvCxnSpPr/>
          <p:nvPr/>
        </p:nvCxnSpPr>
        <p:spPr>
          <a:xfrm>
            <a:off x="8574592" y="1958096"/>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1B8D2B5-4030-9A20-993E-BF024E9CD975}"/>
              </a:ext>
            </a:extLst>
          </p:cNvPr>
          <p:cNvCxnSpPr/>
          <p:nvPr/>
        </p:nvCxnSpPr>
        <p:spPr>
          <a:xfrm>
            <a:off x="10141160" y="1958096"/>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B9C6739-A835-E2DB-1098-E08F9FCD30C5}"/>
              </a:ext>
            </a:extLst>
          </p:cNvPr>
          <p:cNvCxnSpPr/>
          <p:nvPr/>
        </p:nvCxnSpPr>
        <p:spPr>
          <a:xfrm>
            <a:off x="3874889" y="2467865"/>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6178EA4-18FB-DC7A-670B-9B595154E3EA}"/>
              </a:ext>
            </a:extLst>
          </p:cNvPr>
          <p:cNvCxnSpPr/>
          <p:nvPr/>
        </p:nvCxnSpPr>
        <p:spPr>
          <a:xfrm>
            <a:off x="5441457" y="2467865"/>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E31475B-877B-4891-94ED-6D8D294E96D4}"/>
              </a:ext>
            </a:extLst>
          </p:cNvPr>
          <p:cNvCxnSpPr/>
          <p:nvPr/>
        </p:nvCxnSpPr>
        <p:spPr>
          <a:xfrm>
            <a:off x="7008024" y="2467865"/>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0338190-F026-7DDE-CDA0-887FB278F30A}"/>
              </a:ext>
            </a:extLst>
          </p:cNvPr>
          <p:cNvCxnSpPr/>
          <p:nvPr/>
        </p:nvCxnSpPr>
        <p:spPr>
          <a:xfrm>
            <a:off x="8574592" y="2467865"/>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07237D4-1E65-D17A-2848-3AF7826DF1D6}"/>
              </a:ext>
            </a:extLst>
          </p:cNvPr>
          <p:cNvCxnSpPr/>
          <p:nvPr/>
        </p:nvCxnSpPr>
        <p:spPr>
          <a:xfrm>
            <a:off x="10141160" y="2467865"/>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B2F7D33-4224-FE63-DC41-DD280AFB487C}"/>
              </a:ext>
            </a:extLst>
          </p:cNvPr>
          <p:cNvCxnSpPr/>
          <p:nvPr/>
        </p:nvCxnSpPr>
        <p:spPr>
          <a:xfrm>
            <a:off x="3874889" y="2977634"/>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8646B15-A191-C03D-C3D6-AA6F32F6090F}"/>
              </a:ext>
            </a:extLst>
          </p:cNvPr>
          <p:cNvCxnSpPr/>
          <p:nvPr/>
        </p:nvCxnSpPr>
        <p:spPr>
          <a:xfrm>
            <a:off x="5441457" y="2977634"/>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12E2E43-A120-218E-9FCD-32B7488570F2}"/>
              </a:ext>
            </a:extLst>
          </p:cNvPr>
          <p:cNvCxnSpPr/>
          <p:nvPr/>
        </p:nvCxnSpPr>
        <p:spPr>
          <a:xfrm>
            <a:off x="7008024" y="2977634"/>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0A630C0-4FC6-7352-CCF7-29853DCE6D39}"/>
              </a:ext>
            </a:extLst>
          </p:cNvPr>
          <p:cNvCxnSpPr/>
          <p:nvPr/>
        </p:nvCxnSpPr>
        <p:spPr>
          <a:xfrm>
            <a:off x="8574592" y="2977634"/>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B50F107-5163-B0D6-DB51-97DB3DFF12BD}"/>
              </a:ext>
            </a:extLst>
          </p:cNvPr>
          <p:cNvCxnSpPr/>
          <p:nvPr/>
        </p:nvCxnSpPr>
        <p:spPr>
          <a:xfrm>
            <a:off x="10141160" y="2977634"/>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CA93DDD-0B06-FD68-48DE-E170544A18EA}"/>
              </a:ext>
            </a:extLst>
          </p:cNvPr>
          <p:cNvCxnSpPr/>
          <p:nvPr/>
        </p:nvCxnSpPr>
        <p:spPr>
          <a:xfrm>
            <a:off x="3874889" y="3487403"/>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18593D0-B258-26D7-BECD-8034421E0E77}"/>
              </a:ext>
            </a:extLst>
          </p:cNvPr>
          <p:cNvCxnSpPr/>
          <p:nvPr/>
        </p:nvCxnSpPr>
        <p:spPr>
          <a:xfrm>
            <a:off x="5441457" y="3487403"/>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D5D1CEB-4AB6-C728-8683-34272719D552}"/>
              </a:ext>
            </a:extLst>
          </p:cNvPr>
          <p:cNvCxnSpPr/>
          <p:nvPr/>
        </p:nvCxnSpPr>
        <p:spPr>
          <a:xfrm>
            <a:off x="7008024" y="3487403"/>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49FEF90-5B6B-3D8A-A80E-7EA99EF48941}"/>
              </a:ext>
            </a:extLst>
          </p:cNvPr>
          <p:cNvCxnSpPr/>
          <p:nvPr/>
        </p:nvCxnSpPr>
        <p:spPr>
          <a:xfrm>
            <a:off x="8574592" y="3487403"/>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EDA800-8A89-EA03-6569-1108D829EBE8}"/>
              </a:ext>
            </a:extLst>
          </p:cNvPr>
          <p:cNvCxnSpPr/>
          <p:nvPr/>
        </p:nvCxnSpPr>
        <p:spPr>
          <a:xfrm>
            <a:off x="10141160" y="3487403"/>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20F5A72-316B-46E5-3D46-B2FEE11CE460}"/>
              </a:ext>
            </a:extLst>
          </p:cNvPr>
          <p:cNvCxnSpPr/>
          <p:nvPr/>
        </p:nvCxnSpPr>
        <p:spPr>
          <a:xfrm>
            <a:off x="3874889" y="3997172"/>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88FDAD4-DACB-B282-200B-CAD52E25B4FF}"/>
              </a:ext>
            </a:extLst>
          </p:cNvPr>
          <p:cNvCxnSpPr/>
          <p:nvPr/>
        </p:nvCxnSpPr>
        <p:spPr>
          <a:xfrm>
            <a:off x="5441457" y="3997172"/>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4CA8396-C645-26A7-FEFF-A89355DFA2F6}"/>
              </a:ext>
            </a:extLst>
          </p:cNvPr>
          <p:cNvCxnSpPr/>
          <p:nvPr/>
        </p:nvCxnSpPr>
        <p:spPr>
          <a:xfrm>
            <a:off x="7008024" y="3997172"/>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98C3768-C958-B9E7-C217-E9050C532AEA}"/>
              </a:ext>
            </a:extLst>
          </p:cNvPr>
          <p:cNvCxnSpPr/>
          <p:nvPr/>
        </p:nvCxnSpPr>
        <p:spPr>
          <a:xfrm>
            <a:off x="8574592" y="3997172"/>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FC530E-75E8-F245-D944-83631460DD97}"/>
              </a:ext>
            </a:extLst>
          </p:cNvPr>
          <p:cNvCxnSpPr/>
          <p:nvPr/>
        </p:nvCxnSpPr>
        <p:spPr>
          <a:xfrm>
            <a:off x="10141160" y="3997172"/>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076BD68-D5B4-1F7D-AA62-A92279D92713}"/>
              </a:ext>
            </a:extLst>
          </p:cNvPr>
          <p:cNvCxnSpPr/>
          <p:nvPr/>
        </p:nvCxnSpPr>
        <p:spPr>
          <a:xfrm>
            <a:off x="3874889" y="4506941"/>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485884A-EA68-BB02-78A4-CEE1E4108A26}"/>
              </a:ext>
            </a:extLst>
          </p:cNvPr>
          <p:cNvCxnSpPr/>
          <p:nvPr/>
        </p:nvCxnSpPr>
        <p:spPr>
          <a:xfrm>
            <a:off x="5441457" y="4506941"/>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EFA60B6-12AC-7369-BEDF-8897AA952557}"/>
              </a:ext>
            </a:extLst>
          </p:cNvPr>
          <p:cNvCxnSpPr/>
          <p:nvPr/>
        </p:nvCxnSpPr>
        <p:spPr>
          <a:xfrm>
            <a:off x="7008024" y="4506941"/>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7BF0A17-1641-5079-CCD3-D40626433C52}"/>
              </a:ext>
            </a:extLst>
          </p:cNvPr>
          <p:cNvCxnSpPr/>
          <p:nvPr/>
        </p:nvCxnSpPr>
        <p:spPr>
          <a:xfrm>
            <a:off x="8574592" y="4506941"/>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744A060-D809-A2C4-E817-B2B35C9EFD6E}"/>
              </a:ext>
            </a:extLst>
          </p:cNvPr>
          <p:cNvCxnSpPr/>
          <p:nvPr/>
        </p:nvCxnSpPr>
        <p:spPr>
          <a:xfrm>
            <a:off x="10141160" y="4506941"/>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E30B3BC-9934-857E-D3A2-650D28431150}"/>
              </a:ext>
            </a:extLst>
          </p:cNvPr>
          <p:cNvCxnSpPr/>
          <p:nvPr/>
        </p:nvCxnSpPr>
        <p:spPr>
          <a:xfrm>
            <a:off x="3874889" y="5526479"/>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97E1DE3-F014-2E79-44A4-BF8BC27E904B}"/>
              </a:ext>
            </a:extLst>
          </p:cNvPr>
          <p:cNvCxnSpPr/>
          <p:nvPr/>
        </p:nvCxnSpPr>
        <p:spPr>
          <a:xfrm>
            <a:off x="5441457" y="5526479"/>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40685CD-5D71-9D88-4923-44338114E67E}"/>
              </a:ext>
            </a:extLst>
          </p:cNvPr>
          <p:cNvCxnSpPr/>
          <p:nvPr/>
        </p:nvCxnSpPr>
        <p:spPr>
          <a:xfrm>
            <a:off x="7008024" y="5526479"/>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6848F6A-F2C8-E0B8-76AB-544F5A30A5A6}"/>
              </a:ext>
            </a:extLst>
          </p:cNvPr>
          <p:cNvCxnSpPr/>
          <p:nvPr/>
        </p:nvCxnSpPr>
        <p:spPr>
          <a:xfrm>
            <a:off x="8574592" y="5526479"/>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9E165D2-08B5-451C-096A-D464B6F18DF5}"/>
              </a:ext>
            </a:extLst>
          </p:cNvPr>
          <p:cNvCxnSpPr/>
          <p:nvPr/>
        </p:nvCxnSpPr>
        <p:spPr>
          <a:xfrm>
            <a:off x="10141160" y="5526479"/>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71D4141-A51B-E6ED-AAD4-BB549E4A9A10}"/>
              </a:ext>
            </a:extLst>
          </p:cNvPr>
          <p:cNvCxnSpPr/>
          <p:nvPr/>
        </p:nvCxnSpPr>
        <p:spPr>
          <a:xfrm>
            <a:off x="3874889" y="6036248"/>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4F1DB69-9E19-5542-8177-9981108DD8F7}"/>
              </a:ext>
            </a:extLst>
          </p:cNvPr>
          <p:cNvCxnSpPr/>
          <p:nvPr/>
        </p:nvCxnSpPr>
        <p:spPr>
          <a:xfrm>
            <a:off x="5441457" y="6036248"/>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5C4B455-BF97-27A3-7D98-50DE178AFFB6}"/>
              </a:ext>
            </a:extLst>
          </p:cNvPr>
          <p:cNvCxnSpPr/>
          <p:nvPr/>
        </p:nvCxnSpPr>
        <p:spPr>
          <a:xfrm>
            <a:off x="7008024" y="6036248"/>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36A2EF9-7ACF-59AA-799C-33847B2E191D}"/>
              </a:ext>
            </a:extLst>
          </p:cNvPr>
          <p:cNvCxnSpPr/>
          <p:nvPr/>
        </p:nvCxnSpPr>
        <p:spPr>
          <a:xfrm>
            <a:off x="8574592" y="6036248"/>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900469-2233-C140-C1C8-30781391CCEB}"/>
              </a:ext>
            </a:extLst>
          </p:cNvPr>
          <p:cNvCxnSpPr/>
          <p:nvPr/>
        </p:nvCxnSpPr>
        <p:spPr>
          <a:xfrm>
            <a:off x="10141160" y="6036248"/>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F03B791E-54A4-A123-36BA-11CA6C6BAE33}"/>
              </a:ext>
            </a:extLst>
          </p:cNvPr>
          <p:cNvSpPr txBox="1"/>
          <p:nvPr/>
        </p:nvSpPr>
        <p:spPr>
          <a:xfrm>
            <a:off x="3874889" y="2059093"/>
            <a:ext cx="1381769" cy="307777"/>
          </a:xfrm>
          <a:prstGeom prst="rect">
            <a:avLst/>
          </a:prstGeom>
          <a:noFill/>
        </p:spPr>
        <p:txBody>
          <a:bodyPr wrap="none" anchor="ctr">
            <a:noAutofit/>
          </a:bodyPr>
          <a:lstStyle/>
          <a:p>
            <a:pPr algn="ctr">
              <a:defRPr/>
            </a:pPr>
            <a:r>
              <a:rPr lang="en-US" sz="1100" b="1">
                <a:latin typeface="Calibri" panose="020F0502020204030204"/>
              </a:rPr>
              <a:t>4,096</a:t>
            </a:r>
          </a:p>
        </p:txBody>
      </p:sp>
      <p:sp>
        <p:nvSpPr>
          <p:cNvPr id="116" name="TextBox 115">
            <a:extLst>
              <a:ext uri="{FF2B5EF4-FFF2-40B4-BE49-F238E27FC236}">
                <a16:creationId xmlns:a16="http://schemas.microsoft.com/office/drawing/2014/main" id="{735DAAF1-7614-1045-7589-51CA9C603836}"/>
              </a:ext>
            </a:extLst>
          </p:cNvPr>
          <p:cNvSpPr txBox="1"/>
          <p:nvPr/>
        </p:nvSpPr>
        <p:spPr>
          <a:xfrm>
            <a:off x="5441457" y="2059093"/>
            <a:ext cx="1381769" cy="307777"/>
          </a:xfrm>
          <a:prstGeom prst="rect">
            <a:avLst/>
          </a:prstGeom>
          <a:noFill/>
        </p:spPr>
        <p:txBody>
          <a:bodyPr wrap="none" anchor="ctr">
            <a:noAutofit/>
          </a:bodyPr>
          <a:lstStyle/>
          <a:p>
            <a:pPr algn="ctr">
              <a:defRPr/>
            </a:pPr>
            <a:r>
              <a:rPr lang="en-US" sz="1100" b="1">
                <a:latin typeface="Calibri" panose="020F0502020204030204"/>
              </a:rPr>
              <a:t>4,096</a:t>
            </a:r>
          </a:p>
        </p:txBody>
      </p:sp>
      <p:sp>
        <p:nvSpPr>
          <p:cNvPr id="134" name="TextBox 133">
            <a:extLst>
              <a:ext uri="{FF2B5EF4-FFF2-40B4-BE49-F238E27FC236}">
                <a16:creationId xmlns:a16="http://schemas.microsoft.com/office/drawing/2014/main" id="{76F42D58-6B8A-99BD-4A18-A5E871D0A966}"/>
              </a:ext>
            </a:extLst>
          </p:cNvPr>
          <p:cNvSpPr txBox="1"/>
          <p:nvPr/>
        </p:nvSpPr>
        <p:spPr>
          <a:xfrm>
            <a:off x="7008024" y="2059093"/>
            <a:ext cx="1381769" cy="307777"/>
          </a:xfrm>
          <a:prstGeom prst="rect">
            <a:avLst/>
          </a:prstGeom>
          <a:noFill/>
        </p:spPr>
        <p:txBody>
          <a:bodyPr wrap="none" anchor="ctr">
            <a:noAutofit/>
          </a:bodyPr>
          <a:lstStyle/>
          <a:p>
            <a:pPr algn="ctr">
              <a:defRPr/>
            </a:pPr>
            <a:r>
              <a:rPr lang="en-US" sz="1100" b="1">
                <a:latin typeface="Calibri" panose="020F0502020204030204"/>
              </a:rPr>
              <a:t>4,096</a:t>
            </a:r>
          </a:p>
        </p:txBody>
      </p:sp>
      <p:sp>
        <p:nvSpPr>
          <p:cNvPr id="152" name="TextBox 151">
            <a:extLst>
              <a:ext uri="{FF2B5EF4-FFF2-40B4-BE49-F238E27FC236}">
                <a16:creationId xmlns:a16="http://schemas.microsoft.com/office/drawing/2014/main" id="{A9AE7FA9-6DF4-9979-8322-670A958DCFD8}"/>
              </a:ext>
            </a:extLst>
          </p:cNvPr>
          <p:cNvSpPr txBox="1"/>
          <p:nvPr/>
        </p:nvSpPr>
        <p:spPr>
          <a:xfrm>
            <a:off x="8574592" y="2059093"/>
            <a:ext cx="1381769" cy="307777"/>
          </a:xfrm>
          <a:prstGeom prst="rect">
            <a:avLst/>
          </a:prstGeom>
          <a:noFill/>
        </p:spPr>
        <p:txBody>
          <a:bodyPr wrap="none" anchor="ctr">
            <a:noAutofit/>
          </a:bodyPr>
          <a:lstStyle/>
          <a:p>
            <a:pPr algn="ctr">
              <a:defRPr/>
            </a:pPr>
            <a:r>
              <a:rPr lang="en-US" sz="1100" b="1">
                <a:latin typeface="Calibri" panose="020F0502020204030204"/>
              </a:rPr>
              <a:t>4,096</a:t>
            </a:r>
          </a:p>
        </p:txBody>
      </p:sp>
      <p:sp>
        <p:nvSpPr>
          <p:cNvPr id="19" name="TextBox 18">
            <a:extLst>
              <a:ext uri="{FF2B5EF4-FFF2-40B4-BE49-F238E27FC236}">
                <a16:creationId xmlns:a16="http://schemas.microsoft.com/office/drawing/2014/main" id="{7EF54124-D3D7-E039-1B55-92BC9EE3B589}"/>
              </a:ext>
            </a:extLst>
          </p:cNvPr>
          <p:cNvSpPr txBox="1"/>
          <p:nvPr/>
        </p:nvSpPr>
        <p:spPr>
          <a:xfrm>
            <a:off x="10141160" y="2059093"/>
            <a:ext cx="1381769" cy="307777"/>
          </a:xfrm>
          <a:prstGeom prst="rect">
            <a:avLst/>
          </a:prstGeom>
          <a:noFill/>
        </p:spPr>
        <p:txBody>
          <a:bodyPr wrap="none" anchor="ctr">
            <a:noAutofit/>
          </a:bodyPr>
          <a:lstStyle/>
          <a:p>
            <a:pPr algn="ctr">
              <a:defRPr/>
            </a:pPr>
            <a:r>
              <a:rPr lang="en-US" sz="1100" b="1">
                <a:latin typeface="Calibri" panose="020F0502020204030204"/>
              </a:rPr>
              <a:t>4,096</a:t>
            </a:r>
          </a:p>
        </p:txBody>
      </p:sp>
      <p:sp>
        <p:nvSpPr>
          <p:cNvPr id="98" name="TextBox 97">
            <a:extLst>
              <a:ext uri="{FF2B5EF4-FFF2-40B4-BE49-F238E27FC236}">
                <a16:creationId xmlns:a16="http://schemas.microsoft.com/office/drawing/2014/main" id="{40F0A719-EB6B-4E19-4F3A-718B5DB2191C}"/>
              </a:ext>
            </a:extLst>
          </p:cNvPr>
          <p:cNvSpPr txBox="1"/>
          <p:nvPr/>
        </p:nvSpPr>
        <p:spPr>
          <a:xfrm>
            <a:off x="3874889" y="2568862"/>
            <a:ext cx="1381769" cy="307777"/>
          </a:xfrm>
          <a:prstGeom prst="rect">
            <a:avLst/>
          </a:prstGeom>
          <a:solidFill>
            <a:schemeClr val="accent4">
              <a:lumMod val="60000"/>
              <a:lumOff val="40000"/>
            </a:schemeClr>
          </a:solidFill>
        </p:spPr>
        <p:txBody>
          <a:bodyPr wrap="none" anchor="ctr">
            <a:noAutofit/>
          </a:bodyPr>
          <a:lstStyle/>
          <a:p>
            <a:pPr algn="ctr">
              <a:defRPr/>
            </a:pPr>
            <a:r>
              <a:rPr lang="en-US" sz="1100" b="1">
                <a:latin typeface="Calibri" panose="020F0502020204030204"/>
              </a:rPr>
              <a:t>$0.50 / 1M tokens</a:t>
            </a:r>
          </a:p>
        </p:txBody>
      </p:sp>
      <p:sp>
        <p:nvSpPr>
          <p:cNvPr id="117" name="TextBox 116">
            <a:extLst>
              <a:ext uri="{FF2B5EF4-FFF2-40B4-BE49-F238E27FC236}">
                <a16:creationId xmlns:a16="http://schemas.microsoft.com/office/drawing/2014/main" id="{5B494240-EA3D-B8FF-5BF1-C3857F310B1E}"/>
              </a:ext>
            </a:extLst>
          </p:cNvPr>
          <p:cNvSpPr txBox="1"/>
          <p:nvPr/>
        </p:nvSpPr>
        <p:spPr>
          <a:xfrm>
            <a:off x="5441457" y="2568862"/>
            <a:ext cx="1381769" cy="307777"/>
          </a:xfrm>
          <a:prstGeom prst="rect">
            <a:avLst/>
          </a:prstGeom>
          <a:noFill/>
        </p:spPr>
        <p:txBody>
          <a:bodyPr wrap="none" anchor="ctr">
            <a:noAutofit/>
          </a:bodyPr>
          <a:lstStyle>
            <a:defPPr>
              <a:defRPr lang="en-US"/>
            </a:defPPr>
            <a:lvl1pPr algn="ctr">
              <a:defRPr sz="1200" b="1">
                <a:latin typeface="Calibri" panose="020F0502020204030204"/>
              </a:defRPr>
            </a:lvl1pPr>
          </a:lstStyle>
          <a:p>
            <a:r>
              <a:rPr lang="en-US" sz="1100"/>
              <a:t>$10.0 / 1M tokens</a:t>
            </a:r>
          </a:p>
        </p:txBody>
      </p:sp>
      <p:sp>
        <p:nvSpPr>
          <p:cNvPr id="135" name="TextBox 134">
            <a:extLst>
              <a:ext uri="{FF2B5EF4-FFF2-40B4-BE49-F238E27FC236}">
                <a16:creationId xmlns:a16="http://schemas.microsoft.com/office/drawing/2014/main" id="{C9330024-F970-9F88-30E2-9F8F326FC892}"/>
              </a:ext>
            </a:extLst>
          </p:cNvPr>
          <p:cNvSpPr txBox="1"/>
          <p:nvPr/>
        </p:nvSpPr>
        <p:spPr>
          <a:xfrm>
            <a:off x="7008024" y="2568862"/>
            <a:ext cx="1381769" cy="307777"/>
          </a:xfrm>
          <a:prstGeom prst="rect">
            <a:avLst/>
          </a:prstGeom>
          <a:noFill/>
        </p:spPr>
        <p:txBody>
          <a:bodyPr wrap="none" anchor="ctr">
            <a:noAutofit/>
          </a:bodyPr>
          <a:lstStyle>
            <a:defPPr>
              <a:defRPr lang="en-US"/>
            </a:defPPr>
            <a:lvl1pPr algn="ctr">
              <a:defRPr sz="1200" b="1">
                <a:latin typeface="Calibri" panose="020F0502020204030204"/>
              </a:defRPr>
            </a:lvl1pPr>
          </a:lstStyle>
          <a:p>
            <a:r>
              <a:rPr lang="en-US" sz="1100"/>
              <a:t>$30.0 / 1M tokens</a:t>
            </a:r>
          </a:p>
        </p:txBody>
      </p:sp>
      <p:sp>
        <p:nvSpPr>
          <p:cNvPr id="153" name="TextBox 152">
            <a:extLst>
              <a:ext uri="{FF2B5EF4-FFF2-40B4-BE49-F238E27FC236}">
                <a16:creationId xmlns:a16="http://schemas.microsoft.com/office/drawing/2014/main" id="{810C1EB6-DC07-A82A-3F44-299F9542A9A7}"/>
              </a:ext>
            </a:extLst>
          </p:cNvPr>
          <p:cNvSpPr txBox="1"/>
          <p:nvPr/>
        </p:nvSpPr>
        <p:spPr>
          <a:xfrm>
            <a:off x="8574592" y="2568862"/>
            <a:ext cx="1381769" cy="307777"/>
          </a:xfrm>
          <a:prstGeom prst="rect">
            <a:avLst/>
          </a:prstGeom>
          <a:solidFill>
            <a:schemeClr val="accent6">
              <a:lumMod val="20000"/>
              <a:lumOff val="80000"/>
            </a:schemeClr>
          </a:solidFill>
        </p:spPr>
        <p:txBody>
          <a:bodyPr wrap="none" anchor="ctr">
            <a:noAutofit/>
          </a:bodyPr>
          <a:lstStyle>
            <a:defPPr>
              <a:defRPr lang="en-US"/>
            </a:defPPr>
            <a:lvl1pPr algn="ctr">
              <a:defRPr sz="1200" b="1">
                <a:latin typeface="Calibri" panose="020F0502020204030204"/>
              </a:defRPr>
            </a:lvl1pPr>
          </a:lstStyle>
          <a:p>
            <a:r>
              <a:rPr lang="en-US" sz="1100"/>
              <a:t>$60.0 / 1M tokens</a:t>
            </a:r>
          </a:p>
        </p:txBody>
      </p:sp>
      <p:sp>
        <p:nvSpPr>
          <p:cNvPr id="20" name="TextBox 19">
            <a:extLst>
              <a:ext uri="{FF2B5EF4-FFF2-40B4-BE49-F238E27FC236}">
                <a16:creationId xmlns:a16="http://schemas.microsoft.com/office/drawing/2014/main" id="{08BB54E4-3896-46E2-6095-002B4EE65275}"/>
              </a:ext>
            </a:extLst>
          </p:cNvPr>
          <p:cNvSpPr txBox="1"/>
          <p:nvPr/>
        </p:nvSpPr>
        <p:spPr>
          <a:xfrm>
            <a:off x="10141160" y="2568862"/>
            <a:ext cx="1381769" cy="307777"/>
          </a:xfrm>
          <a:prstGeom prst="rect">
            <a:avLst/>
          </a:prstGeom>
          <a:noFill/>
        </p:spPr>
        <p:txBody>
          <a:bodyPr wrap="none" anchor="ctr">
            <a:noAutofit/>
          </a:bodyPr>
          <a:lstStyle>
            <a:defPPr>
              <a:defRPr lang="en-US"/>
            </a:defPPr>
            <a:lvl1pPr algn="ctr">
              <a:defRPr sz="1200" b="1">
                <a:latin typeface="Calibri" panose="020F0502020204030204"/>
              </a:defRPr>
            </a:lvl1pPr>
          </a:lstStyle>
          <a:p>
            <a:r>
              <a:rPr lang="en-US" sz="1100"/>
              <a:t>$5.0 / 1M tokens</a:t>
            </a:r>
          </a:p>
        </p:txBody>
      </p:sp>
      <p:sp>
        <p:nvSpPr>
          <p:cNvPr id="99" name="TextBox 98">
            <a:extLst>
              <a:ext uri="{FF2B5EF4-FFF2-40B4-BE49-F238E27FC236}">
                <a16:creationId xmlns:a16="http://schemas.microsoft.com/office/drawing/2014/main" id="{A3BF194B-BAE0-9C95-60BE-60E999014315}"/>
              </a:ext>
            </a:extLst>
          </p:cNvPr>
          <p:cNvSpPr txBox="1"/>
          <p:nvPr/>
        </p:nvSpPr>
        <p:spPr>
          <a:xfrm>
            <a:off x="3874889" y="3078630"/>
            <a:ext cx="1381769" cy="307777"/>
          </a:xfrm>
          <a:prstGeom prst="rect">
            <a:avLst/>
          </a:prstGeom>
          <a:solidFill>
            <a:schemeClr val="accent4">
              <a:lumMod val="60000"/>
              <a:lumOff val="40000"/>
            </a:schemeClr>
          </a:solidFill>
        </p:spPr>
        <p:txBody>
          <a:bodyPr wrap="none" anchor="ctr">
            <a:noAutofit/>
          </a:bodyPr>
          <a:lstStyle/>
          <a:p>
            <a:pPr algn="ctr">
              <a:defRPr/>
            </a:pPr>
            <a:r>
              <a:rPr lang="en-US" sz="1100" b="1">
                <a:latin typeface="Calibri" panose="020F0502020204030204"/>
              </a:rPr>
              <a:t>$1.50 / 1M tokens</a:t>
            </a:r>
          </a:p>
        </p:txBody>
      </p:sp>
      <p:sp>
        <p:nvSpPr>
          <p:cNvPr id="118" name="TextBox 117">
            <a:extLst>
              <a:ext uri="{FF2B5EF4-FFF2-40B4-BE49-F238E27FC236}">
                <a16:creationId xmlns:a16="http://schemas.microsoft.com/office/drawing/2014/main" id="{2E3F6C2F-91EB-1CB0-38FD-338695F9D1A3}"/>
              </a:ext>
            </a:extLst>
          </p:cNvPr>
          <p:cNvSpPr txBox="1"/>
          <p:nvPr/>
        </p:nvSpPr>
        <p:spPr>
          <a:xfrm>
            <a:off x="5441457" y="3078630"/>
            <a:ext cx="1381769" cy="307777"/>
          </a:xfrm>
          <a:prstGeom prst="rect">
            <a:avLst/>
          </a:prstGeom>
          <a:noFill/>
        </p:spPr>
        <p:txBody>
          <a:bodyPr wrap="none" anchor="ctr">
            <a:noAutofit/>
          </a:bodyPr>
          <a:lstStyle>
            <a:defPPr>
              <a:defRPr lang="en-US"/>
            </a:defPPr>
            <a:lvl1pPr algn="ctr">
              <a:defRPr sz="1200" b="1">
                <a:latin typeface="Calibri" panose="020F0502020204030204"/>
              </a:defRPr>
            </a:lvl1pPr>
          </a:lstStyle>
          <a:p>
            <a:r>
              <a:rPr lang="en-US" sz="1100"/>
              <a:t>$30.0 / 1M tokens</a:t>
            </a:r>
          </a:p>
        </p:txBody>
      </p:sp>
      <p:sp>
        <p:nvSpPr>
          <p:cNvPr id="136" name="TextBox 135">
            <a:extLst>
              <a:ext uri="{FF2B5EF4-FFF2-40B4-BE49-F238E27FC236}">
                <a16:creationId xmlns:a16="http://schemas.microsoft.com/office/drawing/2014/main" id="{99AD4B19-4770-1D81-FCC3-2854E3FC280D}"/>
              </a:ext>
            </a:extLst>
          </p:cNvPr>
          <p:cNvSpPr txBox="1"/>
          <p:nvPr/>
        </p:nvSpPr>
        <p:spPr>
          <a:xfrm>
            <a:off x="7008024" y="3078630"/>
            <a:ext cx="1381769" cy="307777"/>
          </a:xfrm>
          <a:prstGeom prst="rect">
            <a:avLst/>
          </a:prstGeom>
          <a:noFill/>
        </p:spPr>
        <p:txBody>
          <a:bodyPr wrap="none" anchor="ctr">
            <a:noAutofit/>
          </a:bodyPr>
          <a:lstStyle>
            <a:defPPr>
              <a:defRPr lang="en-US"/>
            </a:defPPr>
            <a:lvl1pPr algn="ctr">
              <a:defRPr sz="1200" b="1">
                <a:latin typeface="Calibri" panose="020F0502020204030204"/>
              </a:defRPr>
            </a:lvl1pPr>
          </a:lstStyle>
          <a:p>
            <a:r>
              <a:rPr lang="en-US" sz="1100"/>
              <a:t>$60.0 / 1M tokens</a:t>
            </a:r>
          </a:p>
        </p:txBody>
      </p:sp>
      <p:sp>
        <p:nvSpPr>
          <p:cNvPr id="154" name="TextBox 153">
            <a:extLst>
              <a:ext uri="{FF2B5EF4-FFF2-40B4-BE49-F238E27FC236}">
                <a16:creationId xmlns:a16="http://schemas.microsoft.com/office/drawing/2014/main" id="{BC05C775-7796-09EE-A495-0AA984F39A2E}"/>
              </a:ext>
            </a:extLst>
          </p:cNvPr>
          <p:cNvSpPr txBox="1"/>
          <p:nvPr/>
        </p:nvSpPr>
        <p:spPr>
          <a:xfrm>
            <a:off x="8574592" y="3078630"/>
            <a:ext cx="1381769" cy="307777"/>
          </a:xfrm>
          <a:prstGeom prst="rect">
            <a:avLst/>
          </a:prstGeom>
          <a:solidFill>
            <a:schemeClr val="accent6">
              <a:lumMod val="20000"/>
              <a:lumOff val="80000"/>
            </a:schemeClr>
          </a:solidFill>
        </p:spPr>
        <p:txBody>
          <a:bodyPr wrap="none" anchor="ctr">
            <a:noAutofit/>
          </a:bodyPr>
          <a:lstStyle>
            <a:defPPr>
              <a:defRPr lang="en-US"/>
            </a:defPPr>
            <a:lvl1pPr algn="ctr">
              <a:defRPr sz="1200" b="1">
                <a:latin typeface="Calibri" panose="020F0502020204030204"/>
              </a:defRPr>
            </a:lvl1pPr>
          </a:lstStyle>
          <a:p>
            <a:r>
              <a:rPr lang="en-US" sz="1100"/>
              <a:t>$120.0 / 1M tokens</a:t>
            </a:r>
          </a:p>
        </p:txBody>
      </p:sp>
      <p:sp>
        <p:nvSpPr>
          <p:cNvPr id="21" name="TextBox 20">
            <a:extLst>
              <a:ext uri="{FF2B5EF4-FFF2-40B4-BE49-F238E27FC236}">
                <a16:creationId xmlns:a16="http://schemas.microsoft.com/office/drawing/2014/main" id="{836A87EB-6CB9-F6F8-4803-8936A78AD5C9}"/>
              </a:ext>
            </a:extLst>
          </p:cNvPr>
          <p:cNvSpPr txBox="1"/>
          <p:nvPr/>
        </p:nvSpPr>
        <p:spPr>
          <a:xfrm>
            <a:off x="10141160" y="3078630"/>
            <a:ext cx="1381769" cy="307777"/>
          </a:xfrm>
          <a:prstGeom prst="rect">
            <a:avLst/>
          </a:prstGeom>
          <a:noFill/>
        </p:spPr>
        <p:txBody>
          <a:bodyPr wrap="none" anchor="ctr">
            <a:noAutofit/>
          </a:bodyPr>
          <a:lstStyle>
            <a:defPPr>
              <a:defRPr lang="en-US"/>
            </a:defPPr>
            <a:lvl1pPr algn="ctr">
              <a:defRPr sz="1200" b="1">
                <a:latin typeface="Calibri" panose="020F0502020204030204"/>
              </a:defRPr>
            </a:lvl1pPr>
          </a:lstStyle>
          <a:p>
            <a:r>
              <a:rPr lang="en-US" sz="1100"/>
              <a:t>$15.0 / 1M tokens</a:t>
            </a:r>
          </a:p>
        </p:txBody>
      </p:sp>
      <p:sp>
        <p:nvSpPr>
          <p:cNvPr id="100" name="TextBox 99">
            <a:extLst>
              <a:ext uri="{FF2B5EF4-FFF2-40B4-BE49-F238E27FC236}">
                <a16:creationId xmlns:a16="http://schemas.microsoft.com/office/drawing/2014/main" id="{F9988871-C1F5-F95B-8650-49E6197DBCA8}"/>
              </a:ext>
            </a:extLst>
          </p:cNvPr>
          <p:cNvSpPr txBox="1"/>
          <p:nvPr/>
        </p:nvSpPr>
        <p:spPr>
          <a:xfrm>
            <a:off x="3874889" y="3588399"/>
            <a:ext cx="1381769" cy="307777"/>
          </a:xfrm>
          <a:prstGeom prst="rect">
            <a:avLst/>
          </a:prstGeom>
          <a:solidFill>
            <a:schemeClr val="accent4">
              <a:lumMod val="60000"/>
              <a:lumOff val="40000"/>
            </a:schemeClr>
          </a:solidFill>
        </p:spPr>
        <p:txBody>
          <a:bodyPr wrap="none" anchor="ctr">
            <a:noAutofit/>
          </a:bodyPr>
          <a:lstStyle/>
          <a:p>
            <a:pPr algn="ctr">
              <a:defRPr/>
            </a:pPr>
            <a:r>
              <a:rPr lang="en-US" sz="1100" b="1">
                <a:latin typeface="Calibri" panose="020F0502020204030204"/>
              </a:rPr>
              <a:t>~ 14 Sec</a:t>
            </a:r>
          </a:p>
        </p:txBody>
      </p:sp>
      <p:sp>
        <p:nvSpPr>
          <p:cNvPr id="119" name="TextBox 118">
            <a:extLst>
              <a:ext uri="{FF2B5EF4-FFF2-40B4-BE49-F238E27FC236}">
                <a16:creationId xmlns:a16="http://schemas.microsoft.com/office/drawing/2014/main" id="{17A8BD96-467D-B41C-426F-44F8C794A2FB}"/>
              </a:ext>
            </a:extLst>
          </p:cNvPr>
          <p:cNvSpPr txBox="1"/>
          <p:nvPr/>
        </p:nvSpPr>
        <p:spPr>
          <a:xfrm>
            <a:off x="5441457" y="3588399"/>
            <a:ext cx="1381769" cy="307777"/>
          </a:xfrm>
          <a:prstGeom prst="rect">
            <a:avLst/>
          </a:prstGeom>
          <a:noFill/>
        </p:spPr>
        <p:txBody>
          <a:bodyPr wrap="none" anchor="ctr">
            <a:noAutofit/>
          </a:bodyPr>
          <a:lstStyle>
            <a:defPPr>
              <a:defRPr lang="en-US"/>
            </a:defPPr>
            <a:lvl1pPr algn="ctr">
              <a:defRPr sz="1200" b="1">
                <a:latin typeface="Calibri" panose="020F0502020204030204"/>
              </a:defRPr>
            </a:lvl1pPr>
          </a:lstStyle>
          <a:p>
            <a:r>
              <a:rPr lang="en-US" sz="1100"/>
              <a:t>45-60 Sec</a:t>
            </a:r>
          </a:p>
        </p:txBody>
      </p:sp>
      <p:sp>
        <p:nvSpPr>
          <p:cNvPr id="137" name="TextBox 136">
            <a:extLst>
              <a:ext uri="{FF2B5EF4-FFF2-40B4-BE49-F238E27FC236}">
                <a16:creationId xmlns:a16="http://schemas.microsoft.com/office/drawing/2014/main" id="{7D344052-6CD2-120D-DA7F-92658363FB42}"/>
              </a:ext>
            </a:extLst>
          </p:cNvPr>
          <p:cNvSpPr txBox="1"/>
          <p:nvPr/>
        </p:nvSpPr>
        <p:spPr>
          <a:xfrm>
            <a:off x="7008024" y="3588399"/>
            <a:ext cx="1381769" cy="307777"/>
          </a:xfrm>
          <a:prstGeom prst="rect">
            <a:avLst/>
          </a:prstGeom>
          <a:noFill/>
        </p:spPr>
        <p:txBody>
          <a:bodyPr wrap="none" anchor="ctr">
            <a:noAutofit/>
          </a:bodyPr>
          <a:lstStyle>
            <a:defPPr>
              <a:defRPr lang="en-US"/>
            </a:defPPr>
            <a:lvl1pPr algn="ctr">
              <a:defRPr sz="1200" b="1">
                <a:latin typeface="Calibri" panose="020F0502020204030204"/>
              </a:defRPr>
            </a:lvl1pPr>
          </a:lstStyle>
          <a:p>
            <a:r>
              <a:rPr lang="en-US" sz="1100"/>
              <a:t>&gt; 1 min</a:t>
            </a:r>
          </a:p>
        </p:txBody>
      </p:sp>
      <p:sp>
        <p:nvSpPr>
          <p:cNvPr id="155" name="TextBox 154">
            <a:extLst>
              <a:ext uri="{FF2B5EF4-FFF2-40B4-BE49-F238E27FC236}">
                <a16:creationId xmlns:a16="http://schemas.microsoft.com/office/drawing/2014/main" id="{EF42F29E-1F8E-E89B-B113-9A11F7C9E955}"/>
              </a:ext>
            </a:extLst>
          </p:cNvPr>
          <p:cNvSpPr txBox="1"/>
          <p:nvPr/>
        </p:nvSpPr>
        <p:spPr>
          <a:xfrm>
            <a:off x="8574592" y="3588399"/>
            <a:ext cx="1381769" cy="307777"/>
          </a:xfrm>
          <a:prstGeom prst="rect">
            <a:avLst/>
          </a:prstGeom>
          <a:solidFill>
            <a:schemeClr val="accent6">
              <a:lumMod val="20000"/>
              <a:lumOff val="80000"/>
            </a:schemeClr>
          </a:solidFill>
        </p:spPr>
        <p:txBody>
          <a:bodyPr wrap="none" anchor="ctr">
            <a:noAutofit/>
          </a:bodyPr>
          <a:lstStyle>
            <a:defPPr>
              <a:defRPr lang="en-US"/>
            </a:defPPr>
            <a:lvl1pPr algn="ctr">
              <a:defRPr sz="1200" b="1">
                <a:latin typeface="Calibri" panose="020F0502020204030204"/>
              </a:defRPr>
            </a:lvl1pPr>
          </a:lstStyle>
          <a:p>
            <a:r>
              <a:rPr lang="en-US" sz="1100"/>
              <a:t>&gt; 1.5 mins</a:t>
            </a:r>
          </a:p>
        </p:txBody>
      </p:sp>
      <p:sp>
        <p:nvSpPr>
          <p:cNvPr id="22" name="TextBox 21">
            <a:extLst>
              <a:ext uri="{FF2B5EF4-FFF2-40B4-BE49-F238E27FC236}">
                <a16:creationId xmlns:a16="http://schemas.microsoft.com/office/drawing/2014/main" id="{2D49BD6D-76E8-D949-F53D-21CF9515494F}"/>
              </a:ext>
            </a:extLst>
          </p:cNvPr>
          <p:cNvSpPr txBox="1"/>
          <p:nvPr/>
        </p:nvSpPr>
        <p:spPr>
          <a:xfrm>
            <a:off x="10141160" y="3588399"/>
            <a:ext cx="1381769" cy="307777"/>
          </a:xfrm>
          <a:prstGeom prst="rect">
            <a:avLst/>
          </a:prstGeom>
          <a:solidFill>
            <a:schemeClr val="accent4">
              <a:lumMod val="60000"/>
              <a:lumOff val="40000"/>
            </a:schemeClr>
          </a:solidFill>
        </p:spPr>
        <p:txBody>
          <a:bodyPr wrap="none" anchor="ctr">
            <a:noAutofit/>
          </a:bodyPr>
          <a:lstStyle>
            <a:defPPr>
              <a:defRPr lang="en-US"/>
            </a:defPPr>
            <a:lvl1pPr algn="ctr">
              <a:defRPr sz="1200" b="1">
                <a:latin typeface="Calibri" panose="020F0502020204030204"/>
              </a:defRPr>
            </a:lvl1pPr>
          </a:lstStyle>
          <a:p>
            <a:r>
              <a:rPr lang="en-US" sz="1100"/>
              <a:t>~ 24 Sec</a:t>
            </a:r>
          </a:p>
        </p:txBody>
      </p:sp>
      <p:sp>
        <p:nvSpPr>
          <p:cNvPr id="96" name="TextBox 95">
            <a:extLst>
              <a:ext uri="{FF2B5EF4-FFF2-40B4-BE49-F238E27FC236}">
                <a16:creationId xmlns:a16="http://schemas.microsoft.com/office/drawing/2014/main" id="{20B75D7B-8822-838D-BEC2-DFF35A9065DA}"/>
              </a:ext>
            </a:extLst>
          </p:cNvPr>
          <p:cNvSpPr txBox="1"/>
          <p:nvPr/>
        </p:nvSpPr>
        <p:spPr>
          <a:xfrm>
            <a:off x="3874889" y="1549323"/>
            <a:ext cx="1381769" cy="307777"/>
          </a:xfrm>
          <a:prstGeom prst="rect">
            <a:avLst/>
          </a:prstGeom>
          <a:noFill/>
        </p:spPr>
        <p:txBody>
          <a:bodyPr wrap="none" anchor="ctr">
            <a:noAutofit/>
          </a:bodyPr>
          <a:lstStyle/>
          <a:p>
            <a:pPr algn="ctr">
              <a:defRPr/>
            </a:pPr>
            <a:r>
              <a:rPr lang="en-US" sz="1100" b="1">
                <a:latin typeface="Calibri" panose="020F0502020204030204"/>
              </a:rPr>
              <a:t>16,385</a:t>
            </a:r>
          </a:p>
        </p:txBody>
      </p:sp>
      <p:sp>
        <p:nvSpPr>
          <p:cNvPr id="115" name="TextBox 114">
            <a:extLst>
              <a:ext uri="{FF2B5EF4-FFF2-40B4-BE49-F238E27FC236}">
                <a16:creationId xmlns:a16="http://schemas.microsoft.com/office/drawing/2014/main" id="{2FE65F41-E40B-9B5F-FFD5-A92A99EE8B75}"/>
              </a:ext>
            </a:extLst>
          </p:cNvPr>
          <p:cNvSpPr txBox="1"/>
          <p:nvPr/>
        </p:nvSpPr>
        <p:spPr>
          <a:xfrm>
            <a:off x="5441457" y="1549323"/>
            <a:ext cx="1381769" cy="307777"/>
          </a:xfrm>
          <a:prstGeom prst="rect">
            <a:avLst/>
          </a:prstGeom>
          <a:solidFill>
            <a:schemeClr val="accent4">
              <a:lumMod val="60000"/>
              <a:lumOff val="40000"/>
            </a:schemeClr>
          </a:solidFill>
        </p:spPr>
        <p:txBody>
          <a:bodyPr wrap="none" anchor="ctr">
            <a:noAutofit/>
          </a:bodyPr>
          <a:lstStyle>
            <a:defPPr>
              <a:defRPr lang="en-US"/>
            </a:defPPr>
            <a:lvl1pPr algn="ctr">
              <a:defRPr sz="1200" b="1">
                <a:latin typeface="Calibri" panose="020F0502020204030204"/>
              </a:defRPr>
            </a:lvl1pPr>
          </a:lstStyle>
          <a:p>
            <a:r>
              <a:rPr lang="en-US" sz="1100"/>
              <a:t>128,000</a:t>
            </a:r>
          </a:p>
        </p:txBody>
      </p:sp>
      <p:sp>
        <p:nvSpPr>
          <p:cNvPr id="133" name="TextBox 132">
            <a:extLst>
              <a:ext uri="{FF2B5EF4-FFF2-40B4-BE49-F238E27FC236}">
                <a16:creationId xmlns:a16="http://schemas.microsoft.com/office/drawing/2014/main" id="{5B7C2914-EF93-65EB-3825-54B594331046}"/>
              </a:ext>
            </a:extLst>
          </p:cNvPr>
          <p:cNvSpPr txBox="1"/>
          <p:nvPr/>
        </p:nvSpPr>
        <p:spPr>
          <a:xfrm>
            <a:off x="7008024" y="1549323"/>
            <a:ext cx="1381769" cy="307777"/>
          </a:xfrm>
          <a:prstGeom prst="rect">
            <a:avLst/>
          </a:prstGeom>
          <a:solidFill>
            <a:schemeClr val="accent6">
              <a:lumMod val="20000"/>
              <a:lumOff val="80000"/>
            </a:schemeClr>
          </a:solidFill>
        </p:spPr>
        <p:txBody>
          <a:bodyPr wrap="none" anchor="ctr">
            <a:noAutofit/>
          </a:bodyPr>
          <a:lstStyle>
            <a:defPPr>
              <a:defRPr lang="en-US"/>
            </a:defPPr>
            <a:lvl1pPr algn="ctr">
              <a:defRPr sz="1200" b="1">
                <a:latin typeface="Calibri" panose="020F0502020204030204"/>
              </a:defRPr>
            </a:lvl1pPr>
          </a:lstStyle>
          <a:p>
            <a:r>
              <a:rPr lang="en-US" sz="1100"/>
              <a:t>8,192</a:t>
            </a:r>
          </a:p>
        </p:txBody>
      </p:sp>
      <p:sp>
        <p:nvSpPr>
          <p:cNvPr id="151" name="TextBox 150">
            <a:extLst>
              <a:ext uri="{FF2B5EF4-FFF2-40B4-BE49-F238E27FC236}">
                <a16:creationId xmlns:a16="http://schemas.microsoft.com/office/drawing/2014/main" id="{F009610D-2B2F-F9F7-A55B-6A4FB630AB3D}"/>
              </a:ext>
            </a:extLst>
          </p:cNvPr>
          <p:cNvSpPr txBox="1"/>
          <p:nvPr/>
        </p:nvSpPr>
        <p:spPr>
          <a:xfrm>
            <a:off x="8574592" y="1549323"/>
            <a:ext cx="1381769" cy="307777"/>
          </a:xfrm>
          <a:prstGeom prst="rect">
            <a:avLst/>
          </a:prstGeom>
          <a:noFill/>
        </p:spPr>
        <p:txBody>
          <a:bodyPr wrap="none" anchor="ctr">
            <a:noAutofit/>
          </a:bodyPr>
          <a:lstStyle/>
          <a:p>
            <a:pPr algn="ctr">
              <a:defRPr/>
            </a:pPr>
            <a:r>
              <a:rPr lang="en-US" sz="1100" b="1">
                <a:latin typeface="Calibri" panose="020F0502020204030204"/>
              </a:rPr>
              <a:t>32,768</a:t>
            </a:r>
          </a:p>
        </p:txBody>
      </p:sp>
      <p:sp>
        <p:nvSpPr>
          <p:cNvPr id="31" name="TextBox 30">
            <a:extLst>
              <a:ext uri="{FF2B5EF4-FFF2-40B4-BE49-F238E27FC236}">
                <a16:creationId xmlns:a16="http://schemas.microsoft.com/office/drawing/2014/main" id="{97E16A1B-A2E9-1D1B-D9ED-762738ADF194}"/>
              </a:ext>
            </a:extLst>
          </p:cNvPr>
          <p:cNvSpPr txBox="1"/>
          <p:nvPr/>
        </p:nvSpPr>
        <p:spPr>
          <a:xfrm>
            <a:off x="10141160" y="1549323"/>
            <a:ext cx="1381769" cy="307777"/>
          </a:xfrm>
          <a:prstGeom prst="rect">
            <a:avLst/>
          </a:prstGeom>
          <a:solidFill>
            <a:schemeClr val="accent4">
              <a:lumMod val="60000"/>
              <a:lumOff val="40000"/>
            </a:schemeClr>
          </a:solidFill>
        </p:spPr>
        <p:txBody>
          <a:bodyPr wrap="none" anchor="ctr">
            <a:noAutofit/>
          </a:bodyPr>
          <a:lstStyle>
            <a:defPPr>
              <a:defRPr lang="en-US"/>
            </a:defPPr>
            <a:lvl1pPr algn="ctr">
              <a:defRPr sz="1200" b="1">
                <a:latin typeface="Calibri" panose="020F0502020204030204"/>
              </a:defRPr>
            </a:lvl1pPr>
          </a:lstStyle>
          <a:p>
            <a:r>
              <a:rPr lang="en-US" sz="1100"/>
              <a:t>128,000</a:t>
            </a:r>
          </a:p>
        </p:txBody>
      </p:sp>
      <p:sp>
        <p:nvSpPr>
          <p:cNvPr id="101" name="TextBox 100">
            <a:extLst>
              <a:ext uri="{FF2B5EF4-FFF2-40B4-BE49-F238E27FC236}">
                <a16:creationId xmlns:a16="http://schemas.microsoft.com/office/drawing/2014/main" id="{9BD9262A-615D-0FA9-EE48-F7FF8F9E5CB1}"/>
              </a:ext>
            </a:extLst>
          </p:cNvPr>
          <p:cNvSpPr txBox="1"/>
          <p:nvPr/>
        </p:nvSpPr>
        <p:spPr>
          <a:xfrm>
            <a:off x="3874889" y="4098168"/>
            <a:ext cx="1381769" cy="307777"/>
          </a:xfrm>
          <a:prstGeom prst="rect">
            <a:avLst/>
          </a:prstGeom>
          <a:noFill/>
        </p:spPr>
        <p:txBody>
          <a:bodyPr wrap="none" anchor="ctr">
            <a:noAutofit/>
          </a:bodyPr>
          <a:lstStyle/>
          <a:p>
            <a:pPr algn="ctr">
              <a:defRPr/>
            </a:pPr>
            <a:r>
              <a:rPr lang="en-US" sz="1100" b="1">
                <a:latin typeface="Calibri" panose="020F0502020204030204"/>
              </a:rPr>
              <a:t>Moderate</a:t>
            </a:r>
          </a:p>
        </p:txBody>
      </p:sp>
      <p:sp>
        <p:nvSpPr>
          <p:cNvPr id="120" name="TextBox 119">
            <a:extLst>
              <a:ext uri="{FF2B5EF4-FFF2-40B4-BE49-F238E27FC236}">
                <a16:creationId xmlns:a16="http://schemas.microsoft.com/office/drawing/2014/main" id="{3B763832-9E02-3C27-A3EB-FB65329029C4}"/>
              </a:ext>
            </a:extLst>
          </p:cNvPr>
          <p:cNvSpPr txBox="1"/>
          <p:nvPr/>
        </p:nvSpPr>
        <p:spPr>
          <a:xfrm>
            <a:off x="5441457" y="4098168"/>
            <a:ext cx="1381769" cy="307777"/>
          </a:xfrm>
          <a:prstGeom prst="rect">
            <a:avLst/>
          </a:prstGeom>
          <a:solidFill>
            <a:schemeClr val="accent4">
              <a:lumMod val="60000"/>
              <a:lumOff val="40000"/>
            </a:schemeClr>
          </a:solidFill>
        </p:spPr>
        <p:txBody>
          <a:bodyPr wrap="none" anchor="ctr">
            <a:noAutofit/>
          </a:bodyPr>
          <a:lstStyle/>
          <a:p>
            <a:pPr algn="ctr">
              <a:defRPr/>
            </a:pPr>
            <a:r>
              <a:rPr lang="en-US" sz="1100" b="1">
                <a:latin typeface="Calibri" panose="020F0502020204030204"/>
              </a:rPr>
              <a:t>Highest (estimated)</a:t>
            </a:r>
          </a:p>
        </p:txBody>
      </p:sp>
      <p:sp>
        <p:nvSpPr>
          <p:cNvPr id="138" name="TextBox 137">
            <a:extLst>
              <a:ext uri="{FF2B5EF4-FFF2-40B4-BE49-F238E27FC236}">
                <a16:creationId xmlns:a16="http://schemas.microsoft.com/office/drawing/2014/main" id="{7B319AAE-2305-9506-DAF3-E16DAB1E3A0D}"/>
              </a:ext>
            </a:extLst>
          </p:cNvPr>
          <p:cNvSpPr txBox="1"/>
          <p:nvPr/>
        </p:nvSpPr>
        <p:spPr>
          <a:xfrm>
            <a:off x="7008024" y="4098168"/>
            <a:ext cx="1381769" cy="307777"/>
          </a:xfrm>
          <a:prstGeom prst="rect">
            <a:avLst/>
          </a:prstGeom>
          <a:noFill/>
        </p:spPr>
        <p:txBody>
          <a:bodyPr wrap="none" anchor="ctr">
            <a:noAutofit/>
          </a:bodyPr>
          <a:lstStyle/>
          <a:p>
            <a:pPr algn="ctr">
              <a:defRPr/>
            </a:pPr>
            <a:r>
              <a:rPr lang="en-US" sz="1100" b="1">
                <a:latin typeface="Calibri" panose="020F0502020204030204"/>
              </a:rPr>
              <a:t>High</a:t>
            </a:r>
          </a:p>
        </p:txBody>
      </p:sp>
      <p:sp>
        <p:nvSpPr>
          <p:cNvPr id="156" name="TextBox 155">
            <a:extLst>
              <a:ext uri="{FF2B5EF4-FFF2-40B4-BE49-F238E27FC236}">
                <a16:creationId xmlns:a16="http://schemas.microsoft.com/office/drawing/2014/main" id="{DDC91644-17B2-D9CA-E99A-1ACAE5B1AE63}"/>
              </a:ext>
            </a:extLst>
          </p:cNvPr>
          <p:cNvSpPr txBox="1"/>
          <p:nvPr/>
        </p:nvSpPr>
        <p:spPr>
          <a:xfrm>
            <a:off x="8574592" y="4098168"/>
            <a:ext cx="1381769" cy="307777"/>
          </a:xfrm>
          <a:prstGeom prst="rect">
            <a:avLst/>
          </a:prstGeom>
          <a:noFill/>
        </p:spPr>
        <p:txBody>
          <a:bodyPr wrap="none" anchor="ctr">
            <a:noAutofit/>
          </a:bodyPr>
          <a:lstStyle/>
          <a:p>
            <a:pPr algn="ctr">
              <a:defRPr/>
            </a:pPr>
            <a:r>
              <a:rPr lang="en-US" sz="1100" b="1">
                <a:latin typeface="Calibri" panose="020F0502020204030204"/>
              </a:rPr>
              <a:t>High</a:t>
            </a:r>
          </a:p>
        </p:txBody>
      </p:sp>
      <p:sp>
        <p:nvSpPr>
          <p:cNvPr id="32" name="TextBox 31">
            <a:extLst>
              <a:ext uri="{FF2B5EF4-FFF2-40B4-BE49-F238E27FC236}">
                <a16:creationId xmlns:a16="http://schemas.microsoft.com/office/drawing/2014/main" id="{76A6376B-F895-4CFD-88BD-76FA45139CF1}"/>
              </a:ext>
            </a:extLst>
          </p:cNvPr>
          <p:cNvSpPr txBox="1"/>
          <p:nvPr/>
        </p:nvSpPr>
        <p:spPr>
          <a:xfrm>
            <a:off x="10141160" y="4098168"/>
            <a:ext cx="1381769" cy="307777"/>
          </a:xfrm>
          <a:prstGeom prst="rect">
            <a:avLst/>
          </a:prstGeom>
          <a:solidFill>
            <a:schemeClr val="accent4">
              <a:lumMod val="60000"/>
              <a:lumOff val="40000"/>
            </a:schemeClr>
          </a:solidFill>
        </p:spPr>
        <p:txBody>
          <a:bodyPr wrap="none" anchor="ctr">
            <a:noAutofit/>
          </a:bodyPr>
          <a:lstStyle/>
          <a:p>
            <a:pPr algn="ctr">
              <a:defRPr/>
            </a:pPr>
            <a:r>
              <a:rPr lang="en-US" sz="1100" b="1">
                <a:latin typeface="Calibri" panose="020F0502020204030204"/>
              </a:rPr>
              <a:t>Highest (estimated)</a:t>
            </a:r>
          </a:p>
        </p:txBody>
      </p:sp>
      <p:sp>
        <p:nvSpPr>
          <p:cNvPr id="102" name="TextBox 101">
            <a:extLst>
              <a:ext uri="{FF2B5EF4-FFF2-40B4-BE49-F238E27FC236}">
                <a16:creationId xmlns:a16="http://schemas.microsoft.com/office/drawing/2014/main" id="{92EA551E-FAF9-A964-A628-4E2F63E0257D}"/>
              </a:ext>
            </a:extLst>
          </p:cNvPr>
          <p:cNvSpPr txBox="1"/>
          <p:nvPr/>
        </p:nvSpPr>
        <p:spPr>
          <a:xfrm>
            <a:off x="3874889" y="5117706"/>
            <a:ext cx="1381769" cy="307777"/>
          </a:xfrm>
          <a:prstGeom prst="rect">
            <a:avLst/>
          </a:prstGeom>
          <a:solidFill>
            <a:schemeClr val="accent6">
              <a:lumMod val="20000"/>
              <a:lumOff val="80000"/>
            </a:schemeClr>
          </a:solidFill>
        </p:spPr>
        <p:txBody>
          <a:bodyPr wrap="none" anchor="ctr">
            <a:noAutofit/>
          </a:bodyPr>
          <a:lstStyle/>
          <a:p>
            <a:pPr algn="ctr">
              <a:defRPr/>
            </a:pPr>
            <a:r>
              <a:rPr lang="en-US" sz="1100" b="1">
                <a:latin typeface="Calibri" panose="020F0502020204030204"/>
              </a:rPr>
              <a:t>~ 28</a:t>
            </a:r>
          </a:p>
        </p:txBody>
      </p:sp>
      <p:sp>
        <p:nvSpPr>
          <p:cNvPr id="121" name="TextBox 120">
            <a:extLst>
              <a:ext uri="{FF2B5EF4-FFF2-40B4-BE49-F238E27FC236}">
                <a16:creationId xmlns:a16="http://schemas.microsoft.com/office/drawing/2014/main" id="{BD41DF5D-33B2-0021-7D57-55F09C0E3431}"/>
              </a:ext>
            </a:extLst>
          </p:cNvPr>
          <p:cNvSpPr txBox="1"/>
          <p:nvPr/>
        </p:nvSpPr>
        <p:spPr>
          <a:xfrm>
            <a:off x="5441457" y="5117706"/>
            <a:ext cx="1381769" cy="307777"/>
          </a:xfrm>
          <a:prstGeom prst="rect">
            <a:avLst/>
          </a:prstGeom>
          <a:solidFill>
            <a:schemeClr val="accent4">
              <a:lumMod val="60000"/>
              <a:lumOff val="40000"/>
            </a:schemeClr>
          </a:solidFill>
        </p:spPr>
        <p:txBody>
          <a:bodyPr wrap="none" anchor="ctr">
            <a:noAutofit/>
          </a:bodyPr>
          <a:lstStyle/>
          <a:p>
            <a:pPr algn="ctr">
              <a:defRPr/>
            </a:pPr>
            <a:r>
              <a:rPr lang="en-US" sz="1100" b="1">
                <a:latin typeface="Calibri" panose="020F0502020204030204"/>
              </a:rPr>
              <a:t>46.5</a:t>
            </a:r>
          </a:p>
        </p:txBody>
      </p:sp>
      <p:sp>
        <p:nvSpPr>
          <p:cNvPr id="139" name="TextBox 138">
            <a:extLst>
              <a:ext uri="{FF2B5EF4-FFF2-40B4-BE49-F238E27FC236}">
                <a16:creationId xmlns:a16="http://schemas.microsoft.com/office/drawing/2014/main" id="{0761C68A-72E8-0713-D891-1A5B9E2C92A2}"/>
              </a:ext>
            </a:extLst>
          </p:cNvPr>
          <p:cNvSpPr txBox="1"/>
          <p:nvPr/>
        </p:nvSpPr>
        <p:spPr>
          <a:xfrm>
            <a:off x="7008024" y="5117706"/>
            <a:ext cx="1381769" cy="307777"/>
          </a:xfrm>
          <a:prstGeom prst="rect">
            <a:avLst/>
          </a:prstGeom>
          <a:noFill/>
        </p:spPr>
        <p:txBody>
          <a:bodyPr wrap="none" anchor="ctr">
            <a:noAutofit/>
          </a:bodyPr>
          <a:lstStyle/>
          <a:p>
            <a:pPr algn="ctr">
              <a:defRPr/>
            </a:pPr>
            <a:r>
              <a:rPr lang="en-US" sz="1100" b="1">
                <a:latin typeface="Calibri" panose="020F0502020204030204"/>
              </a:rPr>
              <a:t>~ 35</a:t>
            </a:r>
          </a:p>
        </p:txBody>
      </p:sp>
      <p:sp>
        <p:nvSpPr>
          <p:cNvPr id="157" name="TextBox 156">
            <a:extLst>
              <a:ext uri="{FF2B5EF4-FFF2-40B4-BE49-F238E27FC236}">
                <a16:creationId xmlns:a16="http://schemas.microsoft.com/office/drawing/2014/main" id="{1E3A038D-9378-5B2C-C095-1A1EE0328D2F}"/>
              </a:ext>
            </a:extLst>
          </p:cNvPr>
          <p:cNvSpPr txBox="1"/>
          <p:nvPr/>
        </p:nvSpPr>
        <p:spPr>
          <a:xfrm>
            <a:off x="8574592" y="5117706"/>
            <a:ext cx="1381769" cy="307777"/>
          </a:xfrm>
          <a:prstGeom prst="rect">
            <a:avLst/>
          </a:prstGeom>
          <a:noFill/>
        </p:spPr>
        <p:txBody>
          <a:bodyPr wrap="none" anchor="ctr">
            <a:noAutofit/>
          </a:bodyPr>
          <a:lstStyle/>
          <a:p>
            <a:pPr algn="ctr">
              <a:defRPr/>
            </a:pPr>
            <a:r>
              <a:rPr lang="en-US" sz="1100" b="1">
                <a:latin typeface="Calibri" panose="020F0502020204030204"/>
              </a:rPr>
              <a:t>~ 35</a:t>
            </a:r>
          </a:p>
        </p:txBody>
      </p:sp>
      <p:sp>
        <p:nvSpPr>
          <p:cNvPr id="33" name="TextBox 32">
            <a:extLst>
              <a:ext uri="{FF2B5EF4-FFF2-40B4-BE49-F238E27FC236}">
                <a16:creationId xmlns:a16="http://schemas.microsoft.com/office/drawing/2014/main" id="{ACD29789-3355-4C8D-D86B-E23A23EFDDF9}"/>
              </a:ext>
            </a:extLst>
          </p:cNvPr>
          <p:cNvSpPr txBox="1"/>
          <p:nvPr/>
        </p:nvSpPr>
        <p:spPr>
          <a:xfrm>
            <a:off x="10141160" y="5117706"/>
            <a:ext cx="1381769" cy="307777"/>
          </a:xfrm>
          <a:prstGeom prst="rect">
            <a:avLst/>
          </a:prstGeom>
          <a:solidFill>
            <a:schemeClr val="accent4">
              <a:lumMod val="60000"/>
              <a:lumOff val="40000"/>
            </a:schemeClr>
          </a:solidFill>
        </p:spPr>
        <p:txBody>
          <a:bodyPr wrap="none" anchor="ctr">
            <a:noAutofit/>
          </a:bodyPr>
          <a:lstStyle/>
          <a:p>
            <a:pPr algn="ctr">
              <a:defRPr/>
            </a:pPr>
            <a:r>
              <a:rPr lang="en-US" sz="1100" b="1">
                <a:latin typeface="Calibri" panose="020F0502020204030204"/>
              </a:rPr>
              <a:t>46.5</a:t>
            </a:r>
          </a:p>
        </p:txBody>
      </p:sp>
      <p:sp>
        <p:nvSpPr>
          <p:cNvPr id="103" name="TextBox 102">
            <a:extLst>
              <a:ext uri="{FF2B5EF4-FFF2-40B4-BE49-F238E27FC236}">
                <a16:creationId xmlns:a16="http://schemas.microsoft.com/office/drawing/2014/main" id="{50365E67-7DF1-2FF7-2581-21A8BFF1C97E}"/>
              </a:ext>
            </a:extLst>
          </p:cNvPr>
          <p:cNvSpPr txBox="1"/>
          <p:nvPr/>
        </p:nvSpPr>
        <p:spPr>
          <a:xfrm>
            <a:off x="3874889" y="5627475"/>
            <a:ext cx="1381769" cy="307777"/>
          </a:xfrm>
          <a:prstGeom prst="rect">
            <a:avLst/>
          </a:prstGeom>
          <a:solidFill>
            <a:schemeClr val="accent6">
              <a:lumMod val="20000"/>
              <a:lumOff val="80000"/>
            </a:schemeClr>
          </a:solidFill>
        </p:spPr>
        <p:txBody>
          <a:bodyPr wrap="none" anchor="ctr">
            <a:noAutofit/>
          </a:bodyPr>
          <a:lstStyle/>
          <a:p>
            <a:pPr algn="ctr">
              <a:defRPr/>
            </a:pPr>
            <a:r>
              <a:rPr lang="en-US" sz="1100" b="1">
                <a:latin typeface="Calibri" panose="020F0502020204030204"/>
              </a:rPr>
              <a:t>85.5</a:t>
            </a:r>
            <a:endParaRPr lang="en-US" sz="1100" b="1" err="1">
              <a:latin typeface="Calibri" panose="020F0502020204030204"/>
            </a:endParaRPr>
          </a:p>
        </p:txBody>
      </p:sp>
      <p:sp>
        <p:nvSpPr>
          <p:cNvPr id="122" name="TextBox 121">
            <a:extLst>
              <a:ext uri="{FF2B5EF4-FFF2-40B4-BE49-F238E27FC236}">
                <a16:creationId xmlns:a16="http://schemas.microsoft.com/office/drawing/2014/main" id="{F03BFFD3-604D-63C6-5321-20E4015665FC}"/>
              </a:ext>
            </a:extLst>
          </p:cNvPr>
          <p:cNvSpPr txBox="1"/>
          <p:nvPr/>
        </p:nvSpPr>
        <p:spPr>
          <a:xfrm>
            <a:off x="5441457" y="5627475"/>
            <a:ext cx="1381769" cy="307777"/>
          </a:xfrm>
          <a:prstGeom prst="rect">
            <a:avLst/>
          </a:prstGeom>
          <a:solidFill>
            <a:schemeClr val="accent4">
              <a:lumMod val="60000"/>
              <a:lumOff val="40000"/>
            </a:schemeClr>
          </a:solidFill>
        </p:spPr>
        <p:txBody>
          <a:bodyPr wrap="none" anchor="ctr">
            <a:noAutofit/>
          </a:bodyPr>
          <a:lstStyle/>
          <a:p>
            <a:pPr algn="ctr">
              <a:defRPr/>
            </a:pPr>
            <a:r>
              <a:rPr lang="en-US" sz="1100" b="1">
                <a:latin typeface="Calibri" panose="020F0502020204030204"/>
              </a:rPr>
              <a:t>96.0</a:t>
            </a:r>
          </a:p>
        </p:txBody>
      </p:sp>
      <p:sp>
        <p:nvSpPr>
          <p:cNvPr id="140" name="TextBox 139">
            <a:extLst>
              <a:ext uri="{FF2B5EF4-FFF2-40B4-BE49-F238E27FC236}">
                <a16:creationId xmlns:a16="http://schemas.microsoft.com/office/drawing/2014/main" id="{D9A2F1AD-6226-584B-40F8-EED9A4E41FF3}"/>
              </a:ext>
            </a:extLst>
          </p:cNvPr>
          <p:cNvSpPr txBox="1"/>
          <p:nvPr/>
        </p:nvSpPr>
        <p:spPr>
          <a:xfrm>
            <a:off x="7008024" y="5627475"/>
            <a:ext cx="1381769" cy="307777"/>
          </a:xfrm>
          <a:prstGeom prst="rect">
            <a:avLst/>
          </a:prstGeom>
          <a:noFill/>
        </p:spPr>
        <p:txBody>
          <a:bodyPr wrap="none" anchor="ctr">
            <a:noAutofit/>
          </a:bodyPr>
          <a:lstStyle/>
          <a:p>
            <a:pPr algn="ctr">
              <a:defRPr/>
            </a:pPr>
            <a:r>
              <a:rPr lang="en-US" sz="1100" b="1">
                <a:latin typeface="Calibri" panose="020F0502020204030204"/>
              </a:rPr>
              <a:t>95.3</a:t>
            </a:r>
          </a:p>
        </p:txBody>
      </p:sp>
      <p:sp>
        <p:nvSpPr>
          <p:cNvPr id="158" name="TextBox 157">
            <a:extLst>
              <a:ext uri="{FF2B5EF4-FFF2-40B4-BE49-F238E27FC236}">
                <a16:creationId xmlns:a16="http://schemas.microsoft.com/office/drawing/2014/main" id="{B88AFFD7-E1E8-4AD0-A517-1BE4A1A7A27A}"/>
              </a:ext>
            </a:extLst>
          </p:cNvPr>
          <p:cNvSpPr txBox="1"/>
          <p:nvPr/>
        </p:nvSpPr>
        <p:spPr>
          <a:xfrm>
            <a:off x="8574592" y="5627475"/>
            <a:ext cx="1381769" cy="307777"/>
          </a:xfrm>
          <a:prstGeom prst="rect">
            <a:avLst/>
          </a:prstGeom>
          <a:noFill/>
        </p:spPr>
        <p:txBody>
          <a:bodyPr wrap="none" anchor="ctr">
            <a:noAutofit/>
          </a:bodyPr>
          <a:lstStyle/>
          <a:p>
            <a:pPr algn="ctr">
              <a:defRPr/>
            </a:pPr>
            <a:r>
              <a:rPr lang="en-US" sz="1100" b="1">
                <a:latin typeface="Calibri" panose="020F0502020204030204"/>
              </a:rPr>
              <a:t>95.3</a:t>
            </a:r>
          </a:p>
        </p:txBody>
      </p:sp>
      <p:sp>
        <p:nvSpPr>
          <p:cNvPr id="34" name="TextBox 33">
            <a:extLst>
              <a:ext uri="{FF2B5EF4-FFF2-40B4-BE49-F238E27FC236}">
                <a16:creationId xmlns:a16="http://schemas.microsoft.com/office/drawing/2014/main" id="{53B0714F-2D7A-1F05-3C01-CB54041CB8BC}"/>
              </a:ext>
            </a:extLst>
          </p:cNvPr>
          <p:cNvSpPr txBox="1"/>
          <p:nvPr/>
        </p:nvSpPr>
        <p:spPr>
          <a:xfrm>
            <a:off x="10141160" y="5627475"/>
            <a:ext cx="1381769" cy="307777"/>
          </a:xfrm>
          <a:prstGeom prst="rect">
            <a:avLst/>
          </a:prstGeom>
          <a:solidFill>
            <a:schemeClr val="accent4">
              <a:lumMod val="60000"/>
              <a:lumOff val="40000"/>
            </a:schemeClr>
          </a:solidFill>
        </p:spPr>
        <p:txBody>
          <a:bodyPr wrap="none" anchor="ctr">
            <a:noAutofit/>
          </a:bodyPr>
          <a:lstStyle/>
          <a:p>
            <a:pPr algn="ctr">
              <a:defRPr/>
            </a:pPr>
            <a:r>
              <a:rPr lang="en-US" sz="1100" b="1">
                <a:latin typeface="Calibri" panose="020F0502020204030204"/>
              </a:rPr>
              <a:t>96.0</a:t>
            </a:r>
          </a:p>
        </p:txBody>
      </p:sp>
      <p:sp>
        <p:nvSpPr>
          <p:cNvPr id="104" name="TextBox 103">
            <a:extLst>
              <a:ext uri="{FF2B5EF4-FFF2-40B4-BE49-F238E27FC236}">
                <a16:creationId xmlns:a16="http://schemas.microsoft.com/office/drawing/2014/main" id="{085F1C0D-C677-01B7-0FF6-4B4CCC1C5320}"/>
              </a:ext>
            </a:extLst>
          </p:cNvPr>
          <p:cNvSpPr txBox="1"/>
          <p:nvPr/>
        </p:nvSpPr>
        <p:spPr>
          <a:xfrm>
            <a:off x="3874889" y="6137250"/>
            <a:ext cx="1381769" cy="307777"/>
          </a:xfrm>
          <a:prstGeom prst="rect">
            <a:avLst/>
          </a:prstGeom>
          <a:solidFill>
            <a:schemeClr val="accent6">
              <a:lumMod val="20000"/>
              <a:lumOff val="80000"/>
            </a:schemeClr>
          </a:solidFill>
        </p:spPr>
        <p:txBody>
          <a:bodyPr wrap="none" anchor="ctr">
            <a:noAutofit/>
          </a:bodyPr>
          <a:lstStyle/>
          <a:p>
            <a:pPr algn="ctr">
              <a:defRPr/>
            </a:pPr>
            <a:r>
              <a:rPr lang="en-US" sz="1100" b="1">
                <a:latin typeface="Calibri" panose="020F0502020204030204"/>
              </a:rPr>
              <a:t>70.0 (5 shot)</a:t>
            </a:r>
          </a:p>
        </p:txBody>
      </p:sp>
      <p:sp>
        <p:nvSpPr>
          <p:cNvPr id="123" name="TextBox 122">
            <a:extLst>
              <a:ext uri="{FF2B5EF4-FFF2-40B4-BE49-F238E27FC236}">
                <a16:creationId xmlns:a16="http://schemas.microsoft.com/office/drawing/2014/main" id="{8F26D50A-BE83-87A1-F112-FEB32CA3A10A}"/>
              </a:ext>
            </a:extLst>
          </p:cNvPr>
          <p:cNvSpPr txBox="1"/>
          <p:nvPr/>
        </p:nvSpPr>
        <p:spPr>
          <a:xfrm>
            <a:off x="5441457" y="6137250"/>
            <a:ext cx="1381769" cy="307777"/>
          </a:xfrm>
          <a:prstGeom prst="rect">
            <a:avLst/>
          </a:prstGeom>
          <a:noFill/>
        </p:spPr>
        <p:txBody>
          <a:bodyPr wrap="none" anchor="ctr">
            <a:noAutofit/>
          </a:bodyPr>
          <a:lstStyle/>
          <a:p>
            <a:pPr algn="ctr">
              <a:defRPr/>
            </a:pPr>
            <a:r>
              <a:rPr lang="en-US" sz="1100" b="1">
                <a:latin typeface="Calibri" panose="020F0502020204030204"/>
              </a:rPr>
              <a:t>80.4 to 86.4 (-)</a:t>
            </a:r>
          </a:p>
        </p:txBody>
      </p:sp>
      <p:sp>
        <p:nvSpPr>
          <p:cNvPr id="141" name="TextBox 140">
            <a:extLst>
              <a:ext uri="{FF2B5EF4-FFF2-40B4-BE49-F238E27FC236}">
                <a16:creationId xmlns:a16="http://schemas.microsoft.com/office/drawing/2014/main" id="{5CD83B52-1582-09E7-5FAE-1D431E8A025A}"/>
              </a:ext>
            </a:extLst>
          </p:cNvPr>
          <p:cNvSpPr txBox="1"/>
          <p:nvPr/>
        </p:nvSpPr>
        <p:spPr>
          <a:xfrm>
            <a:off x="7008024" y="6137250"/>
            <a:ext cx="1381769" cy="307777"/>
          </a:xfrm>
          <a:prstGeom prst="rect">
            <a:avLst/>
          </a:prstGeom>
          <a:noFill/>
        </p:spPr>
        <p:txBody>
          <a:bodyPr wrap="none" anchor="ctr">
            <a:noAutofit/>
          </a:bodyPr>
          <a:lstStyle/>
          <a:p>
            <a:pPr algn="ctr">
              <a:defRPr/>
            </a:pPr>
            <a:r>
              <a:rPr lang="en-US" sz="1100" b="1">
                <a:latin typeface="Calibri" panose="020F0502020204030204"/>
              </a:rPr>
              <a:t>86.4 (5 shot)</a:t>
            </a:r>
          </a:p>
        </p:txBody>
      </p:sp>
      <p:sp>
        <p:nvSpPr>
          <p:cNvPr id="159" name="TextBox 158">
            <a:extLst>
              <a:ext uri="{FF2B5EF4-FFF2-40B4-BE49-F238E27FC236}">
                <a16:creationId xmlns:a16="http://schemas.microsoft.com/office/drawing/2014/main" id="{47F7E1A6-8D38-04E3-135D-458FBA6732A4}"/>
              </a:ext>
            </a:extLst>
          </p:cNvPr>
          <p:cNvSpPr txBox="1"/>
          <p:nvPr/>
        </p:nvSpPr>
        <p:spPr>
          <a:xfrm>
            <a:off x="8574592" y="6137250"/>
            <a:ext cx="1381769" cy="307777"/>
          </a:xfrm>
          <a:prstGeom prst="rect">
            <a:avLst/>
          </a:prstGeom>
          <a:noFill/>
        </p:spPr>
        <p:txBody>
          <a:bodyPr wrap="none" anchor="ctr">
            <a:noAutofit/>
          </a:bodyPr>
          <a:lstStyle/>
          <a:p>
            <a:pPr algn="ctr">
              <a:defRPr/>
            </a:pPr>
            <a:r>
              <a:rPr lang="en-US" sz="1100" b="1">
                <a:latin typeface="Calibri" panose="020F0502020204030204"/>
              </a:rPr>
              <a:t>86.4 (5 shot)</a:t>
            </a:r>
          </a:p>
        </p:txBody>
      </p:sp>
      <p:sp>
        <p:nvSpPr>
          <p:cNvPr id="35" name="TextBox 34">
            <a:extLst>
              <a:ext uri="{FF2B5EF4-FFF2-40B4-BE49-F238E27FC236}">
                <a16:creationId xmlns:a16="http://schemas.microsoft.com/office/drawing/2014/main" id="{F6A1BA67-97A0-FDE3-7B02-53AA0299B501}"/>
              </a:ext>
            </a:extLst>
          </p:cNvPr>
          <p:cNvSpPr txBox="1"/>
          <p:nvPr/>
        </p:nvSpPr>
        <p:spPr>
          <a:xfrm>
            <a:off x="10141160" y="6137250"/>
            <a:ext cx="1381769" cy="307777"/>
          </a:xfrm>
          <a:prstGeom prst="rect">
            <a:avLst/>
          </a:prstGeom>
          <a:noFill/>
        </p:spPr>
        <p:txBody>
          <a:bodyPr wrap="none" anchor="ctr">
            <a:noAutofit/>
          </a:bodyPr>
          <a:lstStyle/>
          <a:p>
            <a:pPr algn="ctr">
              <a:defRPr/>
            </a:pPr>
            <a:r>
              <a:rPr lang="en-US" sz="1100" b="1">
                <a:latin typeface="Calibri" panose="020F0502020204030204"/>
              </a:rPr>
              <a:t>80.4 to 86.4 (-)</a:t>
            </a:r>
          </a:p>
        </p:txBody>
      </p:sp>
      <p:sp>
        <p:nvSpPr>
          <p:cNvPr id="62" name="Arrow: Down 61">
            <a:extLst>
              <a:ext uri="{FF2B5EF4-FFF2-40B4-BE49-F238E27FC236}">
                <a16:creationId xmlns:a16="http://schemas.microsoft.com/office/drawing/2014/main" id="{A742BA93-159F-F7AC-3099-17F9ADB864DE}"/>
              </a:ext>
            </a:extLst>
          </p:cNvPr>
          <p:cNvSpPr/>
          <p:nvPr/>
        </p:nvSpPr>
        <p:spPr>
          <a:xfrm>
            <a:off x="10728146" y="793055"/>
            <a:ext cx="207797" cy="182698"/>
          </a:xfrm>
          <a:prstGeom prst="downArrow">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8" name="Straight Connector 27">
            <a:extLst>
              <a:ext uri="{FF2B5EF4-FFF2-40B4-BE49-F238E27FC236}">
                <a16:creationId xmlns:a16="http://schemas.microsoft.com/office/drawing/2014/main" id="{24FEB72A-BF92-6A8E-9DF2-2B677BD0C6CA}"/>
              </a:ext>
            </a:extLst>
          </p:cNvPr>
          <p:cNvCxnSpPr/>
          <p:nvPr/>
        </p:nvCxnSpPr>
        <p:spPr>
          <a:xfrm>
            <a:off x="3874889" y="5016710"/>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E3B81B-C1D9-772C-046C-FDCC8326FAFE}"/>
              </a:ext>
            </a:extLst>
          </p:cNvPr>
          <p:cNvCxnSpPr/>
          <p:nvPr/>
        </p:nvCxnSpPr>
        <p:spPr>
          <a:xfrm>
            <a:off x="5441457" y="5016710"/>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703C340-D505-AF68-D379-CC23CB4D2F8B}"/>
              </a:ext>
            </a:extLst>
          </p:cNvPr>
          <p:cNvCxnSpPr/>
          <p:nvPr/>
        </p:nvCxnSpPr>
        <p:spPr>
          <a:xfrm>
            <a:off x="7008024" y="5016710"/>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70B3D38-9DC8-E1A6-6253-C3695FC2B0C2}"/>
              </a:ext>
            </a:extLst>
          </p:cNvPr>
          <p:cNvCxnSpPr/>
          <p:nvPr/>
        </p:nvCxnSpPr>
        <p:spPr>
          <a:xfrm>
            <a:off x="8574592" y="5016710"/>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F3F46A7-EE94-EBA1-ADDA-EA8B10035BE0}"/>
              </a:ext>
            </a:extLst>
          </p:cNvPr>
          <p:cNvCxnSpPr/>
          <p:nvPr/>
        </p:nvCxnSpPr>
        <p:spPr>
          <a:xfrm>
            <a:off x="10141160" y="5016710"/>
            <a:ext cx="13817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51E4350-8C50-A6AF-A8C0-FA7BA4C7D236}"/>
              </a:ext>
            </a:extLst>
          </p:cNvPr>
          <p:cNvSpPr txBox="1"/>
          <p:nvPr/>
        </p:nvSpPr>
        <p:spPr>
          <a:xfrm>
            <a:off x="3874889" y="4607938"/>
            <a:ext cx="1381769" cy="307777"/>
          </a:xfrm>
          <a:prstGeom prst="rect">
            <a:avLst/>
          </a:prstGeom>
          <a:solidFill>
            <a:schemeClr val="accent6">
              <a:lumMod val="20000"/>
              <a:lumOff val="80000"/>
            </a:schemeClr>
          </a:solidFill>
        </p:spPr>
        <p:txBody>
          <a:bodyPr wrap="none" anchor="ctr">
            <a:noAutofit/>
          </a:bodyPr>
          <a:lstStyle/>
          <a:p>
            <a:pPr algn="ctr">
              <a:defRPr/>
            </a:pPr>
            <a:r>
              <a:rPr lang="en-US" sz="1100" b="1">
                <a:latin typeface="Calibri" panose="020F0502020204030204"/>
              </a:rPr>
              <a:t>No</a:t>
            </a:r>
          </a:p>
        </p:txBody>
      </p:sp>
      <p:sp>
        <p:nvSpPr>
          <p:cNvPr id="36" name="TextBox 35">
            <a:extLst>
              <a:ext uri="{FF2B5EF4-FFF2-40B4-BE49-F238E27FC236}">
                <a16:creationId xmlns:a16="http://schemas.microsoft.com/office/drawing/2014/main" id="{62246048-0CF5-21A5-3C5F-460470391299}"/>
              </a:ext>
            </a:extLst>
          </p:cNvPr>
          <p:cNvSpPr txBox="1"/>
          <p:nvPr/>
        </p:nvSpPr>
        <p:spPr>
          <a:xfrm>
            <a:off x="5441457" y="4607938"/>
            <a:ext cx="1381769" cy="307777"/>
          </a:xfrm>
          <a:prstGeom prst="rect">
            <a:avLst/>
          </a:prstGeom>
          <a:solidFill>
            <a:schemeClr val="accent4">
              <a:lumMod val="60000"/>
              <a:lumOff val="40000"/>
            </a:schemeClr>
          </a:solidFill>
        </p:spPr>
        <p:txBody>
          <a:bodyPr wrap="none" anchor="ctr">
            <a:noAutofit/>
          </a:bodyPr>
          <a:lstStyle/>
          <a:p>
            <a:pPr algn="ctr">
              <a:defRPr/>
            </a:pPr>
            <a:r>
              <a:rPr lang="en-US" sz="1100" b="1">
                <a:latin typeface="Calibri" panose="020F0502020204030204"/>
              </a:rPr>
              <a:t>Yes</a:t>
            </a:r>
          </a:p>
        </p:txBody>
      </p:sp>
      <p:sp>
        <p:nvSpPr>
          <p:cNvPr id="45" name="TextBox 44">
            <a:extLst>
              <a:ext uri="{FF2B5EF4-FFF2-40B4-BE49-F238E27FC236}">
                <a16:creationId xmlns:a16="http://schemas.microsoft.com/office/drawing/2014/main" id="{11B9BEF4-1A25-9AA0-ECA0-97631B234C81}"/>
              </a:ext>
            </a:extLst>
          </p:cNvPr>
          <p:cNvSpPr txBox="1"/>
          <p:nvPr/>
        </p:nvSpPr>
        <p:spPr>
          <a:xfrm>
            <a:off x="7008024" y="4607938"/>
            <a:ext cx="1381769" cy="307777"/>
          </a:xfrm>
          <a:prstGeom prst="rect">
            <a:avLst/>
          </a:prstGeom>
          <a:solidFill>
            <a:schemeClr val="accent6">
              <a:lumMod val="20000"/>
              <a:lumOff val="80000"/>
            </a:schemeClr>
          </a:solidFill>
        </p:spPr>
        <p:txBody>
          <a:bodyPr wrap="none" anchor="ctr">
            <a:noAutofit/>
          </a:bodyPr>
          <a:lstStyle/>
          <a:p>
            <a:pPr algn="ctr">
              <a:defRPr/>
            </a:pPr>
            <a:r>
              <a:rPr lang="en-US" sz="1100" b="1">
                <a:latin typeface="Calibri" panose="020F0502020204030204"/>
              </a:rPr>
              <a:t>No</a:t>
            </a:r>
          </a:p>
        </p:txBody>
      </p:sp>
      <p:sp>
        <p:nvSpPr>
          <p:cNvPr id="49" name="TextBox 48">
            <a:extLst>
              <a:ext uri="{FF2B5EF4-FFF2-40B4-BE49-F238E27FC236}">
                <a16:creationId xmlns:a16="http://schemas.microsoft.com/office/drawing/2014/main" id="{5026CA81-74E1-A40E-DED0-70EF44B65667}"/>
              </a:ext>
            </a:extLst>
          </p:cNvPr>
          <p:cNvSpPr txBox="1"/>
          <p:nvPr/>
        </p:nvSpPr>
        <p:spPr>
          <a:xfrm>
            <a:off x="8574592" y="4607938"/>
            <a:ext cx="1381769" cy="307777"/>
          </a:xfrm>
          <a:prstGeom prst="rect">
            <a:avLst/>
          </a:prstGeom>
          <a:solidFill>
            <a:schemeClr val="accent6">
              <a:lumMod val="20000"/>
              <a:lumOff val="80000"/>
            </a:schemeClr>
          </a:solidFill>
        </p:spPr>
        <p:txBody>
          <a:bodyPr wrap="none" anchor="ctr">
            <a:noAutofit/>
          </a:bodyPr>
          <a:lstStyle/>
          <a:p>
            <a:pPr algn="ctr">
              <a:defRPr/>
            </a:pPr>
            <a:r>
              <a:rPr lang="en-US" sz="1100" b="1">
                <a:latin typeface="Calibri" panose="020F0502020204030204"/>
              </a:rPr>
              <a:t>No</a:t>
            </a:r>
          </a:p>
        </p:txBody>
      </p:sp>
      <p:sp>
        <p:nvSpPr>
          <p:cNvPr id="59" name="TextBox 58">
            <a:extLst>
              <a:ext uri="{FF2B5EF4-FFF2-40B4-BE49-F238E27FC236}">
                <a16:creationId xmlns:a16="http://schemas.microsoft.com/office/drawing/2014/main" id="{53B3879E-493F-7640-5547-20C9066E3FD5}"/>
              </a:ext>
            </a:extLst>
          </p:cNvPr>
          <p:cNvSpPr txBox="1"/>
          <p:nvPr/>
        </p:nvSpPr>
        <p:spPr>
          <a:xfrm>
            <a:off x="10141160" y="4607938"/>
            <a:ext cx="1381769" cy="307777"/>
          </a:xfrm>
          <a:prstGeom prst="rect">
            <a:avLst/>
          </a:prstGeom>
          <a:solidFill>
            <a:schemeClr val="accent4">
              <a:lumMod val="60000"/>
              <a:lumOff val="40000"/>
            </a:schemeClr>
          </a:solidFill>
        </p:spPr>
        <p:txBody>
          <a:bodyPr wrap="none" anchor="ctr">
            <a:noAutofit/>
          </a:bodyPr>
          <a:lstStyle/>
          <a:p>
            <a:pPr algn="ctr">
              <a:defRPr/>
            </a:pPr>
            <a:r>
              <a:rPr lang="en-US" sz="1100" b="1">
                <a:latin typeface="Calibri" panose="020F0502020204030204"/>
              </a:rPr>
              <a:t>Yes</a:t>
            </a:r>
          </a:p>
        </p:txBody>
      </p:sp>
    </p:spTree>
    <p:custDataLst>
      <p:custData r:id="rId1"/>
    </p:custDataLst>
    <p:extLst>
      <p:ext uri="{BB962C8B-B14F-4D97-AF65-F5344CB8AC3E}">
        <p14:creationId xmlns:p14="http://schemas.microsoft.com/office/powerpoint/2010/main" val="293548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62154-5D3E-716C-393F-F096E26EC2AE}"/>
              </a:ext>
            </a:extLst>
          </p:cNvPr>
          <p:cNvSpPr txBox="1"/>
          <p:nvPr/>
        </p:nvSpPr>
        <p:spPr>
          <a:xfrm>
            <a:off x="10493829" y="0"/>
            <a:ext cx="1698170" cy="6858000"/>
          </a:xfrm>
          <a:prstGeom prst="rect">
            <a:avLst/>
          </a:prstGeom>
          <a:solidFill>
            <a:schemeClr val="accent1"/>
          </a:solidFill>
          <a:ln>
            <a:noFill/>
          </a:ln>
        </p:spPr>
        <p:txBody>
          <a:bodyPr wrap="square" rtlCol="0" anchor="ctr">
            <a:noAutofit/>
          </a:bodyPr>
          <a:lstStyle/>
          <a:p>
            <a:pPr marL="3175">
              <a:spcBef>
                <a:spcPts val="300"/>
              </a:spcBef>
              <a:spcAft>
                <a:spcPts val="300"/>
              </a:spcAft>
              <a:buClr>
                <a:srgbClr val="303030">
                  <a:lumMod val="50000"/>
                  <a:lumOff val="50000"/>
                </a:srgbClr>
              </a:buClr>
            </a:pPr>
            <a:r>
              <a:rPr lang="en-US" sz="1400" b="1">
                <a:solidFill>
                  <a:schemeClr val="bg1"/>
                </a:solidFill>
                <a:cs typeface="Tahoma" pitchFamily="34" charset="0"/>
              </a:rPr>
              <a:t>Observations </a:t>
            </a:r>
          </a:p>
          <a:p>
            <a:pPr marL="228600" indent="-225425">
              <a:spcBef>
                <a:spcPts val="300"/>
              </a:spcBef>
              <a:spcAft>
                <a:spcPts val="300"/>
              </a:spcAft>
              <a:buClr>
                <a:schemeClr val="bg1"/>
              </a:buClr>
              <a:buFont typeface="+mj-lt"/>
              <a:buAutoNum type="arabicPeriod"/>
            </a:pPr>
            <a:r>
              <a:rPr lang="en-US" sz="1200">
                <a:solidFill>
                  <a:schemeClr val="bg1"/>
                </a:solidFill>
                <a:cs typeface="Tahoma" pitchFamily="34" charset="0"/>
              </a:rPr>
              <a:t>Good implementation of the </a:t>
            </a:r>
            <a:br>
              <a:rPr lang="en-US" sz="1200">
                <a:solidFill>
                  <a:schemeClr val="bg1"/>
                </a:solidFill>
                <a:cs typeface="Tahoma" pitchFamily="34" charset="0"/>
              </a:rPr>
            </a:br>
            <a:r>
              <a:rPr lang="en-US" sz="1200">
                <a:solidFill>
                  <a:schemeClr val="bg1"/>
                </a:solidFill>
                <a:cs typeface="Tahoma" pitchFamily="34" charset="0"/>
              </a:rPr>
              <a:t>given instructions</a:t>
            </a:r>
          </a:p>
          <a:p>
            <a:pPr marL="228600" indent="-225425">
              <a:spcBef>
                <a:spcPts val="300"/>
              </a:spcBef>
              <a:spcAft>
                <a:spcPts val="300"/>
              </a:spcAft>
              <a:buClr>
                <a:schemeClr val="bg1"/>
              </a:buClr>
              <a:buFont typeface="+mj-lt"/>
              <a:buAutoNum type="arabicPeriod"/>
            </a:pPr>
            <a:r>
              <a:rPr lang="en-US" sz="1200">
                <a:solidFill>
                  <a:schemeClr val="bg1"/>
                </a:solidFill>
                <a:cs typeface="Tahoma" pitchFamily="34" charset="0"/>
              </a:rPr>
              <a:t>More Detailed Responses </a:t>
            </a:r>
          </a:p>
          <a:p>
            <a:pPr marL="228600" indent="-225425">
              <a:spcBef>
                <a:spcPts val="300"/>
              </a:spcBef>
              <a:spcAft>
                <a:spcPts val="300"/>
              </a:spcAft>
              <a:buClr>
                <a:schemeClr val="bg1"/>
              </a:buClr>
              <a:buFont typeface="+mj-lt"/>
              <a:buAutoNum type="arabicPeriod"/>
            </a:pPr>
            <a:r>
              <a:rPr lang="en-US" sz="1200">
                <a:solidFill>
                  <a:schemeClr val="bg1"/>
                </a:solidFill>
                <a:cs typeface="Tahoma" pitchFamily="34" charset="0"/>
              </a:rPr>
              <a:t>Better structuring with respect to sections and subsection in </a:t>
            </a:r>
            <a:br>
              <a:rPr lang="en-US" sz="1200">
                <a:solidFill>
                  <a:schemeClr val="bg1"/>
                </a:solidFill>
                <a:cs typeface="Tahoma" pitchFamily="34" charset="0"/>
              </a:rPr>
            </a:br>
            <a:r>
              <a:rPr lang="en-US" sz="1200">
                <a:solidFill>
                  <a:schemeClr val="bg1"/>
                </a:solidFill>
                <a:cs typeface="Tahoma" pitchFamily="34" charset="0"/>
              </a:rPr>
              <a:t>the response</a:t>
            </a:r>
          </a:p>
          <a:p>
            <a:pPr marL="228600" indent="-225425">
              <a:spcBef>
                <a:spcPts val="300"/>
              </a:spcBef>
              <a:spcAft>
                <a:spcPts val="300"/>
              </a:spcAft>
              <a:buClr>
                <a:schemeClr val="bg1"/>
              </a:buClr>
              <a:buFont typeface="+mj-lt"/>
              <a:buAutoNum type="arabicPeriod"/>
            </a:pPr>
            <a:r>
              <a:rPr lang="en-US" sz="1200">
                <a:solidFill>
                  <a:schemeClr val="bg1"/>
                </a:solidFill>
                <a:cs typeface="Tahoma" pitchFamily="34" charset="0"/>
              </a:rPr>
              <a:t>Can digest more information as it </a:t>
            </a:r>
            <a:br>
              <a:rPr lang="en-US" sz="1200">
                <a:solidFill>
                  <a:schemeClr val="bg1"/>
                </a:solidFill>
                <a:cs typeface="Tahoma" pitchFamily="34" charset="0"/>
              </a:rPr>
            </a:br>
            <a:r>
              <a:rPr lang="en-US" sz="1200">
                <a:solidFill>
                  <a:schemeClr val="bg1"/>
                </a:solidFill>
                <a:cs typeface="Tahoma" pitchFamily="34" charset="0"/>
              </a:rPr>
              <a:t>has more </a:t>
            </a:r>
            <a:br>
              <a:rPr lang="en-US" sz="1200">
                <a:solidFill>
                  <a:schemeClr val="bg1"/>
                </a:solidFill>
                <a:cs typeface="Tahoma" pitchFamily="34" charset="0"/>
              </a:rPr>
            </a:br>
            <a:r>
              <a:rPr lang="en-US" sz="1200">
                <a:solidFill>
                  <a:schemeClr val="bg1"/>
                </a:solidFill>
                <a:cs typeface="Tahoma" pitchFamily="34" charset="0"/>
              </a:rPr>
              <a:t>context window.</a:t>
            </a:r>
          </a:p>
        </p:txBody>
      </p:sp>
      <p:sp>
        <p:nvSpPr>
          <p:cNvPr id="4" name="Slide Number Placeholder 5">
            <a:extLst>
              <a:ext uri="{FF2B5EF4-FFF2-40B4-BE49-F238E27FC236}">
                <a16:creationId xmlns:a16="http://schemas.microsoft.com/office/drawing/2014/main" id="{42C47460-BFC7-E80E-A757-964EF3AD3D61}"/>
              </a:ext>
            </a:extLst>
          </p:cNvPr>
          <p:cNvSpPr txBox="1">
            <a:spLocks/>
          </p:cNvSpPr>
          <p:nvPr/>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bg1"/>
                </a:solidFill>
              </a:rPr>
              <a:pPr algn="ctr"/>
              <a:t>3</a:t>
            </a:fld>
            <a:endParaRPr lang="en-US" sz="900">
              <a:solidFill>
                <a:schemeClr val="bg1"/>
              </a:solidFill>
            </a:endParaRPr>
          </a:p>
        </p:txBody>
      </p:sp>
      <p:sp>
        <p:nvSpPr>
          <p:cNvPr id="6" name="TextBox 5">
            <a:extLst>
              <a:ext uri="{FF2B5EF4-FFF2-40B4-BE49-F238E27FC236}">
                <a16:creationId xmlns:a16="http://schemas.microsoft.com/office/drawing/2014/main" id="{1B8B9ED3-E61E-ACC9-34B7-291C1F4B7941}"/>
              </a:ext>
            </a:extLst>
          </p:cNvPr>
          <p:cNvSpPr txBox="1"/>
          <p:nvPr/>
        </p:nvSpPr>
        <p:spPr>
          <a:xfrm>
            <a:off x="1649643" y="3455979"/>
            <a:ext cx="0" cy="0"/>
          </a:xfrm>
          <a:prstGeom prst="rect">
            <a:avLst/>
          </a:prstGeom>
          <a:noFill/>
        </p:spPr>
        <p:txBody>
          <a:bodyPr wrap="none" rtlCol="0">
            <a:noAutofit/>
          </a:bodyPr>
          <a:lstStyle/>
          <a:p>
            <a:pPr marL="233363" indent="-230188">
              <a:spcBef>
                <a:spcPts val="600"/>
              </a:spcBef>
              <a:spcAft>
                <a:spcPts val="600"/>
              </a:spcAft>
              <a:buClr>
                <a:srgbClr val="303030">
                  <a:lumMod val="50000"/>
                  <a:lumOff val="50000"/>
                </a:srgbClr>
              </a:buClr>
              <a:buFont typeface="Arial" panose="020B0604020202020204" pitchFamily="34" charset="0"/>
              <a:buChar char="•"/>
            </a:pPr>
            <a:endParaRPr lang="en-US" sz="2000">
              <a:solidFill>
                <a:srgbClr val="002240"/>
              </a:solidFill>
              <a:cs typeface="Tahoma" pitchFamily="34" charset="0"/>
            </a:endParaRPr>
          </a:p>
        </p:txBody>
      </p:sp>
      <p:sp>
        <p:nvSpPr>
          <p:cNvPr id="16" name="Rectangle 15">
            <a:extLst>
              <a:ext uri="{FF2B5EF4-FFF2-40B4-BE49-F238E27FC236}">
                <a16:creationId xmlns:a16="http://schemas.microsoft.com/office/drawing/2014/main" id="{AE77A38F-EFF3-5A71-3546-6118FE5975F2}"/>
              </a:ext>
            </a:extLst>
          </p:cNvPr>
          <p:cNvSpPr/>
          <p:nvPr/>
        </p:nvSpPr>
        <p:spPr>
          <a:xfrm>
            <a:off x="-1" y="0"/>
            <a:ext cx="648780" cy="1433689"/>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39BF5FD-2B47-CD00-4B6F-2CBF7BF7934B}"/>
              </a:ext>
            </a:extLst>
          </p:cNvPr>
          <p:cNvSpPr txBox="1"/>
          <p:nvPr/>
        </p:nvSpPr>
        <p:spPr>
          <a:xfrm>
            <a:off x="955357" y="316905"/>
            <a:ext cx="9385183" cy="615553"/>
          </a:xfrm>
          <a:prstGeom prst="rect">
            <a:avLst/>
          </a:prstGeom>
          <a:noFill/>
        </p:spPr>
        <p:txBody>
          <a:bodyPr vert="horz" wrap="square" lIns="0" tIns="0" rIns="0" bIns="0" rtlCol="0" anchor="ctr">
            <a:spAutoFit/>
          </a:bodyPr>
          <a:lstStyle>
            <a:defPPr>
              <a:defRPr lang="en-US"/>
            </a:defPPr>
            <a:lvl1pPr>
              <a:spcBef>
                <a:spcPct val="0"/>
              </a:spcBef>
              <a:buNone/>
              <a:defRPr sz="2400" b="0" spc="120" baseline="0">
                <a:solidFill>
                  <a:schemeClr val="bg1"/>
                </a:solidFill>
                <a:latin typeface="Bahnschrift" panose="020B0502040204020203" pitchFamily="34" charset="0"/>
                <a:ea typeface="+mj-ea"/>
                <a:cs typeface="Tahoma" pitchFamily="34" charset="0"/>
              </a:defRPr>
            </a:lvl1pPr>
          </a:lstStyle>
          <a:p>
            <a:r>
              <a:rPr lang="en-US" sz="2000" b="1" dirty="0">
                <a:solidFill>
                  <a:schemeClr val="accent1"/>
                </a:solidFill>
                <a:latin typeface="+mn-lt"/>
              </a:rPr>
              <a:t>Question: </a:t>
            </a:r>
            <a:r>
              <a:rPr lang="en-US" sz="2000" dirty="0">
                <a:solidFill>
                  <a:schemeClr val="accent1"/>
                </a:solidFill>
                <a:latin typeface="+mn-lt"/>
              </a:rPr>
              <a:t>Give a detailed report on Thyroid Eye Disease, also include how it affects people in different age groups, sex, location, and other aspects</a:t>
            </a:r>
          </a:p>
        </p:txBody>
      </p:sp>
      <p:sp>
        <p:nvSpPr>
          <p:cNvPr id="10" name="Freeform: Shape 9">
            <a:extLst>
              <a:ext uri="{FF2B5EF4-FFF2-40B4-BE49-F238E27FC236}">
                <a16:creationId xmlns:a16="http://schemas.microsoft.com/office/drawing/2014/main" id="{3815CF6E-B650-8ACA-3B9A-3E98148AE77D}"/>
              </a:ext>
            </a:extLst>
          </p:cNvPr>
          <p:cNvSpPr/>
          <p:nvPr/>
        </p:nvSpPr>
        <p:spPr>
          <a:xfrm>
            <a:off x="153288" y="84534"/>
            <a:ext cx="648780" cy="664003"/>
          </a:xfrm>
          <a:custGeom>
            <a:avLst/>
            <a:gdLst>
              <a:gd name="connsiteX0" fmla="*/ 15240 w 1944154"/>
              <a:gd name="connsiteY0" fmla="*/ 1014442 h 1989772"/>
              <a:gd name="connsiteX1" fmla="*/ 627317 w 1944154"/>
              <a:gd name="connsiteY1" fmla="*/ 1014442 h 1989772"/>
              <a:gd name="connsiteX2" fmla="*/ 622363 w 1944154"/>
              <a:gd name="connsiteY2" fmla="*/ 856232 h 1989772"/>
              <a:gd name="connsiteX3" fmla="*/ 696278 w 1944154"/>
              <a:gd name="connsiteY3" fmla="*/ 611344 h 1989772"/>
              <a:gd name="connsiteX4" fmla="*/ 954310 w 1944154"/>
              <a:gd name="connsiteY4" fmla="*/ 509236 h 1989772"/>
              <a:gd name="connsiteX5" fmla="*/ 1192435 w 1944154"/>
              <a:gd name="connsiteY5" fmla="*/ 593723 h 1989772"/>
              <a:gd name="connsiteX6" fmla="*/ 1271016 w 1944154"/>
              <a:gd name="connsiteY6" fmla="*/ 821751 h 1989772"/>
              <a:gd name="connsiteX7" fmla="*/ 1205389 w 1944154"/>
              <a:gd name="connsiteY7" fmla="*/ 1043398 h 1989772"/>
              <a:gd name="connsiteX8" fmla="*/ 997839 w 1944154"/>
              <a:gd name="connsiteY8" fmla="*/ 1267712 h 1989772"/>
              <a:gd name="connsiteX9" fmla="*/ 788289 w 1944154"/>
              <a:gd name="connsiteY9" fmla="*/ 1493645 h 1989772"/>
              <a:gd name="connsiteX10" fmla="*/ 715709 w 1944154"/>
              <a:gd name="connsiteY10" fmla="*/ 1731008 h 1989772"/>
              <a:gd name="connsiteX11" fmla="*/ 715709 w 1944154"/>
              <a:gd name="connsiteY11" fmla="*/ 1989707 h 1989772"/>
              <a:gd name="connsiteX12" fmla="*/ 1310831 w 1944154"/>
              <a:gd name="connsiteY12" fmla="*/ 1989707 h 1989772"/>
              <a:gd name="connsiteX13" fmla="*/ 1310831 w 1944154"/>
              <a:gd name="connsiteY13" fmla="*/ 1832068 h 1989772"/>
              <a:gd name="connsiteX14" fmla="*/ 1354741 w 1944154"/>
              <a:gd name="connsiteY14" fmla="*/ 1718339 h 1989772"/>
              <a:gd name="connsiteX15" fmla="*/ 1519618 w 1944154"/>
              <a:gd name="connsiteY15" fmla="*/ 1566797 h 1989772"/>
              <a:gd name="connsiteX16" fmla="*/ 1732598 w 1944154"/>
              <a:gd name="connsiteY16" fmla="*/ 1379345 h 1989772"/>
              <a:gd name="connsiteX17" fmla="*/ 1880997 w 1944154"/>
              <a:gd name="connsiteY17" fmla="*/ 1154269 h 1989772"/>
              <a:gd name="connsiteX18" fmla="*/ 1944148 w 1944154"/>
              <a:gd name="connsiteY18" fmla="*/ 829562 h 1989772"/>
              <a:gd name="connsiteX19" fmla="*/ 1836230 w 1944154"/>
              <a:gd name="connsiteY19" fmla="*/ 416843 h 1989772"/>
              <a:gd name="connsiteX20" fmla="*/ 1521905 w 1944154"/>
              <a:gd name="connsiteY20" fmla="*/ 112520 h 1989772"/>
              <a:gd name="connsiteX21" fmla="*/ 1036130 w 1944154"/>
              <a:gd name="connsiteY21" fmla="*/ -66 h 1989772"/>
              <a:gd name="connsiteX22" fmla="*/ 950405 w 1944154"/>
              <a:gd name="connsiteY22" fmla="*/ -66 h 1989772"/>
              <a:gd name="connsiteX23" fmla="*/ 456438 w 1944154"/>
              <a:gd name="connsiteY23" fmla="*/ 118616 h 1989772"/>
              <a:gd name="connsiteX24" fmla="*/ 119634 w 1944154"/>
              <a:gd name="connsiteY24" fmla="*/ 431321 h 1989772"/>
              <a:gd name="connsiteX25" fmla="*/ 0 w 1944154"/>
              <a:gd name="connsiteY25" fmla="*/ 837277 h 1989772"/>
              <a:gd name="connsiteX26" fmla="*/ 11906 w 1944154"/>
              <a:gd name="connsiteY26" fmla="*/ 984819 h 1989772"/>
              <a:gd name="connsiteX27" fmla="*/ 176403 w 1944154"/>
              <a:gd name="connsiteY27" fmla="*/ 466659 h 1989772"/>
              <a:gd name="connsiteX28" fmla="*/ 488442 w 1944154"/>
              <a:gd name="connsiteY28" fmla="*/ 177385 h 1989772"/>
              <a:gd name="connsiteX29" fmla="*/ 950405 w 1944154"/>
              <a:gd name="connsiteY29" fmla="*/ 66609 h 1989772"/>
              <a:gd name="connsiteX30" fmla="*/ 1036130 w 1944154"/>
              <a:gd name="connsiteY30" fmla="*/ 66609 h 1989772"/>
              <a:gd name="connsiteX31" fmla="*/ 1490186 w 1944154"/>
              <a:gd name="connsiteY31" fmla="*/ 171384 h 1989772"/>
              <a:gd name="connsiteX32" fmla="*/ 1778318 w 1944154"/>
              <a:gd name="connsiteY32" fmla="*/ 449990 h 1989772"/>
              <a:gd name="connsiteX33" fmla="*/ 1876997 w 1944154"/>
              <a:gd name="connsiteY33" fmla="*/ 829943 h 1989772"/>
              <a:gd name="connsiteX34" fmla="*/ 1819847 w 1944154"/>
              <a:gd name="connsiteY34" fmla="*/ 1126932 h 1989772"/>
              <a:gd name="connsiteX35" fmla="*/ 1684401 w 1944154"/>
              <a:gd name="connsiteY35" fmla="*/ 1333148 h 1989772"/>
              <a:gd name="connsiteX36" fmla="*/ 1477137 w 1944154"/>
              <a:gd name="connsiteY36" fmla="*/ 1515362 h 1989772"/>
              <a:gd name="connsiteX37" fmla="*/ 1304735 w 1944154"/>
              <a:gd name="connsiteY37" fmla="*/ 1674143 h 1989772"/>
              <a:gd name="connsiteX38" fmla="*/ 1243679 w 1944154"/>
              <a:gd name="connsiteY38" fmla="*/ 1832449 h 1989772"/>
              <a:gd name="connsiteX39" fmla="*/ 1243679 w 1944154"/>
              <a:gd name="connsiteY39" fmla="*/ 1923413 h 1989772"/>
              <a:gd name="connsiteX40" fmla="*/ 781717 w 1944154"/>
              <a:gd name="connsiteY40" fmla="*/ 1923413 h 1989772"/>
              <a:gd name="connsiteX41" fmla="*/ 781717 w 1944154"/>
              <a:gd name="connsiteY41" fmla="*/ 1731008 h 1989772"/>
              <a:gd name="connsiteX42" fmla="*/ 841248 w 1944154"/>
              <a:gd name="connsiteY42" fmla="*/ 1533269 h 1989772"/>
              <a:gd name="connsiteX43" fmla="*/ 1042892 w 1944154"/>
              <a:gd name="connsiteY43" fmla="*/ 1316480 h 1989772"/>
              <a:gd name="connsiteX44" fmla="*/ 1259300 w 1944154"/>
              <a:gd name="connsiteY44" fmla="*/ 1082069 h 1989772"/>
              <a:gd name="connsiteX45" fmla="*/ 1337310 w 1944154"/>
              <a:gd name="connsiteY45" fmla="*/ 821751 h 1989772"/>
              <a:gd name="connsiteX46" fmla="*/ 1241108 w 1944154"/>
              <a:gd name="connsiteY46" fmla="*/ 548574 h 1989772"/>
              <a:gd name="connsiteX47" fmla="*/ 954310 w 1944154"/>
              <a:gd name="connsiteY47" fmla="*/ 442561 h 1989772"/>
              <a:gd name="connsiteX48" fmla="*/ 641128 w 1944154"/>
              <a:gd name="connsiteY48" fmla="*/ 573720 h 1989772"/>
              <a:gd name="connsiteX49" fmla="*/ 555403 w 1944154"/>
              <a:gd name="connsiteY49" fmla="*/ 856708 h 1989772"/>
              <a:gd name="connsiteX50" fmla="*/ 558260 w 1944154"/>
              <a:gd name="connsiteY50" fmla="*/ 947767 h 1989772"/>
              <a:gd name="connsiteX51" fmla="*/ 74962 w 1944154"/>
              <a:gd name="connsiteY51" fmla="*/ 947767 h 1989772"/>
              <a:gd name="connsiteX52" fmla="*/ 66675 w 1944154"/>
              <a:gd name="connsiteY52" fmla="*/ 837277 h 1989772"/>
              <a:gd name="connsiteX53" fmla="*/ 176403 w 1944154"/>
              <a:gd name="connsiteY53" fmla="*/ 466659 h 198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944154" h="1989772">
                <a:moveTo>
                  <a:pt x="15240" y="1014442"/>
                </a:moveTo>
                <a:lnTo>
                  <a:pt x="627317" y="1014442"/>
                </a:lnTo>
                <a:lnTo>
                  <a:pt x="622363" y="856232"/>
                </a:lnTo>
                <a:cubicBezTo>
                  <a:pt x="621335" y="768954"/>
                  <a:pt x="647138" y="683477"/>
                  <a:pt x="696278" y="611344"/>
                </a:cubicBezTo>
                <a:cubicBezTo>
                  <a:pt x="742474" y="543621"/>
                  <a:pt x="829628" y="509236"/>
                  <a:pt x="954310" y="509236"/>
                </a:cubicBezTo>
                <a:cubicBezTo>
                  <a:pt x="1060609" y="509236"/>
                  <a:pt x="1140524" y="537811"/>
                  <a:pt x="1192435" y="593723"/>
                </a:cubicBezTo>
                <a:cubicBezTo>
                  <a:pt x="1245299" y="650873"/>
                  <a:pt x="1271016" y="725930"/>
                  <a:pt x="1271016" y="821751"/>
                </a:cubicBezTo>
                <a:cubicBezTo>
                  <a:pt x="1271016" y="907476"/>
                  <a:pt x="1248918" y="982057"/>
                  <a:pt x="1205389" y="1043398"/>
                </a:cubicBezTo>
                <a:cubicBezTo>
                  <a:pt x="1158907" y="1108644"/>
                  <a:pt x="1089184" y="1183987"/>
                  <a:pt x="997839" y="1267712"/>
                </a:cubicBezTo>
                <a:cubicBezTo>
                  <a:pt x="903446" y="1356866"/>
                  <a:pt x="832866" y="1432875"/>
                  <a:pt x="788289" y="1493645"/>
                </a:cubicBezTo>
                <a:cubicBezTo>
                  <a:pt x="740093" y="1558700"/>
                  <a:pt x="715709" y="1638615"/>
                  <a:pt x="715709" y="1731008"/>
                </a:cubicBezTo>
                <a:lnTo>
                  <a:pt x="715709" y="1989707"/>
                </a:lnTo>
                <a:lnTo>
                  <a:pt x="1310831" y="1989707"/>
                </a:lnTo>
                <a:lnTo>
                  <a:pt x="1310831" y="1832068"/>
                </a:lnTo>
                <a:cubicBezTo>
                  <a:pt x="1310240" y="1789910"/>
                  <a:pt x="1325975" y="1749162"/>
                  <a:pt x="1354741" y="1718339"/>
                </a:cubicBezTo>
                <a:cubicBezTo>
                  <a:pt x="1406347" y="1664294"/>
                  <a:pt x="1461421" y="1613669"/>
                  <a:pt x="1519618" y="1566797"/>
                </a:cubicBezTo>
                <a:cubicBezTo>
                  <a:pt x="1594533" y="1508913"/>
                  <a:pt x="1665665" y="1446296"/>
                  <a:pt x="1732598" y="1379345"/>
                </a:cubicBezTo>
                <a:cubicBezTo>
                  <a:pt x="1789748" y="1321242"/>
                  <a:pt x="1839278" y="1245995"/>
                  <a:pt x="1880997" y="1154269"/>
                </a:cubicBezTo>
                <a:cubicBezTo>
                  <a:pt x="1922717" y="1062543"/>
                  <a:pt x="1944148" y="953006"/>
                  <a:pt x="1944148" y="829562"/>
                </a:cubicBezTo>
                <a:cubicBezTo>
                  <a:pt x="1944719" y="684944"/>
                  <a:pt x="1907515" y="542678"/>
                  <a:pt x="1836230" y="416843"/>
                </a:cubicBezTo>
                <a:cubicBezTo>
                  <a:pt x="1764792" y="290161"/>
                  <a:pt x="1659064" y="188243"/>
                  <a:pt x="1521905" y="112520"/>
                </a:cubicBezTo>
                <a:cubicBezTo>
                  <a:pt x="1384745" y="36796"/>
                  <a:pt x="1221962" y="-66"/>
                  <a:pt x="1036130" y="-66"/>
                </a:cubicBezTo>
                <a:lnTo>
                  <a:pt x="950405" y="-66"/>
                </a:lnTo>
                <a:cubicBezTo>
                  <a:pt x="766953" y="-66"/>
                  <a:pt x="600742" y="39844"/>
                  <a:pt x="456438" y="118616"/>
                </a:cubicBezTo>
                <a:cubicBezTo>
                  <a:pt x="312134" y="197387"/>
                  <a:pt x="198596" y="302639"/>
                  <a:pt x="119634" y="431321"/>
                </a:cubicBezTo>
                <a:cubicBezTo>
                  <a:pt x="40672" y="560004"/>
                  <a:pt x="0" y="696973"/>
                  <a:pt x="0" y="837277"/>
                </a:cubicBezTo>
                <a:cubicBezTo>
                  <a:pt x="0" y="864804"/>
                  <a:pt x="3905" y="913477"/>
                  <a:pt x="11906" y="984819"/>
                </a:cubicBezTo>
                <a:close/>
                <a:moveTo>
                  <a:pt x="176403" y="466659"/>
                </a:moveTo>
                <a:cubicBezTo>
                  <a:pt x="249269" y="347978"/>
                  <a:pt x="354235" y="250632"/>
                  <a:pt x="488442" y="177385"/>
                </a:cubicBezTo>
                <a:cubicBezTo>
                  <a:pt x="622649" y="104138"/>
                  <a:pt x="778193" y="66609"/>
                  <a:pt x="950405" y="66609"/>
                </a:cubicBezTo>
                <a:lnTo>
                  <a:pt x="1036130" y="66609"/>
                </a:lnTo>
                <a:cubicBezTo>
                  <a:pt x="1210818" y="66609"/>
                  <a:pt x="1363599" y="101852"/>
                  <a:pt x="1490186" y="171384"/>
                </a:cubicBezTo>
                <a:cubicBezTo>
                  <a:pt x="1616774" y="240917"/>
                  <a:pt x="1713071" y="334262"/>
                  <a:pt x="1778318" y="449990"/>
                </a:cubicBezTo>
                <a:cubicBezTo>
                  <a:pt x="1843745" y="565881"/>
                  <a:pt x="1877759" y="696859"/>
                  <a:pt x="1876997" y="829943"/>
                </a:cubicBezTo>
                <a:cubicBezTo>
                  <a:pt x="1876997" y="944243"/>
                  <a:pt x="1857947" y="1043684"/>
                  <a:pt x="1819847" y="1126932"/>
                </a:cubicBezTo>
                <a:cubicBezTo>
                  <a:pt x="1781747" y="1210181"/>
                  <a:pt x="1735836" y="1280570"/>
                  <a:pt x="1684401" y="1333148"/>
                </a:cubicBezTo>
                <a:cubicBezTo>
                  <a:pt x="1619260" y="1398233"/>
                  <a:pt x="1550032" y="1459097"/>
                  <a:pt x="1477137" y="1515362"/>
                </a:cubicBezTo>
                <a:cubicBezTo>
                  <a:pt x="1397318" y="1582037"/>
                  <a:pt x="1340930" y="1633948"/>
                  <a:pt x="1304735" y="1674143"/>
                </a:cubicBezTo>
                <a:cubicBezTo>
                  <a:pt x="1264930" y="1717187"/>
                  <a:pt x="1243089" y="1773822"/>
                  <a:pt x="1243679" y="1832449"/>
                </a:cubicBezTo>
                <a:lnTo>
                  <a:pt x="1243679" y="1923413"/>
                </a:lnTo>
                <a:lnTo>
                  <a:pt x="781717" y="1923413"/>
                </a:lnTo>
                <a:lnTo>
                  <a:pt x="781717" y="1731008"/>
                </a:lnTo>
                <a:cubicBezTo>
                  <a:pt x="781717" y="1652141"/>
                  <a:pt x="800767" y="1587371"/>
                  <a:pt x="841248" y="1533269"/>
                </a:cubicBezTo>
                <a:cubicBezTo>
                  <a:pt x="883825" y="1476119"/>
                  <a:pt x="951738" y="1402586"/>
                  <a:pt x="1042892" y="1316480"/>
                </a:cubicBezTo>
                <a:cubicBezTo>
                  <a:pt x="1137285" y="1229993"/>
                  <a:pt x="1210151" y="1151126"/>
                  <a:pt x="1259300" y="1082069"/>
                </a:cubicBezTo>
                <a:cubicBezTo>
                  <a:pt x="1311116" y="1009203"/>
                  <a:pt x="1337310" y="921668"/>
                  <a:pt x="1337310" y="821751"/>
                </a:cubicBezTo>
                <a:cubicBezTo>
                  <a:pt x="1337310" y="710118"/>
                  <a:pt x="1305020" y="618202"/>
                  <a:pt x="1241108" y="548574"/>
                </a:cubicBezTo>
                <a:cubicBezTo>
                  <a:pt x="1177195" y="478946"/>
                  <a:pt x="1079945" y="442561"/>
                  <a:pt x="954310" y="442561"/>
                </a:cubicBezTo>
                <a:cubicBezTo>
                  <a:pt x="805910" y="442561"/>
                  <a:pt x="700564" y="486757"/>
                  <a:pt x="641128" y="573720"/>
                </a:cubicBezTo>
                <a:cubicBezTo>
                  <a:pt x="584225" y="657035"/>
                  <a:pt x="554298" y="755819"/>
                  <a:pt x="555403" y="856708"/>
                </a:cubicBezTo>
                <a:lnTo>
                  <a:pt x="558260" y="947767"/>
                </a:lnTo>
                <a:lnTo>
                  <a:pt x="74962" y="947767"/>
                </a:lnTo>
                <a:cubicBezTo>
                  <a:pt x="69532" y="895284"/>
                  <a:pt x="66675" y="858232"/>
                  <a:pt x="66675" y="837277"/>
                </a:cubicBezTo>
                <a:cubicBezTo>
                  <a:pt x="66675" y="709451"/>
                  <a:pt x="103632" y="584579"/>
                  <a:pt x="176403" y="466659"/>
                </a:cubicBezTo>
                <a:close/>
              </a:path>
            </a:pathLst>
          </a:custGeom>
          <a:solidFill>
            <a:schemeClr val="accent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Freeform: Shape 14">
            <a:extLst>
              <a:ext uri="{FF2B5EF4-FFF2-40B4-BE49-F238E27FC236}">
                <a16:creationId xmlns:a16="http://schemas.microsoft.com/office/drawing/2014/main" id="{796C6F1F-9B6F-23A4-4527-971A023F1809}"/>
              </a:ext>
            </a:extLst>
          </p:cNvPr>
          <p:cNvSpPr/>
          <p:nvPr/>
        </p:nvSpPr>
        <p:spPr>
          <a:xfrm>
            <a:off x="0" y="821779"/>
            <a:ext cx="10355912" cy="213747"/>
          </a:xfrm>
          <a:custGeom>
            <a:avLst/>
            <a:gdLst>
              <a:gd name="connsiteX0" fmla="*/ 1160240 w 12192000"/>
              <a:gd name="connsiteY0" fmla="*/ 0 h 638175"/>
              <a:gd name="connsiteX1" fmla="*/ 1798415 w 12192000"/>
              <a:gd name="connsiteY1" fmla="*/ 0 h 638175"/>
              <a:gd name="connsiteX2" fmla="*/ 1798415 w 12192000"/>
              <a:gd name="connsiteY2" fmla="*/ 571500 h 638175"/>
              <a:gd name="connsiteX3" fmla="*/ 7143750 w 12192000"/>
              <a:gd name="connsiteY3" fmla="*/ 571500 h 638175"/>
              <a:gd name="connsiteX4" fmla="*/ 7143750 w 12192000"/>
              <a:gd name="connsiteY4" fmla="*/ 573031 h 638175"/>
              <a:gd name="connsiteX5" fmla="*/ 12192000 w 12192000"/>
              <a:gd name="connsiteY5" fmla="*/ 573031 h 638175"/>
              <a:gd name="connsiteX6" fmla="*/ 12192000 w 12192000"/>
              <a:gd name="connsiteY6" fmla="*/ 636748 h 638175"/>
              <a:gd name="connsiteX7" fmla="*/ 7143750 w 12192000"/>
              <a:gd name="connsiteY7" fmla="*/ 636748 h 638175"/>
              <a:gd name="connsiteX8" fmla="*/ 7143750 w 12192000"/>
              <a:gd name="connsiteY8" fmla="*/ 638175 h 638175"/>
              <a:gd name="connsiteX9" fmla="*/ 1731740 w 12192000"/>
              <a:gd name="connsiteY9" fmla="*/ 638175 h 638175"/>
              <a:gd name="connsiteX10" fmla="*/ 1732026 w 12192000"/>
              <a:gd name="connsiteY10" fmla="*/ 66675 h 638175"/>
              <a:gd name="connsiteX11" fmla="*/ 1227201 w 12192000"/>
              <a:gd name="connsiteY11" fmla="*/ 66675 h 638175"/>
              <a:gd name="connsiteX12" fmla="*/ 1227201 w 12192000"/>
              <a:gd name="connsiteY12" fmla="*/ 638175 h 638175"/>
              <a:gd name="connsiteX13" fmla="*/ 0 w 12192000"/>
              <a:gd name="connsiteY13" fmla="*/ 638175 h 638175"/>
              <a:gd name="connsiteX14" fmla="*/ 0 w 12192000"/>
              <a:gd name="connsiteY14" fmla="*/ 571500 h 638175"/>
              <a:gd name="connsiteX15" fmla="*/ 1160240 w 12192000"/>
              <a:gd name="connsiteY15" fmla="*/ 571500 h 638175"/>
              <a:gd name="connsiteX0" fmla="*/ 1160240 w 30898137"/>
              <a:gd name="connsiteY0" fmla="*/ 0 h 638175"/>
              <a:gd name="connsiteX1" fmla="*/ 1798415 w 30898137"/>
              <a:gd name="connsiteY1" fmla="*/ 0 h 638175"/>
              <a:gd name="connsiteX2" fmla="*/ 1798415 w 30898137"/>
              <a:gd name="connsiteY2" fmla="*/ 571500 h 638175"/>
              <a:gd name="connsiteX3" fmla="*/ 7143750 w 30898137"/>
              <a:gd name="connsiteY3" fmla="*/ 571500 h 638175"/>
              <a:gd name="connsiteX4" fmla="*/ 7143750 w 30898137"/>
              <a:gd name="connsiteY4" fmla="*/ 573031 h 638175"/>
              <a:gd name="connsiteX5" fmla="*/ 12192000 w 30898137"/>
              <a:gd name="connsiteY5" fmla="*/ 573031 h 638175"/>
              <a:gd name="connsiteX6" fmla="*/ 30898137 w 30898137"/>
              <a:gd name="connsiteY6" fmla="*/ 569338 h 638175"/>
              <a:gd name="connsiteX7" fmla="*/ 7143750 w 30898137"/>
              <a:gd name="connsiteY7" fmla="*/ 636748 h 638175"/>
              <a:gd name="connsiteX8" fmla="*/ 7143750 w 30898137"/>
              <a:gd name="connsiteY8" fmla="*/ 638175 h 638175"/>
              <a:gd name="connsiteX9" fmla="*/ 1731740 w 30898137"/>
              <a:gd name="connsiteY9" fmla="*/ 638175 h 638175"/>
              <a:gd name="connsiteX10" fmla="*/ 1732026 w 30898137"/>
              <a:gd name="connsiteY10" fmla="*/ 66675 h 638175"/>
              <a:gd name="connsiteX11" fmla="*/ 1227201 w 30898137"/>
              <a:gd name="connsiteY11" fmla="*/ 66675 h 638175"/>
              <a:gd name="connsiteX12" fmla="*/ 1227201 w 30898137"/>
              <a:gd name="connsiteY12" fmla="*/ 638175 h 638175"/>
              <a:gd name="connsiteX13" fmla="*/ 0 w 30898137"/>
              <a:gd name="connsiteY13" fmla="*/ 638175 h 638175"/>
              <a:gd name="connsiteX14" fmla="*/ 0 w 30898137"/>
              <a:gd name="connsiteY14" fmla="*/ 571500 h 638175"/>
              <a:gd name="connsiteX15" fmla="*/ 1160240 w 30898137"/>
              <a:gd name="connsiteY15" fmla="*/ 571500 h 638175"/>
              <a:gd name="connsiteX16" fmla="*/ 1160240 w 30898137"/>
              <a:gd name="connsiteY16" fmla="*/ 0 h 638175"/>
              <a:gd name="connsiteX0" fmla="*/ 1160240 w 31032957"/>
              <a:gd name="connsiteY0" fmla="*/ 0 h 638175"/>
              <a:gd name="connsiteX1" fmla="*/ 1798415 w 31032957"/>
              <a:gd name="connsiteY1" fmla="*/ 0 h 638175"/>
              <a:gd name="connsiteX2" fmla="*/ 1798415 w 31032957"/>
              <a:gd name="connsiteY2" fmla="*/ 571500 h 638175"/>
              <a:gd name="connsiteX3" fmla="*/ 7143750 w 31032957"/>
              <a:gd name="connsiteY3" fmla="*/ 571500 h 638175"/>
              <a:gd name="connsiteX4" fmla="*/ 7143750 w 31032957"/>
              <a:gd name="connsiteY4" fmla="*/ 573031 h 638175"/>
              <a:gd name="connsiteX5" fmla="*/ 31032957 w 31032957"/>
              <a:gd name="connsiteY5" fmla="*/ 505624 h 638175"/>
              <a:gd name="connsiteX6" fmla="*/ 30898137 w 31032957"/>
              <a:gd name="connsiteY6" fmla="*/ 569338 h 638175"/>
              <a:gd name="connsiteX7" fmla="*/ 7143750 w 31032957"/>
              <a:gd name="connsiteY7" fmla="*/ 636748 h 638175"/>
              <a:gd name="connsiteX8" fmla="*/ 7143750 w 31032957"/>
              <a:gd name="connsiteY8" fmla="*/ 638175 h 638175"/>
              <a:gd name="connsiteX9" fmla="*/ 1731740 w 31032957"/>
              <a:gd name="connsiteY9" fmla="*/ 638175 h 638175"/>
              <a:gd name="connsiteX10" fmla="*/ 1732026 w 31032957"/>
              <a:gd name="connsiteY10" fmla="*/ 66675 h 638175"/>
              <a:gd name="connsiteX11" fmla="*/ 1227201 w 31032957"/>
              <a:gd name="connsiteY11" fmla="*/ 66675 h 638175"/>
              <a:gd name="connsiteX12" fmla="*/ 1227201 w 31032957"/>
              <a:gd name="connsiteY12" fmla="*/ 638175 h 638175"/>
              <a:gd name="connsiteX13" fmla="*/ 0 w 31032957"/>
              <a:gd name="connsiteY13" fmla="*/ 638175 h 638175"/>
              <a:gd name="connsiteX14" fmla="*/ 0 w 31032957"/>
              <a:gd name="connsiteY14" fmla="*/ 571500 h 638175"/>
              <a:gd name="connsiteX15" fmla="*/ 1160240 w 31032957"/>
              <a:gd name="connsiteY15" fmla="*/ 571500 h 638175"/>
              <a:gd name="connsiteX16" fmla="*/ 1160240 w 31032957"/>
              <a:gd name="connsiteY16" fmla="*/ 0 h 638175"/>
              <a:gd name="connsiteX0" fmla="*/ 1160240 w 30949538"/>
              <a:gd name="connsiteY0" fmla="*/ 0 h 638175"/>
              <a:gd name="connsiteX1" fmla="*/ 1798415 w 30949538"/>
              <a:gd name="connsiteY1" fmla="*/ 0 h 638175"/>
              <a:gd name="connsiteX2" fmla="*/ 1798415 w 30949538"/>
              <a:gd name="connsiteY2" fmla="*/ 571500 h 638175"/>
              <a:gd name="connsiteX3" fmla="*/ 7143750 w 30949538"/>
              <a:gd name="connsiteY3" fmla="*/ 571500 h 638175"/>
              <a:gd name="connsiteX4" fmla="*/ 7143750 w 30949538"/>
              <a:gd name="connsiteY4" fmla="*/ 573031 h 638175"/>
              <a:gd name="connsiteX5" fmla="*/ 30949538 w 30949538"/>
              <a:gd name="connsiteY5" fmla="*/ 505624 h 638175"/>
              <a:gd name="connsiteX6" fmla="*/ 30898137 w 30949538"/>
              <a:gd name="connsiteY6" fmla="*/ 569338 h 638175"/>
              <a:gd name="connsiteX7" fmla="*/ 7143750 w 30949538"/>
              <a:gd name="connsiteY7" fmla="*/ 636748 h 638175"/>
              <a:gd name="connsiteX8" fmla="*/ 7143750 w 30949538"/>
              <a:gd name="connsiteY8" fmla="*/ 638175 h 638175"/>
              <a:gd name="connsiteX9" fmla="*/ 1731740 w 30949538"/>
              <a:gd name="connsiteY9" fmla="*/ 638175 h 638175"/>
              <a:gd name="connsiteX10" fmla="*/ 1732026 w 30949538"/>
              <a:gd name="connsiteY10" fmla="*/ 66675 h 638175"/>
              <a:gd name="connsiteX11" fmla="*/ 1227201 w 30949538"/>
              <a:gd name="connsiteY11" fmla="*/ 66675 h 638175"/>
              <a:gd name="connsiteX12" fmla="*/ 1227201 w 30949538"/>
              <a:gd name="connsiteY12" fmla="*/ 638175 h 638175"/>
              <a:gd name="connsiteX13" fmla="*/ 0 w 30949538"/>
              <a:gd name="connsiteY13" fmla="*/ 638175 h 638175"/>
              <a:gd name="connsiteX14" fmla="*/ 0 w 30949538"/>
              <a:gd name="connsiteY14" fmla="*/ 571500 h 638175"/>
              <a:gd name="connsiteX15" fmla="*/ 1160240 w 30949538"/>
              <a:gd name="connsiteY15" fmla="*/ 571500 h 638175"/>
              <a:gd name="connsiteX16" fmla="*/ 1160240 w 30949538"/>
              <a:gd name="connsiteY16" fmla="*/ 0 h 638175"/>
              <a:gd name="connsiteX0" fmla="*/ 1160240 w 30919204"/>
              <a:gd name="connsiteY0" fmla="*/ 0 h 638175"/>
              <a:gd name="connsiteX1" fmla="*/ 1798415 w 30919204"/>
              <a:gd name="connsiteY1" fmla="*/ 0 h 638175"/>
              <a:gd name="connsiteX2" fmla="*/ 1798415 w 30919204"/>
              <a:gd name="connsiteY2" fmla="*/ 571500 h 638175"/>
              <a:gd name="connsiteX3" fmla="*/ 7143750 w 30919204"/>
              <a:gd name="connsiteY3" fmla="*/ 571500 h 638175"/>
              <a:gd name="connsiteX4" fmla="*/ 7143750 w 30919204"/>
              <a:gd name="connsiteY4" fmla="*/ 573031 h 638175"/>
              <a:gd name="connsiteX5" fmla="*/ 30919204 w 30919204"/>
              <a:gd name="connsiteY5" fmla="*/ 505624 h 638175"/>
              <a:gd name="connsiteX6" fmla="*/ 30898137 w 30919204"/>
              <a:gd name="connsiteY6" fmla="*/ 569338 h 638175"/>
              <a:gd name="connsiteX7" fmla="*/ 7143750 w 30919204"/>
              <a:gd name="connsiteY7" fmla="*/ 636748 h 638175"/>
              <a:gd name="connsiteX8" fmla="*/ 7143750 w 30919204"/>
              <a:gd name="connsiteY8" fmla="*/ 638175 h 638175"/>
              <a:gd name="connsiteX9" fmla="*/ 1731740 w 30919204"/>
              <a:gd name="connsiteY9" fmla="*/ 638175 h 638175"/>
              <a:gd name="connsiteX10" fmla="*/ 1732026 w 30919204"/>
              <a:gd name="connsiteY10" fmla="*/ 66675 h 638175"/>
              <a:gd name="connsiteX11" fmla="*/ 1227201 w 30919204"/>
              <a:gd name="connsiteY11" fmla="*/ 66675 h 638175"/>
              <a:gd name="connsiteX12" fmla="*/ 1227201 w 30919204"/>
              <a:gd name="connsiteY12" fmla="*/ 638175 h 638175"/>
              <a:gd name="connsiteX13" fmla="*/ 0 w 30919204"/>
              <a:gd name="connsiteY13" fmla="*/ 638175 h 638175"/>
              <a:gd name="connsiteX14" fmla="*/ 0 w 30919204"/>
              <a:gd name="connsiteY14" fmla="*/ 571500 h 638175"/>
              <a:gd name="connsiteX15" fmla="*/ 1160240 w 30919204"/>
              <a:gd name="connsiteY15" fmla="*/ 571500 h 638175"/>
              <a:gd name="connsiteX16" fmla="*/ 1160240 w 30919204"/>
              <a:gd name="connsiteY16" fmla="*/ 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19204" h="638175">
                <a:moveTo>
                  <a:pt x="1160240" y="0"/>
                </a:moveTo>
                <a:lnTo>
                  <a:pt x="1798415" y="0"/>
                </a:lnTo>
                <a:lnTo>
                  <a:pt x="1798415" y="571500"/>
                </a:lnTo>
                <a:lnTo>
                  <a:pt x="7143750" y="571500"/>
                </a:lnTo>
                <a:lnTo>
                  <a:pt x="7143750" y="573031"/>
                </a:lnTo>
                <a:lnTo>
                  <a:pt x="30919204" y="505624"/>
                </a:lnTo>
                <a:lnTo>
                  <a:pt x="30898137" y="569338"/>
                </a:lnTo>
                <a:lnTo>
                  <a:pt x="7143750" y="636748"/>
                </a:lnTo>
                <a:lnTo>
                  <a:pt x="7143750" y="638175"/>
                </a:lnTo>
                <a:lnTo>
                  <a:pt x="1731740" y="638175"/>
                </a:lnTo>
                <a:cubicBezTo>
                  <a:pt x="1731835" y="447675"/>
                  <a:pt x="1731931" y="257175"/>
                  <a:pt x="1732026" y="66675"/>
                </a:cubicBezTo>
                <a:lnTo>
                  <a:pt x="1227201" y="66675"/>
                </a:lnTo>
                <a:lnTo>
                  <a:pt x="1227201" y="638175"/>
                </a:lnTo>
                <a:lnTo>
                  <a:pt x="0" y="638175"/>
                </a:lnTo>
                <a:lnTo>
                  <a:pt x="0" y="571500"/>
                </a:lnTo>
                <a:lnTo>
                  <a:pt x="1160240" y="571500"/>
                </a:lnTo>
                <a:lnTo>
                  <a:pt x="1160240" y="0"/>
                </a:lnTo>
                <a:close/>
              </a:path>
            </a:pathLst>
          </a:custGeom>
          <a:solidFill>
            <a:schemeClr val="accent1"/>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pic>
        <p:nvPicPr>
          <p:cNvPr id="18" name="Graphic 17">
            <a:extLst>
              <a:ext uri="{FF2B5EF4-FFF2-40B4-BE49-F238E27FC236}">
                <a16:creationId xmlns:a16="http://schemas.microsoft.com/office/drawing/2014/main" id="{8E6FA3F5-2600-59DE-5D39-C757ABDEBE3D}"/>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10958716" y="341686"/>
            <a:ext cx="768395" cy="768395"/>
          </a:xfrm>
          <a:prstGeom prst="rect">
            <a:avLst/>
          </a:prstGeom>
        </p:spPr>
      </p:pic>
      <p:sp>
        <p:nvSpPr>
          <p:cNvPr id="21" name="Rectangle: Rounded Corners 20">
            <a:extLst>
              <a:ext uri="{FF2B5EF4-FFF2-40B4-BE49-F238E27FC236}">
                <a16:creationId xmlns:a16="http://schemas.microsoft.com/office/drawing/2014/main" id="{CA170BC0-67D6-08CC-778D-84A40EEE4FA4}"/>
              </a:ext>
            </a:extLst>
          </p:cNvPr>
          <p:cNvSpPr/>
          <p:nvPr/>
        </p:nvSpPr>
        <p:spPr>
          <a:xfrm>
            <a:off x="324389" y="1142758"/>
            <a:ext cx="2690954" cy="5140814"/>
          </a:xfrm>
          <a:prstGeom prst="roundRect">
            <a:avLst>
              <a:gd name="adj" fmla="val 1212"/>
            </a:avLst>
          </a:prstGeom>
          <a:solidFill>
            <a:schemeClr val="bg1"/>
          </a:solidFill>
          <a:ln>
            <a:noFill/>
          </a:ln>
          <a:effectLst>
            <a:outerShdw blurRad="63500" algn="ct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1"/>
          </a:p>
        </p:txBody>
      </p:sp>
      <p:sp>
        <p:nvSpPr>
          <p:cNvPr id="12" name="Rectangle 11">
            <a:extLst>
              <a:ext uri="{FF2B5EF4-FFF2-40B4-BE49-F238E27FC236}">
                <a16:creationId xmlns:a16="http://schemas.microsoft.com/office/drawing/2014/main" id="{041C1BCB-19E3-3B49-D553-BF14BA6D548B}"/>
              </a:ext>
            </a:extLst>
          </p:cNvPr>
          <p:cNvSpPr/>
          <p:nvPr/>
        </p:nvSpPr>
        <p:spPr>
          <a:xfrm>
            <a:off x="324389" y="1246532"/>
            <a:ext cx="2690954" cy="19106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US" sz="900" b="1"/>
              <a:t>Response from GPT-3.5-Turbo</a:t>
            </a:r>
          </a:p>
        </p:txBody>
      </p:sp>
      <p:sp>
        <p:nvSpPr>
          <p:cNvPr id="22" name="Rectangle: Rounded Corners 21">
            <a:extLst>
              <a:ext uri="{FF2B5EF4-FFF2-40B4-BE49-F238E27FC236}">
                <a16:creationId xmlns:a16="http://schemas.microsoft.com/office/drawing/2014/main" id="{3E9CA754-95D7-8CC6-F123-C1F7C1A6C3C9}"/>
              </a:ext>
            </a:extLst>
          </p:cNvPr>
          <p:cNvSpPr/>
          <p:nvPr/>
        </p:nvSpPr>
        <p:spPr>
          <a:xfrm>
            <a:off x="3153260" y="1142758"/>
            <a:ext cx="7229979" cy="5140814"/>
          </a:xfrm>
          <a:prstGeom prst="roundRect">
            <a:avLst>
              <a:gd name="adj" fmla="val 1116"/>
            </a:avLst>
          </a:prstGeom>
          <a:solidFill>
            <a:schemeClr val="bg1"/>
          </a:solidFill>
          <a:ln>
            <a:noFill/>
          </a:ln>
          <a:effectLst>
            <a:outerShdw blurRad="63500" algn="ctr" rotWithShape="0">
              <a:prstClr val="black">
                <a:alpha val="2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1"/>
          </a:p>
        </p:txBody>
      </p:sp>
      <p:sp>
        <p:nvSpPr>
          <p:cNvPr id="13" name="Rectangle 12">
            <a:extLst>
              <a:ext uri="{FF2B5EF4-FFF2-40B4-BE49-F238E27FC236}">
                <a16:creationId xmlns:a16="http://schemas.microsoft.com/office/drawing/2014/main" id="{57F3849A-AAB8-54A1-8815-094FD532F521}"/>
              </a:ext>
            </a:extLst>
          </p:cNvPr>
          <p:cNvSpPr/>
          <p:nvPr/>
        </p:nvSpPr>
        <p:spPr>
          <a:xfrm>
            <a:off x="3153260" y="1246532"/>
            <a:ext cx="7229979" cy="19106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spAutoFit/>
          </a:bodyPr>
          <a:lstStyle/>
          <a:p>
            <a:pPr algn="ctr"/>
            <a:r>
              <a:rPr lang="en-US" sz="900" b="1"/>
              <a:t>Response from GPT-4O</a:t>
            </a:r>
          </a:p>
        </p:txBody>
      </p:sp>
      <p:sp>
        <p:nvSpPr>
          <p:cNvPr id="7" name="Text Placeholder 3">
            <a:extLst>
              <a:ext uri="{FF2B5EF4-FFF2-40B4-BE49-F238E27FC236}">
                <a16:creationId xmlns:a16="http://schemas.microsoft.com/office/drawing/2014/main" id="{29C2E805-82C0-EEAB-A311-436936C2DB3F}"/>
              </a:ext>
            </a:extLst>
          </p:cNvPr>
          <p:cNvSpPr txBox="1">
            <a:spLocks/>
          </p:cNvSpPr>
          <p:nvPr/>
        </p:nvSpPr>
        <p:spPr>
          <a:xfrm>
            <a:off x="3153260" y="1417794"/>
            <a:ext cx="7229979" cy="4811574"/>
          </a:xfrm>
          <a:prstGeom prst="rect">
            <a:avLst/>
          </a:prstGeom>
          <a:ln>
            <a:noFill/>
          </a:ln>
        </p:spPr>
        <p:txBody>
          <a:bodyPr vert="horz" lIns="45720" tIns="45720" rIns="45720" bIns="45720" rtlCol="0" anchor="t">
            <a:spAutoFit/>
          </a:bodyPr>
          <a:lstStyle>
            <a:lvl1pPr marL="190500" indent="-187325" algn="l" defTabSz="914400" rtl="0" eaLnBrk="1" latinLnBrk="0" hangingPunct="1">
              <a:spcBef>
                <a:spcPts val="600"/>
              </a:spcBef>
              <a:buClr>
                <a:schemeClr val="bg2">
                  <a:lumMod val="50000"/>
                </a:schemeClr>
              </a:buClr>
              <a:buFont typeface="Arial" panose="020B0604020202020204" pitchFamily="34" charset="0"/>
              <a:buChar char="•"/>
              <a:defRPr sz="1800" kern="1200">
                <a:solidFill>
                  <a:schemeClr val="tx1"/>
                </a:solidFill>
                <a:latin typeface="+mn-lt"/>
                <a:ea typeface="+mn-ea"/>
                <a:cs typeface="Tahoma" pitchFamily="34" charset="0"/>
              </a:defRPr>
            </a:lvl1pPr>
            <a:lvl2pPr marL="439738" indent="-250825" algn="l" defTabSz="914400" rtl="0" eaLnBrk="1" latinLnBrk="0" hangingPunct="1">
              <a:spcBef>
                <a:spcPts val="600"/>
              </a:spcBef>
              <a:buClr>
                <a:schemeClr val="bg2">
                  <a:lumMod val="50000"/>
                </a:schemeClr>
              </a:buClr>
              <a:buFont typeface="Courier New" pitchFamily="49" charset="0"/>
              <a:buChar char="­"/>
              <a:defRPr sz="1600" kern="1200">
                <a:solidFill>
                  <a:schemeClr val="accent1"/>
                </a:solidFill>
                <a:latin typeface="+mn-lt"/>
                <a:ea typeface="+mn-ea"/>
                <a:cs typeface="Tahoma" pitchFamily="34" charset="0"/>
              </a:defRPr>
            </a:lvl2pPr>
            <a:lvl3pPr marL="652463" indent="-217488" algn="l" defTabSz="914400" rtl="0" eaLnBrk="1" latinLnBrk="0" hangingPunct="1">
              <a:spcBef>
                <a:spcPts val="600"/>
              </a:spcBef>
              <a:buClr>
                <a:schemeClr val="bg2">
                  <a:lumMod val="50000"/>
                </a:schemeClr>
              </a:buClr>
              <a:buFont typeface="Arial" panose="020B0604020202020204" pitchFamily="34" charset="0"/>
              <a:buChar char="•"/>
              <a:defRPr sz="1400" kern="1200">
                <a:solidFill>
                  <a:schemeClr val="bg2">
                    <a:lumMod val="50000"/>
                  </a:schemeClr>
                </a:solidFill>
                <a:latin typeface="+mn-lt"/>
                <a:ea typeface="+mn-ea"/>
                <a:cs typeface="Tahoma" pitchFamily="34" charset="0"/>
              </a:defRPr>
            </a:lvl3pPr>
            <a:lvl4pPr marL="833438" indent="-173038" algn="l" defTabSz="914400" rtl="0" eaLnBrk="1" latinLnBrk="0" hangingPunct="1">
              <a:spcBef>
                <a:spcPts val="600"/>
              </a:spcBef>
              <a:buClr>
                <a:schemeClr val="bg2">
                  <a:lumMod val="50000"/>
                </a:schemeClr>
              </a:buClr>
              <a:buFont typeface="Arial" pitchFamily="34" charset="0"/>
              <a:buChar char="–"/>
              <a:defRPr sz="1200" kern="1200">
                <a:solidFill>
                  <a:schemeClr val="bg2">
                    <a:lumMod val="50000"/>
                  </a:schemeClr>
                </a:solidFill>
                <a:latin typeface="+mn-lt"/>
                <a:ea typeface="+mn-ea"/>
                <a:cs typeface="Tahoma" pitchFamily="34" charset="0"/>
              </a:defRPr>
            </a:lvl4pPr>
            <a:lvl5pPr marL="1004888" indent="-169863" algn="l" defTabSz="914400" rtl="0" eaLnBrk="1" latinLnBrk="0" hangingPunct="1">
              <a:spcBef>
                <a:spcPts val="600"/>
              </a:spcBef>
              <a:buClr>
                <a:schemeClr val="bg2">
                  <a:lumMod val="50000"/>
                </a:schemeClr>
              </a:buClr>
              <a:buFont typeface="Arial" panose="020B0604020202020204" pitchFamily="34" charset="0"/>
              <a:buChar char="•"/>
              <a:defRPr sz="1000" kern="1200">
                <a:solidFill>
                  <a:schemeClr val="bg2">
                    <a:lumMod val="50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lgn="l">
              <a:spcBef>
                <a:spcPts val="100"/>
              </a:spcBef>
              <a:spcAft>
                <a:spcPts val="100"/>
              </a:spcAft>
              <a:buNone/>
            </a:pPr>
            <a:r>
              <a:rPr lang="en-US" sz="800" b="1" i="0">
                <a:effectLst/>
              </a:rPr>
              <a:t>Detailed Report on Thyroid Eye Disease (TED)</a:t>
            </a:r>
          </a:p>
          <a:p>
            <a:pPr marL="3175" indent="0" algn="l">
              <a:spcBef>
                <a:spcPts val="100"/>
              </a:spcBef>
              <a:spcAft>
                <a:spcPts val="100"/>
              </a:spcAft>
              <a:buNone/>
            </a:pPr>
            <a:r>
              <a:rPr lang="en-US" sz="800" b="1" i="0">
                <a:effectLst/>
              </a:rPr>
              <a:t>Introduction</a:t>
            </a:r>
          </a:p>
          <a:p>
            <a:pPr marL="3175" indent="0" algn="l">
              <a:spcBef>
                <a:spcPts val="100"/>
              </a:spcBef>
              <a:spcAft>
                <a:spcPts val="100"/>
              </a:spcAft>
              <a:buNone/>
            </a:pPr>
            <a:r>
              <a:rPr lang="en-US" sz="800" b="0" i="0">
                <a:effectLst/>
              </a:rPr>
              <a:t>Thyroid Eye Disease (TED), also known as Graves' Ophthalmopathy, Graves' Orbitopathy, and Thyroid-Associated Ophthalmopathy, is a complex autoimmune disorder characterized by orbital inflammation and subsequent tissue remodeling and fibrosis [2][7]. TED is most commonly associated with Graves' disease (GD), but it can also occur with hypothyroidism, </a:t>
            </a:r>
            <a:r>
              <a:rPr lang="en-US" sz="800" b="0" i="0" err="1">
                <a:effectLst/>
              </a:rPr>
              <a:t>euthyroidism</a:t>
            </a:r>
            <a:r>
              <a:rPr lang="en-US" sz="800" b="0" i="0">
                <a:effectLst/>
              </a:rPr>
              <a:t>, and Hashimoto's thyroiditis [2][9]. The disease can lead to proptosis, strabismus, corneal ulceration, and optic neuropathy [2]. TED is a debilitating condition that can result in significant physical and emotional morbidity, impacting patients' quality of life (QoL) and mental health [5][9][10].</a:t>
            </a:r>
          </a:p>
          <a:p>
            <a:pPr marL="3175" indent="0" algn="l">
              <a:spcBef>
                <a:spcPts val="100"/>
              </a:spcBef>
              <a:spcAft>
                <a:spcPts val="100"/>
              </a:spcAft>
              <a:buNone/>
            </a:pPr>
            <a:r>
              <a:rPr lang="en-US" sz="800" b="1" i="0">
                <a:effectLst/>
              </a:rPr>
              <a:t>Epidemiology</a:t>
            </a:r>
          </a:p>
          <a:p>
            <a:pPr marL="3175" indent="0" algn="l">
              <a:spcBef>
                <a:spcPts val="100"/>
              </a:spcBef>
              <a:spcAft>
                <a:spcPts val="100"/>
              </a:spcAft>
              <a:buNone/>
            </a:pPr>
            <a:r>
              <a:rPr lang="en-US" sz="800" b="0" i="0">
                <a:effectLst/>
              </a:rPr>
              <a:t>The prevalence of Graves' disease is approximately 2% to 3% in women and 0.2% in men [8]. About 15% to 30% of patients with GD will experience clinically significant TED [8]. The onset of TED typically occurs between 30 and 50 years of age, with the disease course being more severe after age 50 [2]. TED often occurs within 18 months following a GD diagnosis, although it can be diagnosed simultaneously or even before the diagnosis of GD [2][9].</a:t>
            </a:r>
          </a:p>
          <a:p>
            <a:pPr marL="3175" indent="0" algn="l">
              <a:spcBef>
                <a:spcPts val="100"/>
              </a:spcBef>
              <a:spcAft>
                <a:spcPts val="100"/>
              </a:spcAft>
              <a:buNone/>
            </a:pPr>
            <a:r>
              <a:rPr lang="en-US" sz="800" b="0" i="0">
                <a:effectLst/>
              </a:rPr>
              <a:t>In Europe, the reported prevalence of active and inactive TED is 10/10,000 individuals [2]. In the United States, the age-adjusted incidence rate for females is 16 cases per 100,000 population per year, and 2.9 cases per 100,000 population per year for males [2]. TED is 2.5 to 6 times more common among women than men, but it is generally more severe in men [2].</a:t>
            </a:r>
          </a:p>
          <a:p>
            <a:pPr marL="3175" indent="0" algn="l">
              <a:spcBef>
                <a:spcPts val="100"/>
              </a:spcBef>
              <a:spcAft>
                <a:spcPts val="100"/>
              </a:spcAft>
              <a:buNone/>
            </a:pPr>
            <a:r>
              <a:rPr lang="en-US" sz="800" b="1" i="0">
                <a:effectLst/>
              </a:rPr>
              <a:t>Clinical Characteristics and Impact</a:t>
            </a:r>
          </a:p>
          <a:p>
            <a:pPr marL="3175" indent="0" algn="l">
              <a:spcBef>
                <a:spcPts val="100"/>
              </a:spcBef>
              <a:spcAft>
                <a:spcPts val="100"/>
              </a:spcAft>
              <a:buNone/>
            </a:pPr>
            <a:r>
              <a:rPr lang="en-US" sz="800" b="0" i="0">
                <a:effectLst/>
              </a:rPr>
              <a:t>TED presents with varying degrees of orbital inflammation and tissue expansion. Early signs and symptoms include periorbital inflammation, retrobulbar pain, visual disturbance, diplopia, and proptosis [5]. As the disease progresses, patients may experience chronic sequelae such as ocular pain, vision disturbances, and facial disfigurement [3]. The disease follows a characteristic course with an active inflammatory phase lasting 6 to 18 months, followed by an inactive phase where inflammation subsides but residual symptoms may persist [6][8].</a:t>
            </a:r>
          </a:p>
          <a:p>
            <a:pPr marL="3175" indent="0" algn="l">
              <a:spcBef>
                <a:spcPts val="100"/>
              </a:spcBef>
              <a:spcAft>
                <a:spcPts val="100"/>
              </a:spcAft>
              <a:buNone/>
            </a:pPr>
            <a:r>
              <a:rPr lang="en-US" sz="800" b="0" i="0">
                <a:effectLst/>
              </a:rPr>
              <a:t>The severity of TED can be classified into mild, moderate, and severe stages, with symptoms ranging from dry eyes and excessive tearing to strabismus, double vision, and optic neuropathy [4]. The disease can severely impact patients' quality of life, leading to difficulties in daily activities, reduced self-confidence, and social interaction [9]. In severe cases, TED can result in vision-threatening complications such as optic neuropathy or corneal exposure [8].</a:t>
            </a:r>
          </a:p>
          <a:p>
            <a:pPr marL="3175" indent="0" algn="l">
              <a:spcBef>
                <a:spcPts val="100"/>
              </a:spcBef>
              <a:spcAft>
                <a:spcPts val="100"/>
              </a:spcAft>
              <a:buNone/>
            </a:pPr>
            <a:r>
              <a:rPr lang="en-US" sz="800" b="1" i="0">
                <a:effectLst/>
              </a:rPr>
              <a:t>Demographic Impact</a:t>
            </a:r>
          </a:p>
          <a:p>
            <a:pPr marL="114300" indent="-111125" algn="l">
              <a:spcBef>
                <a:spcPts val="100"/>
              </a:spcBef>
              <a:spcAft>
                <a:spcPts val="100"/>
              </a:spcAft>
              <a:buFont typeface="Arial" panose="020B0604020202020204" pitchFamily="34" charset="0"/>
              <a:buChar char="•"/>
            </a:pPr>
            <a:r>
              <a:rPr lang="en-US" sz="800" b="1" i="0">
                <a:effectLst/>
              </a:rPr>
              <a:t>Age:</a:t>
            </a:r>
            <a:r>
              <a:rPr lang="en-US" sz="800" b="0" i="0">
                <a:effectLst/>
              </a:rPr>
              <a:t> TED typically affects individuals between 30 and 50 years of age, with more severe disease observed in those over 50 [2].</a:t>
            </a:r>
          </a:p>
          <a:p>
            <a:pPr marL="114300" indent="-111125" algn="l">
              <a:spcBef>
                <a:spcPts val="100"/>
              </a:spcBef>
              <a:spcAft>
                <a:spcPts val="100"/>
              </a:spcAft>
              <a:buFont typeface="Arial" panose="020B0604020202020204" pitchFamily="34" charset="0"/>
              <a:buChar char="•"/>
            </a:pPr>
            <a:r>
              <a:rPr lang="en-US" sz="800" b="1" i="0">
                <a:effectLst/>
              </a:rPr>
              <a:t>Sex:</a:t>
            </a:r>
            <a:r>
              <a:rPr lang="en-US" sz="800" b="0" i="0">
                <a:effectLst/>
              </a:rPr>
              <a:t> TED is more common in women, with an incidence rate of 16 cases per 100,000 females per year compared to 2.9 cases per 100,000 males per year [2][6]. However, the disease tends to be more severe in men [2].</a:t>
            </a:r>
          </a:p>
          <a:p>
            <a:pPr marL="114300" indent="-111125" algn="l">
              <a:spcBef>
                <a:spcPts val="100"/>
              </a:spcBef>
              <a:spcAft>
                <a:spcPts val="100"/>
              </a:spcAft>
              <a:buFont typeface="Arial" panose="020B0604020202020204" pitchFamily="34" charset="0"/>
              <a:buChar char="•"/>
            </a:pPr>
            <a:r>
              <a:rPr lang="en-US" sz="800" b="1" i="0">
                <a:effectLst/>
              </a:rPr>
              <a:t>Geographic Location:</a:t>
            </a:r>
            <a:r>
              <a:rPr lang="en-US" sz="800" b="0" i="0">
                <a:effectLst/>
              </a:rPr>
              <a:t> The prevalence and incidence rates of TED vary by region. In Europe, the prevalence is reported as 10/10,000 individuals, while in the United States, the incidence rates are 16 cases per 100,000 females and 2.9 cases per 100,000 males per year [2].</a:t>
            </a:r>
          </a:p>
          <a:p>
            <a:pPr marL="3175" indent="0" algn="l">
              <a:spcBef>
                <a:spcPts val="100"/>
              </a:spcBef>
              <a:spcAft>
                <a:spcPts val="100"/>
              </a:spcAft>
              <a:buNone/>
            </a:pPr>
            <a:r>
              <a:rPr lang="en-US" sz="800" b="1" i="0">
                <a:effectLst/>
              </a:rPr>
              <a:t>Risk Factors and Pathogenesis</a:t>
            </a:r>
          </a:p>
          <a:p>
            <a:pPr marL="3175" indent="0" algn="l">
              <a:spcBef>
                <a:spcPts val="100"/>
              </a:spcBef>
              <a:spcAft>
                <a:spcPts val="100"/>
              </a:spcAft>
              <a:buNone/>
            </a:pPr>
            <a:r>
              <a:rPr lang="en-US" sz="800" b="0" i="0">
                <a:effectLst/>
              </a:rPr>
              <a:t>Risk factors for developing TED include tobacco smoking, life stressors, and a family history of orbitopathy [1]. The pathogenesis of TED involves the loss of immune tolerance to thyroid-stimulating hormone receptor (TSH-R) and overexpression of the insulin-like growth factor 1 receptor (IGF-1R) in orbital fibroblasts [5][9]. This leads to inflammation, tissue remodeling, and fibrosis, contributing to the clinical manifestations of the disease [5][9].</a:t>
            </a:r>
          </a:p>
          <a:p>
            <a:pPr marL="3175" indent="0" algn="l">
              <a:spcBef>
                <a:spcPts val="100"/>
              </a:spcBef>
              <a:spcAft>
                <a:spcPts val="100"/>
              </a:spcAft>
              <a:buNone/>
            </a:pPr>
            <a:r>
              <a:rPr lang="en-US" sz="800" b="1" i="0">
                <a:effectLst/>
              </a:rPr>
              <a:t>Conclusion</a:t>
            </a:r>
          </a:p>
          <a:p>
            <a:pPr marL="3175" indent="0" algn="l">
              <a:spcBef>
                <a:spcPts val="100"/>
              </a:spcBef>
              <a:spcAft>
                <a:spcPts val="100"/>
              </a:spcAft>
              <a:buNone/>
            </a:pPr>
            <a:r>
              <a:rPr lang="en-US" sz="800" b="0" i="0">
                <a:effectLst/>
              </a:rPr>
              <a:t>Thyroid Eye Disease is a complex and debilitating autoimmune disorder with significant physical and emotional impacts. It predominantly affects women and typically presents between the ages of 30 and 50. The disease follows a characteristic course with an active inflammatory phase followed by an inactive phase. Understanding the epidemiology, clinical characteristics, and risk factors of TED is crucial for timely diagnosis and effective management to improve patients' quality of life [2][5][9].</a:t>
            </a:r>
          </a:p>
        </p:txBody>
      </p:sp>
      <p:sp>
        <p:nvSpPr>
          <p:cNvPr id="9" name="Text Placeholder 8">
            <a:extLst>
              <a:ext uri="{FF2B5EF4-FFF2-40B4-BE49-F238E27FC236}">
                <a16:creationId xmlns:a16="http://schemas.microsoft.com/office/drawing/2014/main" id="{E3461E23-D950-7334-C107-C329E460A183}"/>
              </a:ext>
            </a:extLst>
          </p:cNvPr>
          <p:cNvSpPr>
            <a:spLocks noGrp="1"/>
          </p:cNvSpPr>
          <p:nvPr>
            <p:ph type="body" sz="quarter" idx="15"/>
          </p:nvPr>
        </p:nvSpPr>
        <p:spPr>
          <a:xfrm>
            <a:off x="324389" y="1417794"/>
            <a:ext cx="2690954" cy="3672800"/>
          </a:xfrm>
          <a:ln>
            <a:noFill/>
          </a:ln>
        </p:spPr>
        <p:txBody>
          <a:bodyPr wrap="square" lIns="45720" tIns="45720" rIns="45720" bIns="45720">
            <a:spAutoFit/>
          </a:bodyPr>
          <a:lstStyle/>
          <a:p>
            <a:pPr marL="3175" indent="0">
              <a:spcBef>
                <a:spcPts val="100"/>
              </a:spcBef>
              <a:spcAft>
                <a:spcPts val="100"/>
              </a:spcAft>
              <a:buNone/>
            </a:pPr>
            <a:r>
              <a:rPr lang="en-US" sz="800" b="1"/>
              <a:t>Impact of Thyroid Eye Disease on Different Aspects</a:t>
            </a:r>
          </a:p>
          <a:p>
            <a:pPr marL="3175" indent="0">
              <a:spcBef>
                <a:spcPts val="100"/>
              </a:spcBef>
              <a:spcAft>
                <a:spcPts val="100"/>
              </a:spcAft>
              <a:buNone/>
            </a:pPr>
            <a:r>
              <a:rPr lang="en-US" sz="800"/>
              <a:t>Thyroid Eye Disease (TED), also known as Graves' orbitopathy or thyroid-associated ophthalmopathy, is a rare autoimmune condition with an incidence of 1.9 cases per 10,000 population per year [5].</a:t>
            </a:r>
          </a:p>
          <a:p>
            <a:pPr marL="3175" indent="0">
              <a:spcBef>
                <a:spcPts val="100"/>
              </a:spcBef>
              <a:spcAft>
                <a:spcPts val="100"/>
              </a:spcAft>
              <a:buNone/>
            </a:pPr>
            <a:r>
              <a:rPr lang="en-US" sz="800" b="1"/>
              <a:t>Impact on Age and Gender</a:t>
            </a:r>
          </a:p>
          <a:p>
            <a:pPr marL="3175" indent="0">
              <a:spcBef>
                <a:spcPts val="100"/>
              </a:spcBef>
              <a:spcAft>
                <a:spcPts val="100"/>
              </a:spcAft>
              <a:buNone/>
            </a:pPr>
            <a:r>
              <a:rPr lang="en-US" sz="800"/>
              <a:t>Age and gender play a significant role in influencing the severity of thyroid-associated ophthalmopathy. A study of 101 patients revealed that both factors influence the disease's severity [6].</a:t>
            </a:r>
          </a:p>
          <a:p>
            <a:pPr marL="3175" indent="0">
              <a:spcBef>
                <a:spcPts val="100"/>
              </a:spcBef>
              <a:spcAft>
                <a:spcPts val="100"/>
              </a:spcAft>
              <a:buNone/>
            </a:pPr>
            <a:r>
              <a:rPr lang="en-US" sz="800"/>
              <a:t>Women are more commonly affected by TED, with the initial clinical characteristics varying based on age and sex [12].</a:t>
            </a:r>
          </a:p>
          <a:p>
            <a:pPr marL="3175" indent="0">
              <a:spcBef>
                <a:spcPts val="100"/>
              </a:spcBef>
              <a:spcAft>
                <a:spcPts val="100"/>
              </a:spcAft>
              <a:buNone/>
            </a:pPr>
            <a:r>
              <a:rPr lang="en-US" sz="800" b="1"/>
              <a:t>Impact on Location</a:t>
            </a:r>
          </a:p>
          <a:p>
            <a:pPr marL="3175" indent="0">
              <a:spcBef>
                <a:spcPts val="100"/>
              </a:spcBef>
              <a:spcAft>
                <a:spcPts val="100"/>
              </a:spcAft>
              <a:buNone/>
            </a:pPr>
            <a:r>
              <a:rPr lang="en-US" sz="800"/>
              <a:t>Studies have shown that the incidence of Graves' ophthalmopathy varies across different regions, with specific risk factors contributing to the development of TED [10].</a:t>
            </a:r>
          </a:p>
          <a:p>
            <a:pPr marL="3175" indent="0">
              <a:spcBef>
                <a:spcPts val="100"/>
              </a:spcBef>
              <a:spcAft>
                <a:spcPts val="100"/>
              </a:spcAft>
              <a:buNone/>
            </a:pPr>
            <a:r>
              <a:rPr lang="en-US" sz="800" b="1"/>
              <a:t>Other Aspects</a:t>
            </a:r>
          </a:p>
          <a:p>
            <a:pPr marL="114300" indent="-111125">
              <a:spcBef>
                <a:spcPts val="100"/>
              </a:spcBef>
              <a:spcAft>
                <a:spcPts val="100"/>
              </a:spcAft>
            </a:pPr>
            <a:r>
              <a:rPr lang="en-US" sz="800"/>
              <a:t>Autoantibodies targeting the thyrotropin receptor and the insulin-like growth factor I receptor (IGF-IR) are involved in the pathogenesis of TED, leading to inflammation, edema, and expansion of extraocular muscle and adipose tissue [5].</a:t>
            </a:r>
          </a:p>
          <a:p>
            <a:pPr marL="114300" indent="-111125">
              <a:spcBef>
                <a:spcPts val="100"/>
              </a:spcBef>
              <a:spcAft>
                <a:spcPts val="100"/>
              </a:spcAft>
            </a:pPr>
            <a:r>
              <a:rPr lang="en-US" sz="800"/>
              <a:t>Immunomodulatory agents can reduce inflammation in active TED but have limited effects on long-term sequelae, such as disfigurement and disability, which impact quality of life [5].</a:t>
            </a:r>
          </a:p>
          <a:p>
            <a:pPr marL="114300" indent="-111125">
              <a:spcBef>
                <a:spcPts val="100"/>
              </a:spcBef>
              <a:spcAft>
                <a:spcPts val="100"/>
              </a:spcAft>
            </a:pPr>
            <a:r>
              <a:rPr lang="en-US" sz="800"/>
              <a:t>Teprotumumab, an IGF-IR inhibitor, has shown efficacy in blocking pathologic immune responses in active TED [5].</a:t>
            </a:r>
          </a:p>
        </p:txBody>
      </p:sp>
    </p:spTree>
    <p:custDataLst>
      <p:custData r:id="rId1"/>
    </p:custDataLst>
    <p:extLst>
      <p:ext uri="{BB962C8B-B14F-4D97-AF65-F5344CB8AC3E}">
        <p14:creationId xmlns:p14="http://schemas.microsoft.com/office/powerpoint/2010/main" val="364817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AF1769-9155-9F21-1988-00B7E56CB55C}"/>
              </a:ext>
            </a:extLst>
          </p:cNvPr>
          <p:cNvSpPr txBox="1"/>
          <p:nvPr/>
        </p:nvSpPr>
        <p:spPr>
          <a:xfrm>
            <a:off x="5573545" y="302359"/>
            <a:ext cx="6516236" cy="6186309"/>
          </a:xfrm>
          <a:prstGeom prst="rect">
            <a:avLst/>
          </a:prstGeom>
          <a:solidFill>
            <a:schemeClr val="tx2">
              <a:lumMod val="10000"/>
              <a:lumOff val="90000"/>
            </a:schemeClr>
          </a:solidFill>
        </p:spPr>
        <p:txBody>
          <a:bodyPr wrap="square" rtlCol="0">
            <a:spAutoFit/>
          </a:bodyPr>
          <a:lstStyle/>
          <a:p>
            <a:pPr algn="l"/>
            <a:r>
              <a:rPr lang="en-US" sz="1100" b="1" i="0" dirty="0">
                <a:effectLst/>
                <a:latin typeface="Source Sans Pro" panose="020B0503030403020204" pitchFamily="34" charset="0"/>
              </a:rPr>
              <a:t>Summary of TEPEZZA Results on Chronic TED</a:t>
            </a:r>
          </a:p>
          <a:p>
            <a:pPr algn="l"/>
            <a:endParaRPr lang="en-US" sz="1100" b="1" i="0" dirty="0">
              <a:effectLst/>
              <a:latin typeface="Source Sans Pro" panose="020B0503030403020204" pitchFamily="34" charset="0"/>
            </a:endParaRPr>
          </a:p>
          <a:p>
            <a:pPr algn="l"/>
            <a:r>
              <a:rPr lang="en-US" sz="1100" b="0" i="0" dirty="0">
                <a:effectLst/>
                <a:latin typeface="Source Sans Pro" panose="020B0503030403020204" pitchFamily="34" charset="0"/>
              </a:rPr>
              <a:t>TEPEZZA, a monoclonal antibody targeting the insulin-like growth factor 1 receptor (IGF-1R), has shown promising results in the treatment of chronic thyroid eye disease (TED) [4][8].</a:t>
            </a:r>
          </a:p>
          <a:p>
            <a:pPr algn="l"/>
            <a:endParaRPr lang="en-US" sz="1100" b="0" i="0" dirty="0">
              <a:effectLst/>
              <a:latin typeface="Source Sans Pro" panose="020B0503030403020204" pitchFamily="34" charset="0"/>
            </a:endParaRPr>
          </a:p>
          <a:p>
            <a:pPr algn="l"/>
            <a:r>
              <a:rPr lang="en-US" sz="1100" b="1" i="0" dirty="0">
                <a:effectLst/>
                <a:latin typeface="Source Sans Pro" panose="020B0503030403020204" pitchFamily="34" charset="0"/>
              </a:rPr>
              <a:t>Clinical Trial Results:</a:t>
            </a:r>
          </a:p>
          <a:p>
            <a:pPr marL="171450" indent="-171450" algn="l">
              <a:buFont typeface="Arial" panose="020B0604020202020204" pitchFamily="34" charset="0"/>
              <a:buChar char="•"/>
            </a:pPr>
            <a:r>
              <a:rPr lang="en-US" sz="1100" b="1" i="0" dirty="0">
                <a:effectLst/>
                <a:latin typeface="Source Sans Pro" panose="020B0503030403020204" pitchFamily="34" charset="0"/>
              </a:rPr>
              <a:t>Phase II Clinical Trial (TED01RV; NCT01868997)</a:t>
            </a:r>
            <a:r>
              <a:rPr lang="en-US" sz="1100" b="0" i="0" dirty="0">
                <a:effectLst/>
                <a:latin typeface="Source Sans Pro" panose="020B0503030403020204" pitchFamily="34" charset="0"/>
              </a:rPr>
              <a:t>:</a:t>
            </a:r>
          </a:p>
          <a:p>
            <a:pPr marL="685800" lvl="1" indent="-228600">
              <a:buFont typeface="+mj-lt"/>
              <a:buAutoNum type="arabicPeriod"/>
            </a:pPr>
            <a:r>
              <a:rPr lang="en-US" sz="1100" b="0" i="0" dirty="0">
                <a:effectLst/>
                <a:latin typeface="Source Sans Pro" panose="020B0503030403020204" pitchFamily="34" charset="0"/>
              </a:rPr>
              <a:t>TEPEZZA demonstrated superiority over placebo in reducing proptosis, clinical activity score (CAS), and improving quality of life scores [2].</a:t>
            </a:r>
          </a:p>
          <a:p>
            <a:pPr marL="685800" lvl="1" indent="-228600">
              <a:buFont typeface="+mj-lt"/>
              <a:buAutoNum type="arabicPeriod"/>
            </a:pPr>
            <a:r>
              <a:rPr lang="en-US" sz="1100" b="0" i="0" dirty="0">
                <a:effectLst/>
                <a:latin typeface="Source Sans Pro" panose="020B0503030403020204" pitchFamily="34" charset="0"/>
              </a:rPr>
              <a:t>Patients treated with TEPEZZA showed a mean reduction of 3.0 mm in proptosis compared to 0.3 mm in the placebo group at 24 weeks [2].</a:t>
            </a:r>
          </a:p>
          <a:p>
            <a:pPr marL="685800" lvl="1" indent="-228600">
              <a:buFont typeface="+mj-lt"/>
              <a:buAutoNum type="arabicPeriod"/>
            </a:pPr>
            <a:r>
              <a:rPr lang="en-US" sz="1100" b="0" i="0" dirty="0">
                <a:effectLst/>
                <a:latin typeface="Source Sans Pro" panose="020B0503030403020204" pitchFamily="34" charset="0"/>
              </a:rPr>
              <a:t>TEPEZZA group had a higher responder rate in proptosis reduction (71.4% vs. 20% in the placebo group) [2].</a:t>
            </a:r>
          </a:p>
          <a:p>
            <a:pPr marL="685800" lvl="1" indent="-228600">
              <a:buFont typeface="+mj-lt"/>
              <a:buAutoNum type="arabicPeriod"/>
            </a:pPr>
            <a:r>
              <a:rPr lang="en-US" sz="1100" b="0" i="0" dirty="0">
                <a:effectLst/>
                <a:latin typeface="Source Sans Pro" panose="020B0503030403020204" pitchFamily="34" charset="0"/>
              </a:rPr>
              <a:t>Significant improvements in CAS, diplopia, and quality of life scores were observed in the TEPEZZA group [2].</a:t>
            </a:r>
          </a:p>
          <a:p>
            <a:pPr marL="685800" lvl="1" indent="-228600">
              <a:buFont typeface="+mj-lt"/>
              <a:buAutoNum type="arabicPeriod"/>
            </a:pPr>
            <a:endParaRPr lang="en-US" sz="1100" b="0" i="0" dirty="0">
              <a:effectLst/>
              <a:latin typeface="Source Sans Pro" panose="020B0503030403020204" pitchFamily="34" charset="0"/>
            </a:endParaRPr>
          </a:p>
          <a:p>
            <a:pPr algn="l"/>
            <a:r>
              <a:rPr lang="en-US" sz="1100" b="1" i="0" dirty="0">
                <a:effectLst/>
                <a:latin typeface="Source Sans Pro" panose="020B0503030403020204" pitchFamily="34" charset="0"/>
              </a:rPr>
              <a:t>Case Study Results:</a:t>
            </a:r>
          </a:p>
          <a:p>
            <a:pPr marL="171450" indent="-171450" algn="l">
              <a:buFont typeface="Arial" panose="020B0604020202020204" pitchFamily="34" charset="0"/>
              <a:buChar char="•"/>
            </a:pPr>
            <a:r>
              <a:rPr lang="en-US" sz="1100" b="0" i="0" dirty="0">
                <a:effectLst/>
                <a:latin typeface="Source Sans Pro" panose="020B0503030403020204" pitchFamily="34" charset="0"/>
              </a:rPr>
              <a:t>A patient with chronic TED treated with TEPEZZA showed significant improvement in proptosis and periorbital soft tissue swelling after 2 years of stable disease [6].</a:t>
            </a:r>
          </a:p>
          <a:p>
            <a:pPr marL="171450" indent="-171450" algn="l">
              <a:buFont typeface="Arial" panose="020B0604020202020204" pitchFamily="34" charset="0"/>
              <a:buChar char="•"/>
            </a:pPr>
            <a:r>
              <a:rPr lang="en-US" sz="1100" b="0" i="0" dirty="0">
                <a:effectLst/>
                <a:latin typeface="Source Sans Pro" panose="020B0503030403020204" pitchFamily="34" charset="0"/>
              </a:rPr>
              <a:t>The patient demonstrated a reduction in extraocular muscle size and proptosis after TEPEZZA treatment, suggesting disease modification even in chronic TED [6].</a:t>
            </a:r>
          </a:p>
          <a:p>
            <a:pPr algn="l"/>
            <a:endParaRPr lang="en-US" sz="1100" b="0" i="0" dirty="0">
              <a:effectLst/>
              <a:latin typeface="Source Sans Pro" panose="020B0503030403020204" pitchFamily="34" charset="0"/>
            </a:endParaRPr>
          </a:p>
          <a:p>
            <a:pPr algn="l"/>
            <a:r>
              <a:rPr lang="en-US" sz="1100" b="1" i="0" dirty="0">
                <a:effectLst/>
                <a:latin typeface="Source Sans Pro" panose="020B0503030403020204" pitchFamily="34" charset="0"/>
              </a:rPr>
              <a:t>Mechanism of Action:</a:t>
            </a:r>
          </a:p>
          <a:p>
            <a:pPr marL="171450" indent="-171450" algn="l">
              <a:buFont typeface="Arial" panose="020B0604020202020204" pitchFamily="34" charset="0"/>
              <a:buChar char="•"/>
            </a:pPr>
            <a:r>
              <a:rPr lang="en-US" sz="1100" b="0" i="0" dirty="0">
                <a:effectLst/>
                <a:latin typeface="Source Sans Pro" panose="020B0503030403020204" pitchFamily="34" charset="0"/>
              </a:rPr>
              <a:t>TEPEZZA inhibits the IGF-1R pathway, leading to reduced inflammation and orbital soft tissue expansion in TED patients [9].</a:t>
            </a:r>
          </a:p>
          <a:p>
            <a:pPr marL="171450" indent="-171450" algn="l">
              <a:buFont typeface="Arial" panose="020B0604020202020204" pitchFamily="34" charset="0"/>
              <a:buChar char="•"/>
            </a:pPr>
            <a:r>
              <a:rPr lang="en-US" sz="1100" b="0" i="0" dirty="0">
                <a:effectLst/>
                <a:latin typeface="Source Sans Pro" panose="020B0503030403020204" pitchFamily="34" charset="0"/>
              </a:rPr>
              <a:t>The drug binds specifically to IGF-1R, inducing internalization and degradation of the antibody-receptor complex, resulting in clinical improvements [9].</a:t>
            </a:r>
          </a:p>
          <a:p>
            <a:pPr algn="l"/>
            <a:endParaRPr lang="en-US" sz="1100" b="0" i="0" dirty="0">
              <a:effectLst/>
              <a:latin typeface="Source Sans Pro" panose="020B0503030403020204" pitchFamily="34" charset="0"/>
            </a:endParaRPr>
          </a:p>
          <a:p>
            <a:pPr algn="l"/>
            <a:r>
              <a:rPr lang="en-US" sz="1100" b="1" i="0" dirty="0">
                <a:effectLst/>
                <a:latin typeface="Source Sans Pro" panose="020B0503030403020204" pitchFamily="34" charset="0"/>
              </a:rPr>
              <a:t>Future Implications:</a:t>
            </a:r>
          </a:p>
          <a:p>
            <a:pPr marL="171450" indent="-171450" algn="l">
              <a:buFont typeface="Arial" panose="020B0604020202020204" pitchFamily="34" charset="0"/>
              <a:buChar char="•"/>
            </a:pPr>
            <a:r>
              <a:rPr lang="en-US" sz="1100" b="0" i="0" dirty="0">
                <a:effectLst/>
                <a:latin typeface="Source Sans Pro" panose="020B0503030403020204" pitchFamily="34" charset="0"/>
              </a:rPr>
              <a:t>TEPEZZA's efficacy in both active and quiescent phases of TED may impact future evaluation and management guidelines [7].</a:t>
            </a:r>
          </a:p>
          <a:p>
            <a:pPr marL="171450" indent="-171450" algn="l">
              <a:buFont typeface="Arial" panose="020B0604020202020204" pitchFamily="34" charset="0"/>
              <a:buChar char="•"/>
            </a:pPr>
            <a:r>
              <a:rPr lang="en-US" sz="1100" b="0" i="0" dirty="0">
                <a:effectLst/>
                <a:latin typeface="Source Sans Pro" panose="020B0503030403020204" pitchFamily="34" charset="0"/>
              </a:rPr>
              <a:t>Further studies are needed to determine optimal grading, treatment protocols, and cost-effectiveness of TEPEZZA in TED management [7].</a:t>
            </a:r>
          </a:p>
          <a:p>
            <a:pPr algn="l"/>
            <a:endParaRPr lang="en-US" sz="1100" b="0" i="0" dirty="0">
              <a:effectLst/>
              <a:latin typeface="Source Sans Pro" panose="020B0503030403020204" pitchFamily="34" charset="0"/>
            </a:endParaRPr>
          </a:p>
          <a:p>
            <a:pPr algn="l"/>
            <a:r>
              <a:rPr lang="en-US" sz="1100" b="0" i="0" dirty="0">
                <a:effectLst/>
                <a:latin typeface="Source Sans Pro" panose="020B0503030403020204" pitchFamily="34" charset="0"/>
              </a:rPr>
              <a:t>In conclusion, TEPEZZA has shown significant efficacy in improving clinical outcomes in patients with chronic TED, offering a promising treatment option for this challenging autoimmune condition [4][8].</a:t>
            </a:r>
          </a:p>
        </p:txBody>
      </p:sp>
      <p:sp>
        <p:nvSpPr>
          <p:cNvPr id="4" name="TextBox 3">
            <a:extLst>
              <a:ext uri="{FF2B5EF4-FFF2-40B4-BE49-F238E27FC236}">
                <a16:creationId xmlns:a16="http://schemas.microsoft.com/office/drawing/2014/main" id="{9E0D6D36-8926-2F2C-6031-B166B1E2CB87}"/>
              </a:ext>
            </a:extLst>
          </p:cNvPr>
          <p:cNvSpPr txBox="1"/>
          <p:nvPr/>
        </p:nvSpPr>
        <p:spPr>
          <a:xfrm>
            <a:off x="103736" y="302359"/>
            <a:ext cx="5348796" cy="707886"/>
          </a:xfrm>
          <a:prstGeom prst="rect">
            <a:avLst/>
          </a:prstGeom>
          <a:solidFill>
            <a:schemeClr val="accent2">
              <a:lumMod val="40000"/>
              <a:lumOff val="60000"/>
            </a:schemeClr>
          </a:solidFill>
        </p:spPr>
        <p:txBody>
          <a:bodyPr wrap="square" rtlCol="0">
            <a:spAutoFit/>
          </a:bodyPr>
          <a:lstStyle/>
          <a:p>
            <a:r>
              <a:rPr lang="en-US" sz="2000" dirty="0"/>
              <a:t>Query: Summarize the Tepezza results on chronic TED</a:t>
            </a:r>
          </a:p>
        </p:txBody>
      </p:sp>
      <p:sp>
        <p:nvSpPr>
          <p:cNvPr id="5" name="TextBox 4">
            <a:extLst>
              <a:ext uri="{FF2B5EF4-FFF2-40B4-BE49-F238E27FC236}">
                <a16:creationId xmlns:a16="http://schemas.microsoft.com/office/drawing/2014/main" id="{AC1586E6-258C-59BA-075F-D9CDD3DDEE00}"/>
              </a:ext>
            </a:extLst>
          </p:cNvPr>
          <p:cNvSpPr txBox="1"/>
          <p:nvPr/>
        </p:nvSpPr>
        <p:spPr>
          <a:xfrm>
            <a:off x="1915246" y="5826414"/>
            <a:ext cx="1725776" cy="369332"/>
          </a:xfrm>
          <a:prstGeom prst="rect">
            <a:avLst/>
          </a:prstGeom>
          <a:noFill/>
        </p:spPr>
        <p:txBody>
          <a:bodyPr wrap="square" rtlCol="0">
            <a:spAutoFit/>
          </a:bodyPr>
          <a:lstStyle/>
          <a:p>
            <a:pPr algn="ctr"/>
            <a:r>
              <a:rPr lang="en-US" dirty="0"/>
              <a:t>GPT-3.5-Turbo</a:t>
            </a:r>
          </a:p>
        </p:txBody>
      </p:sp>
      <p:sp>
        <p:nvSpPr>
          <p:cNvPr id="6" name="TextBox 5">
            <a:extLst>
              <a:ext uri="{FF2B5EF4-FFF2-40B4-BE49-F238E27FC236}">
                <a16:creationId xmlns:a16="http://schemas.microsoft.com/office/drawing/2014/main" id="{911A9DB1-D0CA-9B04-833B-D4E46E7B7EE3}"/>
              </a:ext>
            </a:extLst>
          </p:cNvPr>
          <p:cNvSpPr txBox="1"/>
          <p:nvPr/>
        </p:nvSpPr>
        <p:spPr>
          <a:xfrm>
            <a:off x="8353414" y="6488668"/>
            <a:ext cx="1030837" cy="369332"/>
          </a:xfrm>
          <a:prstGeom prst="rect">
            <a:avLst/>
          </a:prstGeom>
          <a:noFill/>
        </p:spPr>
        <p:txBody>
          <a:bodyPr wrap="square" rtlCol="0">
            <a:spAutoFit/>
          </a:bodyPr>
          <a:lstStyle/>
          <a:p>
            <a:pPr algn="ctr"/>
            <a:r>
              <a:rPr lang="en-US" dirty="0"/>
              <a:t>GPT-4o</a:t>
            </a:r>
          </a:p>
        </p:txBody>
      </p:sp>
      <p:sp>
        <p:nvSpPr>
          <p:cNvPr id="2" name="TextBox 1">
            <a:extLst>
              <a:ext uri="{FF2B5EF4-FFF2-40B4-BE49-F238E27FC236}">
                <a16:creationId xmlns:a16="http://schemas.microsoft.com/office/drawing/2014/main" id="{50FFDDF7-2126-0B29-6A89-5B4BDA7004CF}"/>
              </a:ext>
            </a:extLst>
          </p:cNvPr>
          <p:cNvSpPr txBox="1"/>
          <p:nvPr/>
        </p:nvSpPr>
        <p:spPr>
          <a:xfrm>
            <a:off x="103736" y="1163599"/>
            <a:ext cx="5348797" cy="4662815"/>
          </a:xfrm>
          <a:prstGeom prst="rect">
            <a:avLst/>
          </a:prstGeom>
          <a:solidFill>
            <a:schemeClr val="tx2">
              <a:lumMod val="10000"/>
              <a:lumOff val="90000"/>
            </a:schemeClr>
          </a:solidFill>
        </p:spPr>
        <p:txBody>
          <a:bodyPr wrap="square" rtlCol="0">
            <a:spAutoFit/>
          </a:bodyPr>
          <a:lstStyle/>
          <a:p>
            <a:pPr algn="l"/>
            <a:r>
              <a:rPr lang="en-US" sz="1100" b="1" i="0" dirty="0">
                <a:effectLst/>
                <a:latin typeface="Source Sans Pro" panose="020B0503030403020204" pitchFamily="34" charset="0"/>
              </a:rPr>
              <a:t>Summary of TEPEZZA Results on Chronic TED</a:t>
            </a:r>
          </a:p>
          <a:p>
            <a:pPr algn="l"/>
            <a:endParaRPr lang="en-US" sz="1100" b="1" i="0" dirty="0">
              <a:effectLst/>
              <a:latin typeface="Source Sans Pro" panose="020B0503030403020204" pitchFamily="34" charset="0"/>
            </a:endParaRPr>
          </a:p>
          <a:p>
            <a:pPr algn="l"/>
            <a:r>
              <a:rPr lang="en-US" sz="1100" b="1" i="0" dirty="0">
                <a:effectLst/>
                <a:latin typeface="Source Sans Pro" panose="020B0503030403020204" pitchFamily="34" charset="0"/>
              </a:rPr>
              <a:t>Effectiveness of TEPEZZA in Chronic TED:</a:t>
            </a:r>
            <a:endParaRPr lang="en-US" sz="1100" i="0" dirty="0">
              <a:effectLst/>
              <a:latin typeface="Source Sans Pro" panose="020B0503030403020204" pitchFamily="34" charset="0"/>
            </a:endParaRPr>
          </a:p>
          <a:p>
            <a:pPr marL="171450" indent="-171450" algn="l">
              <a:buFont typeface="Arial" panose="020B0604020202020204" pitchFamily="34" charset="0"/>
              <a:buChar char="•"/>
            </a:pPr>
            <a:r>
              <a:rPr lang="en-US" sz="1100" i="0" dirty="0">
                <a:effectLst/>
                <a:latin typeface="Source Sans Pro" panose="020B0503030403020204" pitchFamily="34" charset="0"/>
              </a:rPr>
              <a:t>TEPEZZA, also known as teprotumumab, has shown efficacy in patients with chronic Thyroid Eye Disease (TED) based on post marketing reports and studies [(&lt;&gt;2)].</a:t>
            </a:r>
          </a:p>
          <a:p>
            <a:pPr marL="171450" indent="-171450" algn="l">
              <a:buFont typeface="Arial" panose="020B0604020202020204" pitchFamily="34" charset="0"/>
              <a:buChar char="•"/>
            </a:pPr>
            <a:r>
              <a:rPr lang="en-US" sz="1100" i="0" dirty="0">
                <a:effectLst/>
                <a:latin typeface="Source Sans Pro" panose="020B0503030403020204" pitchFamily="34" charset="0"/>
              </a:rPr>
              <a:t>In a retrospective series involving 31 patients with chronic, stable TED, TEPEZZA demonstrated a mean reduction in proptosis and improvements in diplopia, along with a decrease in orbital fat and extraocular muscle volume [2].</a:t>
            </a:r>
          </a:p>
          <a:p>
            <a:pPr marL="171450" indent="-171450" algn="l">
              <a:buFont typeface="Arial" panose="020B0604020202020204" pitchFamily="34" charset="0"/>
              <a:buChar char="•"/>
            </a:pPr>
            <a:r>
              <a:rPr lang="en-US" sz="1100" i="0" dirty="0">
                <a:effectLst/>
                <a:latin typeface="Source Sans Pro" panose="020B0503030403020204" pitchFamily="34" charset="0"/>
              </a:rPr>
              <a:t>The response to TEPEZZA therapy in chronic TED patients has been promising, with significant reductions in proptosis, diplopia, inflammation, and strabismus [4].</a:t>
            </a:r>
          </a:p>
          <a:p>
            <a:pPr algn="l"/>
            <a:endParaRPr lang="en-US" sz="1100" i="0" dirty="0">
              <a:effectLst/>
              <a:latin typeface="Source Sans Pro" panose="020B0503030403020204" pitchFamily="34" charset="0"/>
            </a:endParaRPr>
          </a:p>
          <a:p>
            <a:pPr algn="l"/>
            <a:r>
              <a:rPr lang="en-US" sz="1100" b="1" i="0" dirty="0">
                <a:effectLst/>
                <a:latin typeface="Source Sans Pro" panose="020B0503030403020204" pitchFamily="34" charset="0"/>
              </a:rPr>
              <a:t>Role of TEPEZZA in Chronic TED Treatment:</a:t>
            </a:r>
            <a:endParaRPr lang="en-US" sz="1100" i="0" dirty="0">
              <a:effectLst/>
              <a:latin typeface="Source Sans Pro" panose="020B0503030403020204" pitchFamily="34" charset="0"/>
            </a:endParaRPr>
          </a:p>
          <a:p>
            <a:pPr marL="171450" indent="-171450" algn="l">
              <a:buFont typeface="Arial" panose="020B0604020202020204" pitchFamily="34" charset="0"/>
              <a:buChar char="•"/>
            </a:pPr>
            <a:r>
              <a:rPr lang="en-US" sz="1100" i="0" dirty="0">
                <a:effectLst/>
                <a:latin typeface="Source Sans Pro" panose="020B0503030403020204" pitchFamily="34" charset="0"/>
              </a:rPr>
              <a:t>TEPEZZA, an insulin-like growth factor-1 receptor-blocking monoclonal antibody, has been approved by the FDA for reducing proptosis and other TED symptoms in both active and quiescent phases [3].</a:t>
            </a:r>
          </a:p>
          <a:p>
            <a:pPr marL="171450" indent="-171450" algn="l">
              <a:buFont typeface="Arial" panose="020B0604020202020204" pitchFamily="34" charset="0"/>
              <a:buChar char="•"/>
            </a:pPr>
            <a:r>
              <a:rPr lang="en-US" sz="1100" i="0" dirty="0">
                <a:effectLst/>
                <a:latin typeface="Source Sans Pro" panose="020B0503030403020204" pitchFamily="34" charset="0"/>
              </a:rPr>
              <a:t>Recent studies have indicated that TEPEZZA can significantly improve inflammatory signs, proptosis, and diplopia in chronic TED patients, challenging the concept that surgical rehabilitation is the only option [5].</a:t>
            </a:r>
          </a:p>
          <a:p>
            <a:pPr algn="l"/>
            <a:endParaRPr lang="en-US" sz="1100" b="1" i="0" dirty="0">
              <a:effectLst/>
              <a:latin typeface="Source Sans Pro" panose="020B0503030403020204" pitchFamily="34" charset="0"/>
            </a:endParaRPr>
          </a:p>
          <a:p>
            <a:pPr algn="l"/>
            <a:r>
              <a:rPr lang="en-US" sz="1100" b="1" i="0" dirty="0">
                <a:effectLst/>
                <a:latin typeface="Source Sans Pro" panose="020B0503030403020204" pitchFamily="34" charset="0"/>
              </a:rPr>
              <a:t>Considerations and Future Research:</a:t>
            </a:r>
            <a:endParaRPr lang="en-US" sz="1100" i="0" dirty="0">
              <a:effectLst/>
              <a:latin typeface="Source Sans Pro" panose="020B0503030403020204" pitchFamily="34" charset="0"/>
            </a:endParaRPr>
          </a:p>
          <a:p>
            <a:pPr marL="171450" indent="-171450" algn="l">
              <a:buFont typeface="Arial" panose="020B0604020202020204" pitchFamily="34" charset="0"/>
              <a:buChar char="•"/>
            </a:pPr>
            <a:r>
              <a:rPr lang="en-US" sz="1100" i="0" dirty="0">
                <a:effectLst/>
                <a:latin typeface="Source Sans Pro" panose="020B0503030403020204" pitchFamily="34" charset="0"/>
              </a:rPr>
              <a:t>The cost of TEPEZZA may limit its widespread use, with further studies needed to determine ideal grading and treatment protocols [3].</a:t>
            </a:r>
          </a:p>
          <a:p>
            <a:pPr marL="171450" indent="-171450" algn="l">
              <a:buFont typeface="Arial" panose="020B0604020202020204" pitchFamily="34" charset="0"/>
              <a:buChar char="•"/>
            </a:pPr>
            <a:r>
              <a:rPr lang="en-US" sz="1100" i="0" dirty="0">
                <a:effectLst/>
                <a:latin typeface="Source Sans Pro" panose="020B0503030403020204" pitchFamily="34" charset="0"/>
              </a:rPr>
              <a:t>Long-term durability of the TEPEZZA response and its impact on chronic TED patients require more evaluation [5].</a:t>
            </a:r>
          </a:p>
          <a:p>
            <a:pPr marL="171450" indent="-171450" algn="l">
              <a:buFont typeface="Arial" panose="020B0604020202020204" pitchFamily="34" charset="0"/>
              <a:buChar char="•"/>
            </a:pPr>
            <a:r>
              <a:rPr lang="en-US" sz="1100" i="0" dirty="0">
                <a:effectLst/>
                <a:latin typeface="Source Sans Pro" panose="020B0503030403020204" pitchFamily="34" charset="0"/>
              </a:rPr>
              <a:t>Understanding the impact of chronic TED on quality of life (QOL) is crucial, prompting the need for prospective, longitudinal studies to assess patient-reported outcomes and clinical examination [6]</a:t>
            </a:r>
          </a:p>
        </p:txBody>
      </p:sp>
    </p:spTree>
    <p:extLst>
      <p:ext uri="{BB962C8B-B14F-4D97-AF65-F5344CB8AC3E}">
        <p14:creationId xmlns:p14="http://schemas.microsoft.com/office/powerpoint/2010/main" val="42187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0D6D36-8926-2F2C-6031-B166B1E2CB87}"/>
              </a:ext>
            </a:extLst>
          </p:cNvPr>
          <p:cNvSpPr txBox="1"/>
          <p:nvPr/>
        </p:nvSpPr>
        <p:spPr>
          <a:xfrm>
            <a:off x="103736" y="335847"/>
            <a:ext cx="5027064" cy="646331"/>
          </a:xfrm>
          <a:prstGeom prst="rect">
            <a:avLst/>
          </a:prstGeom>
          <a:solidFill>
            <a:schemeClr val="accent2">
              <a:lumMod val="40000"/>
              <a:lumOff val="60000"/>
            </a:schemeClr>
          </a:solidFill>
        </p:spPr>
        <p:txBody>
          <a:bodyPr wrap="square" rtlCol="0">
            <a:spAutoFit/>
          </a:bodyPr>
          <a:lstStyle/>
          <a:p>
            <a:r>
              <a:rPr lang="en-US" dirty="0"/>
              <a:t>Query: Summarize the phase 2 and phase 3 studies of Tepezza</a:t>
            </a:r>
          </a:p>
        </p:txBody>
      </p:sp>
      <p:sp>
        <p:nvSpPr>
          <p:cNvPr id="5" name="TextBox 4">
            <a:extLst>
              <a:ext uri="{FF2B5EF4-FFF2-40B4-BE49-F238E27FC236}">
                <a16:creationId xmlns:a16="http://schemas.microsoft.com/office/drawing/2014/main" id="{AC1586E6-258C-59BA-075F-D9CDD3DDEE00}"/>
              </a:ext>
            </a:extLst>
          </p:cNvPr>
          <p:cNvSpPr txBox="1"/>
          <p:nvPr/>
        </p:nvSpPr>
        <p:spPr>
          <a:xfrm>
            <a:off x="1512545" y="6075877"/>
            <a:ext cx="2209445" cy="369332"/>
          </a:xfrm>
          <a:prstGeom prst="rect">
            <a:avLst/>
          </a:prstGeom>
          <a:noFill/>
        </p:spPr>
        <p:txBody>
          <a:bodyPr wrap="square" rtlCol="0">
            <a:spAutoFit/>
          </a:bodyPr>
          <a:lstStyle/>
          <a:p>
            <a:pPr algn="ctr"/>
            <a:r>
              <a:rPr lang="en-US" dirty="0"/>
              <a:t>GPT-3.5-Turbo</a:t>
            </a:r>
          </a:p>
        </p:txBody>
      </p:sp>
      <p:sp>
        <p:nvSpPr>
          <p:cNvPr id="6" name="TextBox 5">
            <a:extLst>
              <a:ext uri="{FF2B5EF4-FFF2-40B4-BE49-F238E27FC236}">
                <a16:creationId xmlns:a16="http://schemas.microsoft.com/office/drawing/2014/main" id="{911A9DB1-D0CA-9B04-833B-D4E46E7B7EE3}"/>
              </a:ext>
            </a:extLst>
          </p:cNvPr>
          <p:cNvSpPr txBox="1"/>
          <p:nvPr/>
        </p:nvSpPr>
        <p:spPr>
          <a:xfrm>
            <a:off x="8035717" y="6352879"/>
            <a:ext cx="1255559" cy="369332"/>
          </a:xfrm>
          <a:prstGeom prst="rect">
            <a:avLst/>
          </a:prstGeom>
          <a:noFill/>
        </p:spPr>
        <p:txBody>
          <a:bodyPr wrap="square" rtlCol="0">
            <a:spAutoFit/>
          </a:bodyPr>
          <a:lstStyle/>
          <a:p>
            <a:pPr algn="ctr"/>
            <a:r>
              <a:rPr lang="en-US" dirty="0"/>
              <a:t>GPT-4o</a:t>
            </a:r>
          </a:p>
        </p:txBody>
      </p:sp>
      <p:sp>
        <p:nvSpPr>
          <p:cNvPr id="2" name="TextBox 1">
            <a:extLst>
              <a:ext uri="{FF2B5EF4-FFF2-40B4-BE49-F238E27FC236}">
                <a16:creationId xmlns:a16="http://schemas.microsoft.com/office/drawing/2014/main" id="{50FFDDF7-2126-0B29-6A89-5B4BDA7004CF}"/>
              </a:ext>
            </a:extLst>
          </p:cNvPr>
          <p:cNvSpPr txBox="1"/>
          <p:nvPr/>
        </p:nvSpPr>
        <p:spPr>
          <a:xfrm>
            <a:off x="103736" y="1074508"/>
            <a:ext cx="5027064" cy="5001369"/>
          </a:xfrm>
          <a:prstGeom prst="rect">
            <a:avLst/>
          </a:prstGeom>
          <a:solidFill>
            <a:schemeClr val="tx2">
              <a:lumMod val="10000"/>
              <a:lumOff val="90000"/>
            </a:schemeClr>
          </a:solidFill>
        </p:spPr>
        <p:txBody>
          <a:bodyPr wrap="square" rtlCol="0">
            <a:spAutoFit/>
          </a:bodyPr>
          <a:lstStyle/>
          <a:p>
            <a:pPr algn="l"/>
            <a:r>
              <a:rPr lang="en-US" sz="1100" b="1" i="0" dirty="0">
                <a:effectLst/>
                <a:latin typeface="Source Sans Pro" panose="020B0503030403020204" pitchFamily="34" charset="0"/>
              </a:rPr>
              <a:t>Summarizing TEPEZZA Phase 2 and 3 Studies</a:t>
            </a:r>
          </a:p>
          <a:p>
            <a:pPr algn="l"/>
            <a:endParaRPr lang="en-US" sz="1100" b="1" i="0" dirty="0">
              <a:effectLst/>
              <a:latin typeface="Source Sans Pro" panose="020B0503030403020204" pitchFamily="34" charset="0"/>
            </a:endParaRPr>
          </a:p>
          <a:p>
            <a:pPr algn="l"/>
            <a:r>
              <a:rPr lang="en-US" sz="1100" b="1" i="0" dirty="0">
                <a:effectLst/>
                <a:latin typeface="Source Sans Pro" panose="020B0503030403020204" pitchFamily="34" charset="0"/>
              </a:rPr>
              <a:t>Phase 2 Study:</a:t>
            </a:r>
          </a:p>
          <a:p>
            <a:pPr marL="171450" indent="-171450" algn="l">
              <a:buFont typeface="Arial" panose="020B0604020202020204" pitchFamily="34" charset="0"/>
              <a:buChar char="•"/>
            </a:pPr>
            <a:r>
              <a:rPr lang="en-US" sz="1100" i="0" dirty="0">
                <a:effectLst/>
                <a:latin typeface="Source Sans Pro" panose="020B0503030403020204" pitchFamily="34" charset="0"/>
              </a:rPr>
              <a:t>The Phase 2 clinical trial of TEPEZZA involved teprotumumab-treated patients and controls, focusing on proptosis reduction and clinical responses over 24 weeks [6].</a:t>
            </a:r>
          </a:p>
          <a:p>
            <a:pPr marL="171450" indent="-171450" algn="l">
              <a:buFont typeface="Arial" panose="020B0604020202020204" pitchFamily="34" charset="0"/>
              <a:buChar char="•"/>
            </a:pPr>
            <a:r>
              <a:rPr lang="en-US" sz="1100" i="0" dirty="0">
                <a:effectLst/>
                <a:latin typeface="Source Sans Pro" panose="020B0503030403020204" pitchFamily="34" charset="0"/>
              </a:rPr>
              <a:t>Patients received infusions of teprotumumab every 3 weeks and were assessed for changes in proptosis, diplopia grade, and inflammation [6].</a:t>
            </a:r>
          </a:p>
          <a:p>
            <a:pPr marL="171450" indent="-171450" algn="l">
              <a:buFont typeface="Arial" panose="020B0604020202020204" pitchFamily="34" charset="0"/>
              <a:buChar char="•"/>
            </a:pPr>
            <a:r>
              <a:rPr lang="en-US" sz="1100" i="0" dirty="0">
                <a:effectLst/>
                <a:latin typeface="Source Sans Pro" panose="020B0503030403020204" pitchFamily="34" charset="0"/>
              </a:rPr>
              <a:t>Results showed a significant clinical response with teprotumumab compared to placebo, meeting the primary outcome of proptosis reduction at week 24 [6].</a:t>
            </a:r>
          </a:p>
          <a:p>
            <a:pPr algn="l"/>
            <a:endParaRPr lang="en-US" sz="1100" i="0" dirty="0">
              <a:effectLst/>
              <a:latin typeface="Source Sans Pro" panose="020B0503030403020204" pitchFamily="34" charset="0"/>
            </a:endParaRPr>
          </a:p>
          <a:p>
            <a:pPr algn="l"/>
            <a:r>
              <a:rPr lang="en-US" sz="1100" b="1" i="0" dirty="0">
                <a:effectLst/>
                <a:latin typeface="Source Sans Pro" panose="020B0503030403020204" pitchFamily="34" charset="0"/>
              </a:rPr>
              <a:t>Phase 3 Study:</a:t>
            </a:r>
          </a:p>
          <a:p>
            <a:pPr marL="171450" indent="-171450" algn="l">
              <a:buFont typeface="Arial" panose="020B0604020202020204" pitchFamily="34" charset="0"/>
              <a:buChar char="•"/>
            </a:pPr>
            <a:r>
              <a:rPr lang="en-US" sz="1100" i="0" dirty="0">
                <a:effectLst/>
                <a:latin typeface="Source Sans Pro" panose="020B0503030403020204" pitchFamily="34" charset="0"/>
              </a:rPr>
              <a:t>The Phase 3 trial, known as "OPTIC," had similar protocols to Phase 2 but with a simplified primary endpoint of proptosis reduction at week 24 [3].</a:t>
            </a:r>
          </a:p>
          <a:p>
            <a:pPr marL="171450" indent="-171450" algn="l">
              <a:buFont typeface="Arial" panose="020B0604020202020204" pitchFamily="34" charset="0"/>
              <a:buChar char="•"/>
            </a:pPr>
            <a:r>
              <a:rPr lang="en-US" sz="1100" i="0" dirty="0">
                <a:effectLst/>
                <a:latin typeface="Source Sans Pro" panose="020B0503030403020204" pitchFamily="34" charset="0"/>
              </a:rPr>
              <a:t>Teprotumumab demonstrated high efficacy, with a significant number of patients achieving the primary outcome compared to the placebo group [3].</a:t>
            </a:r>
          </a:p>
          <a:p>
            <a:pPr marL="171450" indent="-171450" algn="l">
              <a:buFont typeface="Arial" panose="020B0604020202020204" pitchFamily="34" charset="0"/>
              <a:buChar char="•"/>
            </a:pPr>
            <a:r>
              <a:rPr lang="en-US" sz="1100" i="0" dirty="0">
                <a:effectLst/>
                <a:latin typeface="Source Sans Pro" panose="020B0503030403020204" pitchFamily="34" charset="0"/>
              </a:rPr>
              <a:t>Secondary endpoints included improvements in diplopia and quality of life scores, all of which were met at week 24 [3].</a:t>
            </a:r>
          </a:p>
          <a:p>
            <a:pPr marL="171450" indent="-171450" algn="l">
              <a:buFont typeface="Arial" panose="020B0604020202020204" pitchFamily="34" charset="0"/>
              <a:buChar char="•"/>
            </a:pPr>
            <a:r>
              <a:rPr lang="en-US" sz="1100" i="0" dirty="0">
                <a:effectLst/>
                <a:latin typeface="Source Sans Pro" panose="020B0503030403020204" pitchFamily="34" charset="0"/>
              </a:rPr>
              <a:t>Safety profiles were favorable, with no additional adverse effects identified in the Phase 3 study [3].</a:t>
            </a:r>
          </a:p>
          <a:p>
            <a:pPr algn="l"/>
            <a:endParaRPr lang="en-US" sz="1100" i="0" dirty="0">
              <a:effectLst/>
              <a:latin typeface="Source Sans Pro" panose="020B0503030403020204" pitchFamily="34" charset="0"/>
            </a:endParaRPr>
          </a:p>
          <a:p>
            <a:pPr algn="l"/>
            <a:r>
              <a:rPr lang="en-US" sz="1100" b="1" i="0" dirty="0">
                <a:effectLst/>
                <a:latin typeface="Source Sans Pro" panose="020B0503030403020204" pitchFamily="34" charset="0"/>
              </a:rPr>
              <a:t>Combined Results:</a:t>
            </a:r>
          </a:p>
          <a:p>
            <a:pPr marL="171450" indent="-171450" algn="l">
              <a:buFont typeface="Arial" panose="020B0604020202020204" pitchFamily="34" charset="0"/>
              <a:buChar char="•"/>
            </a:pPr>
            <a:r>
              <a:rPr lang="en-US" sz="1100" i="0" dirty="0">
                <a:effectLst/>
                <a:latin typeface="Source Sans Pro" panose="020B0503030403020204" pitchFamily="34" charset="0"/>
              </a:rPr>
              <a:t>When data from both Phase 2 and Phase 3 trials were pooled, teprotumumab-treated patients showed a substantial reduction in proptosis at week 24 compared to the placebo group [5].</a:t>
            </a:r>
          </a:p>
          <a:p>
            <a:pPr marL="171450" indent="-171450" algn="l">
              <a:buFont typeface="Arial" panose="020B0604020202020204" pitchFamily="34" charset="0"/>
              <a:buChar char="•"/>
            </a:pPr>
            <a:r>
              <a:rPr lang="en-US" sz="1100" i="0" dirty="0">
                <a:effectLst/>
                <a:latin typeface="Source Sans Pro" panose="020B0503030403020204" pitchFamily="34" charset="0"/>
              </a:rPr>
              <a:t>Responses were durable, with a significant proportion of patients maintaining improvements in proptosis and diplopia even 51 weeks after the final dose of teprotumumab [5]</a:t>
            </a:r>
          </a:p>
        </p:txBody>
      </p:sp>
      <p:sp>
        <p:nvSpPr>
          <p:cNvPr id="7" name="TextBox 6">
            <a:extLst>
              <a:ext uri="{FF2B5EF4-FFF2-40B4-BE49-F238E27FC236}">
                <a16:creationId xmlns:a16="http://schemas.microsoft.com/office/drawing/2014/main" id="{02C9BC47-989B-9A3A-71CC-880BEBE9B6E6}"/>
              </a:ext>
            </a:extLst>
          </p:cNvPr>
          <p:cNvSpPr txBox="1"/>
          <p:nvPr/>
        </p:nvSpPr>
        <p:spPr>
          <a:xfrm>
            <a:off x="5238731" y="335847"/>
            <a:ext cx="6849533" cy="6017032"/>
          </a:xfrm>
          <a:prstGeom prst="rect">
            <a:avLst/>
          </a:prstGeom>
          <a:solidFill>
            <a:schemeClr val="tx2">
              <a:lumMod val="10000"/>
              <a:lumOff val="90000"/>
            </a:schemeClr>
          </a:solidFill>
        </p:spPr>
        <p:txBody>
          <a:bodyPr wrap="square" rtlCol="0">
            <a:spAutoFit/>
          </a:bodyPr>
          <a:lstStyle/>
          <a:p>
            <a:pPr algn="l"/>
            <a:r>
              <a:rPr lang="en-US" sz="1100" b="1" i="0" dirty="0">
                <a:effectLst/>
                <a:latin typeface="Source Sans Pro" panose="020B0503030403020204" pitchFamily="34" charset="0"/>
              </a:rPr>
              <a:t>Summary of Phase 2 and 3 Studies of TEPEZZA</a:t>
            </a:r>
          </a:p>
          <a:p>
            <a:pPr algn="l"/>
            <a:endParaRPr lang="en-US" sz="1100" b="1" i="0" dirty="0">
              <a:effectLst/>
              <a:latin typeface="Source Sans Pro" panose="020B0503030403020204" pitchFamily="34" charset="0"/>
            </a:endParaRPr>
          </a:p>
          <a:p>
            <a:pPr algn="l"/>
            <a:r>
              <a:rPr lang="en-US" sz="1100" b="0" i="0" dirty="0">
                <a:effectLst/>
                <a:latin typeface="Source Sans Pro" panose="020B0503030403020204" pitchFamily="34" charset="0"/>
              </a:rPr>
              <a:t>The phase 2 and 3 studies of TEPEZZA, a monoclonal antibody targeted against the insulin-like growth factor 1 (IGF-1) receptor, focused on evaluating its efficacy in treating thyroid eye disease (TED) [7]. </a:t>
            </a:r>
          </a:p>
          <a:p>
            <a:pPr algn="l"/>
            <a:endParaRPr lang="en-US" sz="1100" dirty="0">
              <a:latin typeface="Source Sans Pro" panose="020B0503030403020204" pitchFamily="34" charset="0"/>
            </a:endParaRPr>
          </a:p>
          <a:p>
            <a:pPr algn="l"/>
            <a:r>
              <a:rPr lang="en-US" sz="1100" b="0" i="0" dirty="0">
                <a:effectLst/>
                <a:latin typeface="Source Sans Pro" panose="020B0503030403020204" pitchFamily="34" charset="0"/>
              </a:rPr>
              <a:t>Here is a detailed summary of the key aspects of these studies:</a:t>
            </a:r>
          </a:p>
          <a:p>
            <a:pPr algn="l"/>
            <a:r>
              <a:rPr lang="en-US" sz="1100" b="1" i="0" dirty="0">
                <a:effectLst/>
                <a:latin typeface="Source Sans Pro" panose="020B0503030403020204" pitchFamily="34" charset="0"/>
              </a:rPr>
              <a:t>Phase 2 Clinical Trial (TED01RV; NCT01868997) [2]</a:t>
            </a:r>
          </a:p>
          <a:p>
            <a:pPr marL="171450" indent="-171450" algn="l">
              <a:buFont typeface="Arial" panose="020B0604020202020204" pitchFamily="34" charset="0"/>
              <a:buChar char="•"/>
            </a:pPr>
            <a:r>
              <a:rPr lang="en-US" sz="1100" b="1" i="0" dirty="0">
                <a:effectLst/>
                <a:latin typeface="Source Sans Pro" panose="020B0503030403020204" pitchFamily="34" charset="0"/>
              </a:rPr>
              <a:t>Design</a:t>
            </a:r>
            <a:r>
              <a:rPr lang="en-US" sz="1100" b="0" i="0" dirty="0">
                <a:effectLst/>
                <a:latin typeface="Source Sans Pro" panose="020B0503030403020204" pitchFamily="34" charset="0"/>
              </a:rPr>
              <a:t>: Randomized controlled trial comparing teprotumumab with placebo.</a:t>
            </a:r>
          </a:p>
          <a:p>
            <a:pPr marL="171450" indent="-171450" algn="l">
              <a:buFont typeface="Arial" panose="020B0604020202020204" pitchFamily="34" charset="0"/>
              <a:buChar char="•"/>
            </a:pPr>
            <a:r>
              <a:rPr lang="en-US" sz="1100" b="1" i="0" dirty="0">
                <a:effectLst/>
                <a:latin typeface="Source Sans Pro" panose="020B0503030403020204" pitchFamily="34" charset="0"/>
              </a:rPr>
              <a:t>Intervention</a:t>
            </a:r>
            <a:r>
              <a:rPr lang="en-US" sz="1100" b="0" i="0" dirty="0">
                <a:effectLst/>
                <a:latin typeface="Source Sans Pro" panose="020B0503030403020204" pitchFamily="34" charset="0"/>
              </a:rPr>
              <a:t>: Teprotumumab administered as 8 IV infusions every 3 weeks over 24 weeks.</a:t>
            </a:r>
          </a:p>
          <a:p>
            <a:pPr marL="171450" indent="-171450" algn="l">
              <a:buFont typeface="Arial" panose="020B0604020202020204" pitchFamily="34" charset="0"/>
              <a:buChar char="•"/>
            </a:pPr>
            <a:r>
              <a:rPr lang="en-US" sz="1100" b="1" i="0" dirty="0">
                <a:effectLst/>
                <a:latin typeface="Source Sans Pro" panose="020B0503030403020204" pitchFamily="34" charset="0"/>
              </a:rPr>
              <a:t>Outcomes</a:t>
            </a:r>
            <a:r>
              <a:rPr lang="en-US" sz="1100" b="0" i="0" dirty="0">
                <a:effectLst/>
                <a:latin typeface="Source Sans Pro" panose="020B0503030403020204" pitchFamily="34" charset="0"/>
              </a:rPr>
              <a:t>:</a:t>
            </a:r>
          </a:p>
          <a:p>
            <a:pPr marL="628650" lvl="1" indent="-171450" algn="l">
              <a:buFont typeface="Arial" panose="020B0604020202020204" pitchFamily="34" charset="0"/>
              <a:buChar char="•"/>
            </a:pPr>
            <a:r>
              <a:rPr lang="en-US" sz="1100" b="0" i="0" dirty="0">
                <a:effectLst/>
                <a:latin typeface="Source Sans Pro" panose="020B0503030403020204" pitchFamily="34" charset="0"/>
              </a:rPr>
              <a:t>Teprotumumab showed superiority over placebo in reducing proptosis and clinical activity score (CAS).</a:t>
            </a:r>
          </a:p>
          <a:p>
            <a:pPr marL="628650" lvl="1" indent="-171450" algn="l">
              <a:buFont typeface="Arial" panose="020B0604020202020204" pitchFamily="34" charset="0"/>
              <a:buChar char="•"/>
            </a:pPr>
            <a:r>
              <a:rPr lang="en-US" sz="1100" b="0" i="0" dirty="0">
                <a:effectLst/>
                <a:latin typeface="Source Sans Pro" panose="020B0503030403020204" pitchFamily="34" charset="0"/>
              </a:rPr>
              <a:t>Significant improvements in proptosis reduction and CAS were observed in the teprotumumab group.</a:t>
            </a:r>
          </a:p>
          <a:p>
            <a:pPr marL="628650" lvl="1" indent="-171450" algn="l">
              <a:buFont typeface="Arial" panose="020B0604020202020204" pitchFamily="34" charset="0"/>
              <a:buChar char="•"/>
            </a:pPr>
            <a:r>
              <a:rPr lang="en-US" sz="1100" b="0" i="0" dirty="0">
                <a:effectLst/>
                <a:latin typeface="Source Sans Pro" panose="020B0503030403020204" pitchFamily="34" charset="0"/>
              </a:rPr>
              <a:t>Adverse events included muscle spasms, nausea, alopecia, diarrhea, fatigue, hearing impairment, and hyperglycemia.</a:t>
            </a:r>
          </a:p>
          <a:p>
            <a:pPr lvl="1" algn="l"/>
            <a:endParaRPr lang="en-US" sz="1100" b="0" i="0" dirty="0">
              <a:effectLst/>
              <a:latin typeface="Source Sans Pro" panose="020B0503030403020204" pitchFamily="34" charset="0"/>
            </a:endParaRPr>
          </a:p>
          <a:p>
            <a:pPr algn="l"/>
            <a:r>
              <a:rPr lang="en-US" sz="1100" b="1" i="0" dirty="0">
                <a:effectLst/>
                <a:latin typeface="Source Sans Pro" panose="020B0503030403020204" pitchFamily="34" charset="0"/>
              </a:rPr>
              <a:t>Phase 3 Clinical Trial (OPTIC; HZNP-TEP-301; NCT03298867) [1]</a:t>
            </a:r>
          </a:p>
          <a:p>
            <a:pPr marL="171450" indent="-171450" algn="l">
              <a:buFont typeface="Arial" panose="020B0604020202020204" pitchFamily="34" charset="0"/>
              <a:buChar char="•"/>
            </a:pPr>
            <a:r>
              <a:rPr lang="en-US" sz="1100" b="1" i="0" dirty="0">
                <a:effectLst/>
                <a:latin typeface="Source Sans Pro" panose="020B0503030403020204" pitchFamily="34" charset="0"/>
              </a:rPr>
              <a:t>Design</a:t>
            </a:r>
            <a:r>
              <a:rPr lang="en-US" sz="1100" b="0" i="0" dirty="0">
                <a:effectLst/>
                <a:latin typeface="Source Sans Pro" panose="020B0503030403020204" pitchFamily="34" charset="0"/>
              </a:rPr>
              <a:t>: Placebo-controlled trial with primary analyses conducted in the intention-to-treat (ITT) population.</a:t>
            </a:r>
          </a:p>
          <a:p>
            <a:pPr marL="171450" indent="-171450" algn="l">
              <a:buFont typeface="Arial" panose="020B0604020202020204" pitchFamily="34" charset="0"/>
              <a:buChar char="•"/>
            </a:pPr>
            <a:r>
              <a:rPr lang="en-US" sz="1100" b="1" i="0" dirty="0">
                <a:effectLst/>
                <a:latin typeface="Source Sans Pro" panose="020B0503030403020204" pitchFamily="34" charset="0"/>
              </a:rPr>
              <a:t>Intervention</a:t>
            </a:r>
            <a:r>
              <a:rPr lang="en-US" sz="1100" b="0" i="0" dirty="0">
                <a:effectLst/>
                <a:latin typeface="Source Sans Pro" panose="020B0503030403020204" pitchFamily="34" charset="0"/>
              </a:rPr>
              <a:t>: Teprotumumab administered with a sample size adjustment to allow for a discontinuation rate.</a:t>
            </a:r>
          </a:p>
          <a:p>
            <a:pPr marL="171450" indent="-171450" algn="l">
              <a:buFont typeface="Arial" panose="020B0604020202020204" pitchFamily="34" charset="0"/>
              <a:buChar char="•"/>
            </a:pPr>
            <a:r>
              <a:rPr lang="en-US" sz="1100" b="1" i="0" dirty="0">
                <a:effectLst/>
                <a:latin typeface="Source Sans Pro" panose="020B0503030403020204" pitchFamily="34" charset="0"/>
              </a:rPr>
              <a:t>Outcomes</a:t>
            </a:r>
            <a:r>
              <a:rPr lang="en-US" sz="1100" b="0" i="0" dirty="0">
                <a:effectLst/>
                <a:latin typeface="Source Sans Pro" panose="020B0503030403020204" pitchFamily="34" charset="0"/>
              </a:rPr>
              <a:t>:</a:t>
            </a:r>
          </a:p>
          <a:p>
            <a:pPr marL="628650" lvl="1" indent="-171450" algn="l">
              <a:buFont typeface="Arial" panose="020B0604020202020204" pitchFamily="34" charset="0"/>
              <a:buChar char="•"/>
            </a:pPr>
            <a:r>
              <a:rPr lang="en-US" sz="1100" b="0" i="0" dirty="0">
                <a:effectLst/>
                <a:latin typeface="Source Sans Pro" panose="020B0503030403020204" pitchFamily="34" charset="0"/>
              </a:rPr>
              <a:t>Teprotumumab demonstrated significant efficacy in reducing proptosis compared to placebo.</a:t>
            </a:r>
          </a:p>
          <a:p>
            <a:pPr marL="628650" lvl="1" indent="-171450" algn="l">
              <a:buFont typeface="Arial" panose="020B0604020202020204" pitchFamily="34" charset="0"/>
              <a:buChar char="•"/>
            </a:pPr>
            <a:r>
              <a:rPr lang="en-US" sz="1100" b="0" i="0" dirty="0">
                <a:effectLst/>
                <a:latin typeface="Source Sans Pro" panose="020B0503030403020204" pitchFamily="34" charset="0"/>
              </a:rPr>
              <a:t>Response rates were notably higher in the teprotumumab group for proptosis reduction and CAS improvement.</a:t>
            </a:r>
          </a:p>
          <a:p>
            <a:pPr marL="628650" lvl="1" indent="-171450" algn="l">
              <a:buFont typeface="Arial" panose="020B0604020202020204" pitchFamily="34" charset="0"/>
              <a:buChar char="•"/>
            </a:pPr>
            <a:r>
              <a:rPr lang="en-US" sz="1100" b="0" i="0" dirty="0">
                <a:effectLst/>
                <a:latin typeface="Source Sans Pro" panose="020B0503030403020204" pitchFamily="34" charset="0"/>
              </a:rPr>
              <a:t>Adverse events included gastrointestinal disorders, infections, musculoskeletal issues, skin disorders, and nervous system problems.</a:t>
            </a:r>
          </a:p>
          <a:p>
            <a:pPr lvl="1" algn="l"/>
            <a:endParaRPr lang="en-US" sz="1100" b="0" i="0" dirty="0">
              <a:effectLst/>
              <a:latin typeface="Source Sans Pro" panose="020B0503030403020204" pitchFamily="34" charset="0"/>
            </a:endParaRPr>
          </a:p>
          <a:p>
            <a:pPr algn="l"/>
            <a:r>
              <a:rPr lang="en-US" sz="1100" b="1" i="0" dirty="0">
                <a:effectLst/>
                <a:latin typeface="Source Sans Pro" panose="020B0503030403020204" pitchFamily="34" charset="0"/>
              </a:rPr>
              <a:t>Combined Findings</a:t>
            </a:r>
          </a:p>
          <a:p>
            <a:pPr marL="171450" indent="-171450" algn="l">
              <a:buFont typeface="Arial" panose="020B0604020202020204" pitchFamily="34" charset="0"/>
              <a:buChar char="•"/>
            </a:pPr>
            <a:r>
              <a:rPr lang="en-US" sz="1100" b="1" i="0" dirty="0">
                <a:effectLst/>
                <a:latin typeface="Source Sans Pro" panose="020B0503030403020204" pitchFamily="34" charset="0"/>
              </a:rPr>
              <a:t>Efficacy</a:t>
            </a:r>
            <a:r>
              <a:rPr lang="en-US" sz="1100" b="0" i="0" dirty="0">
                <a:effectLst/>
                <a:latin typeface="Source Sans Pro" panose="020B0503030403020204" pitchFamily="34" charset="0"/>
              </a:rPr>
              <a:t>: Both studies showed that teprotumumab was effective in reducing proptosis and improving CAS compared to placebo.</a:t>
            </a:r>
          </a:p>
          <a:p>
            <a:pPr marL="171450" indent="-171450" algn="l">
              <a:buFont typeface="Arial" panose="020B0604020202020204" pitchFamily="34" charset="0"/>
              <a:buChar char="•"/>
            </a:pPr>
            <a:r>
              <a:rPr lang="en-US" sz="1100" b="1" i="0" dirty="0">
                <a:effectLst/>
                <a:latin typeface="Source Sans Pro" panose="020B0503030403020204" pitchFamily="34" charset="0"/>
              </a:rPr>
              <a:t>Adverse Events</a:t>
            </a:r>
            <a:r>
              <a:rPr lang="en-US" sz="1100" b="0" i="0" dirty="0">
                <a:effectLst/>
                <a:latin typeface="Source Sans Pro" panose="020B0503030403020204" pitchFamily="34" charset="0"/>
              </a:rPr>
              <a:t>: Common adverse events included muscle spasms, nausea, alopecia, diarrhea, fatigue, and hearing impairment [10].</a:t>
            </a:r>
          </a:p>
          <a:p>
            <a:pPr algn="l"/>
            <a:endParaRPr lang="en-US" sz="1100" b="0" i="0" dirty="0">
              <a:effectLst/>
              <a:latin typeface="Source Sans Pro" panose="020B0503030403020204" pitchFamily="34" charset="0"/>
            </a:endParaRPr>
          </a:p>
          <a:p>
            <a:pPr algn="l"/>
            <a:r>
              <a:rPr lang="en-US" sz="1100" b="0" i="0" dirty="0">
                <a:effectLst/>
                <a:latin typeface="Source Sans Pro" panose="020B0503030403020204" pitchFamily="34" charset="0"/>
              </a:rPr>
              <a:t>These studies highlighted the significant benefits of teprotumumab in treating TED, showcasing its efficacy in improving clinical outcomes and quality of life for patients with this condition [7][8].</a:t>
            </a:r>
          </a:p>
          <a:p>
            <a:pPr algn="l"/>
            <a:r>
              <a:rPr lang="en-US" sz="1100" b="0" i="0" dirty="0">
                <a:effectLst/>
                <a:latin typeface="Source Sans Pro" panose="020B0503030403020204" pitchFamily="34" charset="0"/>
              </a:rPr>
              <a:t>For further details and specific data on adverse events, efficacy rates, and patient responses, refer to the detailed reports of the phase 2 and 3 clinical trials of TEPEZZA [9][10].</a:t>
            </a:r>
          </a:p>
        </p:txBody>
      </p:sp>
    </p:spTree>
    <p:extLst>
      <p:ext uri="{BB962C8B-B14F-4D97-AF65-F5344CB8AC3E}">
        <p14:creationId xmlns:p14="http://schemas.microsoft.com/office/powerpoint/2010/main" val="24367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25BEBC4A-3973-A8BF-3EAE-BB8A6290FE0F}"/>
              </a:ext>
            </a:extLst>
          </p:cNvPr>
          <p:cNvGraphicFramePr>
            <a:graphicFrameLocks noChangeAspect="1"/>
          </p:cNvGraphicFramePr>
          <p:nvPr>
            <p:extLst>
              <p:ext uri="{D42A27DB-BD31-4B8C-83A1-F6EECF244321}">
                <p14:modId xmlns:p14="http://schemas.microsoft.com/office/powerpoint/2010/main" val="2787488484"/>
              </p:ext>
            </p:extLst>
          </p:nvPr>
        </p:nvGraphicFramePr>
        <p:xfrm>
          <a:off x="2051050" y="938213"/>
          <a:ext cx="3822700" cy="5411787"/>
        </p:xfrm>
        <a:graphic>
          <a:graphicData uri="http://schemas.openxmlformats.org/presentationml/2006/ole">
            <mc:AlternateContent xmlns:mc="http://schemas.openxmlformats.org/markup-compatibility/2006">
              <mc:Choice xmlns:v="urn:schemas-microsoft-com:vml" Requires="v">
                <p:oleObj name="Acrobat Document" r:id="rId2" imgW="3778241" imgH="5346415" progId="AcroExch.Document.DC">
                  <p:embed/>
                </p:oleObj>
              </mc:Choice>
              <mc:Fallback>
                <p:oleObj name="Acrobat Document" r:id="rId2" imgW="3778241" imgH="5346415" progId="AcroExch.Document.DC">
                  <p:embed/>
                  <p:pic>
                    <p:nvPicPr>
                      <p:cNvPr id="4" name="Object 3">
                        <a:extLst>
                          <a:ext uri="{FF2B5EF4-FFF2-40B4-BE49-F238E27FC236}">
                            <a16:creationId xmlns:a16="http://schemas.microsoft.com/office/drawing/2014/main" id="{25BEBC4A-3973-A8BF-3EAE-BB8A6290FE0F}"/>
                          </a:ext>
                        </a:extLst>
                      </p:cNvPr>
                      <p:cNvPicPr/>
                      <p:nvPr/>
                    </p:nvPicPr>
                    <p:blipFill>
                      <a:blip r:embed="rId3"/>
                      <a:stretch>
                        <a:fillRect/>
                      </a:stretch>
                    </p:blipFill>
                    <p:spPr>
                      <a:xfrm>
                        <a:off x="2051050" y="938213"/>
                        <a:ext cx="3822700" cy="5411787"/>
                      </a:xfrm>
                      <a:prstGeom prst="rect">
                        <a:avLst/>
                      </a:prstGeom>
                      <a:ln>
                        <a:solidFill>
                          <a:schemeClr val="bg2"/>
                        </a:solidFill>
                      </a:ln>
                    </p:spPr>
                  </p:pic>
                </p:oleObj>
              </mc:Fallback>
            </mc:AlternateContent>
          </a:graphicData>
        </a:graphic>
      </p:graphicFrame>
      <p:sp>
        <p:nvSpPr>
          <p:cNvPr id="2" name="Title 1">
            <a:extLst>
              <a:ext uri="{FF2B5EF4-FFF2-40B4-BE49-F238E27FC236}">
                <a16:creationId xmlns:a16="http://schemas.microsoft.com/office/drawing/2014/main" id="{A083C852-D90A-C34B-566A-2E02D1B6AD60}"/>
              </a:ext>
            </a:extLst>
          </p:cNvPr>
          <p:cNvSpPr>
            <a:spLocks noGrp="1"/>
          </p:cNvSpPr>
          <p:nvPr>
            <p:ph type="title"/>
          </p:nvPr>
        </p:nvSpPr>
        <p:spPr>
          <a:xfrm>
            <a:off x="609600" y="80887"/>
            <a:ext cx="10972800" cy="683278"/>
          </a:xfrm>
        </p:spPr>
        <p:txBody>
          <a:bodyPr>
            <a:normAutofit fontScale="90000"/>
          </a:bodyPr>
          <a:lstStyle/>
          <a:p>
            <a:r>
              <a:rPr lang="en-US" dirty="0"/>
              <a:t>ANN Summaries</a:t>
            </a:r>
          </a:p>
        </p:txBody>
      </p:sp>
      <p:graphicFrame>
        <p:nvGraphicFramePr>
          <p:cNvPr id="6" name="Object 5">
            <a:extLst>
              <a:ext uri="{FF2B5EF4-FFF2-40B4-BE49-F238E27FC236}">
                <a16:creationId xmlns:a16="http://schemas.microsoft.com/office/drawing/2014/main" id="{665E4FFE-50E8-63DF-F4F1-F4C6DF91AF8B}"/>
              </a:ext>
            </a:extLst>
          </p:cNvPr>
          <p:cNvGraphicFramePr>
            <a:graphicFrameLocks noChangeAspect="1"/>
          </p:cNvGraphicFramePr>
          <p:nvPr>
            <p:extLst>
              <p:ext uri="{D42A27DB-BD31-4B8C-83A1-F6EECF244321}">
                <p14:modId xmlns:p14="http://schemas.microsoft.com/office/powerpoint/2010/main" val="746101416"/>
              </p:ext>
            </p:extLst>
          </p:nvPr>
        </p:nvGraphicFramePr>
        <p:xfrm>
          <a:off x="7048500" y="938213"/>
          <a:ext cx="3822700" cy="5326062"/>
        </p:xfrm>
        <a:graphic>
          <a:graphicData uri="http://schemas.openxmlformats.org/presentationml/2006/ole">
            <mc:AlternateContent xmlns:mc="http://schemas.openxmlformats.org/markup-compatibility/2006">
              <mc:Choice xmlns:v="urn:schemas-microsoft-com:vml" Requires="v">
                <p:oleObj name="Acrobat Document" r:id="rId4" imgW="3778241" imgH="5346415" progId="Acrobat.Document.DC">
                  <p:embed/>
                </p:oleObj>
              </mc:Choice>
              <mc:Fallback>
                <p:oleObj name="Acrobat Document" r:id="rId4" imgW="3778241" imgH="5346415" progId="Acrobat.Document.DC">
                  <p:embed/>
                  <p:pic>
                    <p:nvPicPr>
                      <p:cNvPr id="6" name="Object 5">
                        <a:extLst>
                          <a:ext uri="{FF2B5EF4-FFF2-40B4-BE49-F238E27FC236}">
                            <a16:creationId xmlns:a16="http://schemas.microsoft.com/office/drawing/2014/main" id="{665E4FFE-50E8-63DF-F4F1-F4C6DF91AF8B}"/>
                          </a:ext>
                        </a:extLst>
                      </p:cNvPr>
                      <p:cNvPicPr/>
                      <p:nvPr/>
                    </p:nvPicPr>
                    <p:blipFill>
                      <a:blip r:embed="rId5"/>
                      <a:stretch>
                        <a:fillRect/>
                      </a:stretch>
                    </p:blipFill>
                    <p:spPr>
                      <a:xfrm>
                        <a:off x="7048500" y="938213"/>
                        <a:ext cx="3822700" cy="5326062"/>
                      </a:xfrm>
                      <a:prstGeom prst="rect">
                        <a:avLst/>
                      </a:prstGeom>
                      <a:ln>
                        <a:solidFill>
                          <a:schemeClr val="bg2"/>
                        </a:solidFill>
                      </a:ln>
                    </p:spPr>
                  </p:pic>
                </p:oleObj>
              </mc:Fallback>
            </mc:AlternateContent>
          </a:graphicData>
        </a:graphic>
      </p:graphicFrame>
      <p:sp>
        <p:nvSpPr>
          <p:cNvPr id="7" name="TextBox 6">
            <a:extLst>
              <a:ext uri="{FF2B5EF4-FFF2-40B4-BE49-F238E27FC236}">
                <a16:creationId xmlns:a16="http://schemas.microsoft.com/office/drawing/2014/main" id="{A75863D6-AFB9-F7AF-3EBE-CA6B2D75C449}"/>
              </a:ext>
            </a:extLst>
          </p:cNvPr>
          <p:cNvSpPr txBox="1"/>
          <p:nvPr/>
        </p:nvSpPr>
        <p:spPr>
          <a:xfrm>
            <a:off x="2140534" y="6350000"/>
            <a:ext cx="3643731" cy="365167"/>
          </a:xfrm>
          <a:prstGeom prst="rect">
            <a:avLst/>
          </a:prstGeom>
          <a:noFill/>
        </p:spPr>
        <p:txBody>
          <a:bodyPr wrap="square" rtlCol="0">
            <a:noAutofit/>
          </a:bodyPr>
          <a:lstStyle/>
          <a:p>
            <a:pPr marL="3175" algn="ctr">
              <a:spcBef>
                <a:spcPts val="600"/>
              </a:spcBef>
              <a:spcAft>
                <a:spcPts val="600"/>
              </a:spcAft>
              <a:buClr>
                <a:srgbClr val="303030">
                  <a:lumMod val="50000"/>
                  <a:lumOff val="50000"/>
                </a:srgbClr>
              </a:buClr>
            </a:pPr>
            <a:r>
              <a:rPr lang="en-US" sz="1600" dirty="0">
                <a:solidFill>
                  <a:srgbClr val="002240"/>
                </a:solidFill>
                <a:cs typeface="Tahoma" pitchFamily="34" charset="0"/>
              </a:rPr>
              <a:t>Document Summary with gpt-3.5-turbo</a:t>
            </a:r>
          </a:p>
        </p:txBody>
      </p:sp>
      <p:sp>
        <p:nvSpPr>
          <p:cNvPr id="8" name="TextBox 7">
            <a:extLst>
              <a:ext uri="{FF2B5EF4-FFF2-40B4-BE49-F238E27FC236}">
                <a16:creationId xmlns:a16="http://schemas.microsoft.com/office/drawing/2014/main" id="{F1601B4C-56A2-C83E-F17B-34EF80E87086}"/>
              </a:ext>
            </a:extLst>
          </p:cNvPr>
          <p:cNvSpPr txBox="1"/>
          <p:nvPr/>
        </p:nvSpPr>
        <p:spPr>
          <a:xfrm>
            <a:off x="7230254" y="6264275"/>
            <a:ext cx="3459192" cy="365167"/>
          </a:xfrm>
          <a:prstGeom prst="rect">
            <a:avLst/>
          </a:prstGeom>
          <a:noFill/>
        </p:spPr>
        <p:txBody>
          <a:bodyPr wrap="square" rtlCol="0">
            <a:noAutofit/>
          </a:bodyPr>
          <a:lstStyle/>
          <a:p>
            <a:pPr marL="3175" algn="ctr">
              <a:spcBef>
                <a:spcPts val="600"/>
              </a:spcBef>
              <a:spcAft>
                <a:spcPts val="600"/>
              </a:spcAft>
              <a:buClr>
                <a:srgbClr val="303030">
                  <a:lumMod val="50000"/>
                  <a:lumOff val="50000"/>
                </a:srgbClr>
              </a:buClr>
            </a:pPr>
            <a:r>
              <a:rPr lang="en-US" sz="1600" dirty="0">
                <a:solidFill>
                  <a:srgbClr val="002240"/>
                </a:solidFill>
                <a:cs typeface="Tahoma" pitchFamily="34" charset="0"/>
              </a:rPr>
              <a:t>Document Summary with gpt-4o</a:t>
            </a:r>
          </a:p>
        </p:txBody>
      </p:sp>
    </p:spTree>
    <p:extLst>
      <p:ext uri="{BB962C8B-B14F-4D97-AF65-F5344CB8AC3E}">
        <p14:creationId xmlns:p14="http://schemas.microsoft.com/office/powerpoint/2010/main" val="7035149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DcR_SlideID>9cdf2a67-917e-4e6a-9b13-30a5d3aaa83e</DcR_SlideID>
</file>

<file path=customXml/item4.xml><?xml version="1.0" encoding="utf-8"?>
<DcR_SlideID>ae43ac75-7592-448e-bd81-d4590f50dbf2</DcR_SlideID>
</file>

<file path=customXml/item5.xml><?xml version="1.0" encoding="utf-8"?>
<ct:contentTypeSchema xmlns:ct="http://schemas.microsoft.com/office/2006/metadata/contentType" xmlns:ma="http://schemas.microsoft.com/office/2006/metadata/properties/metaAttributes" ct:_="" ma:_="" ma:contentTypeName="Document" ma:contentTypeID="0x010100D32E64D35E0C4A4BB2E745F504E4B508" ma:contentTypeVersion="10" ma:contentTypeDescription="Create a new document." ma:contentTypeScope="" ma:versionID="4f6cb8dead7a49b00e8fd909298f4131">
  <xsd:schema xmlns:xsd="http://www.w3.org/2001/XMLSchema" xmlns:xs="http://www.w3.org/2001/XMLSchema" xmlns:p="http://schemas.microsoft.com/office/2006/metadata/properties" xmlns:ns2="f795478a-bda2-4c15-b0c8-d8b4dcdbf862" xmlns:ns3="670c260b-f9e1-4780-a401-60705af464a2" targetNamespace="http://schemas.microsoft.com/office/2006/metadata/properties" ma:root="true" ma:fieldsID="65eb2f7132c76bf203c30d40c8b58bcb" ns2:_="" ns3:_="">
    <xsd:import namespace="f795478a-bda2-4c15-b0c8-d8b4dcdbf862"/>
    <xsd:import namespace="670c260b-f9e1-4780-a401-60705af464a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95478a-bda2-4c15-b0c8-d8b4dcdbf8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70c260b-f9e1-4780-a401-60705af464a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DcR_SlideID>13197463-06a5-4320-8ee6-3024776db5a0</DcR_SlideID>
</file>

<file path=customXml/itemProps1.xml><?xml version="1.0" encoding="utf-8"?>
<ds:datastoreItem xmlns:ds="http://schemas.openxmlformats.org/officeDocument/2006/customXml" ds:itemID="{E6AF1608-29E7-422B-AEEE-BD41F7153117}">
  <ds:schemaRefs>
    <ds:schemaRef ds:uri="http://schemas.microsoft.com/sharepoint/v3/contenttype/forms"/>
  </ds:schemaRefs>
</ds:datastoreItem>
</file>

<file path=customXml/itemProps2.xml><?xml version="1.0" encoding="utf-8"?>
<ds:datastoreItem xmlns:ds="http://schemas.openxmlformats.org/officeDocument/2006/customXml" ds:itemID="{DF92CBFD-4CF7-4E3D-9AA3-3429B25AE0B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7FB2ECC-4265-446A-90F6-EC6B0699ACB2}">
  <ds:schemaRefs/>
</ds:datastoreItem>
</file>

<file path=customXml/itemProps4.xml><?xml version="1.0" encoding="utf-8"?>
<ds:datastoreItem xmlns:ds="http://schemas.openxmlformats.org/officeDocument/2006/customXml" ds:itemID="{64448EB8-7933-41D1-808E-D473759AD88F}">
  <ds:schemaRefs/>
</ds:datastoreItem>
</file>

<file path=customXml/itemProps5.xml><?xml version="1.0" encoding="utf-8"?>
<ds:datastoreItem xmlns:ds="http://schemas.openxmlformats.org/officeDocument/2006/customXml" ds:itemID="{62F31BCB-A982-4E7F-9D6C-DB79E06B20B5}"/>
</file>

<file path=customXml/itemProps6.xml><?xml version="1.0" encoding="utf-8"?>
<ds:datastoreItem xmlns:ds="http://schemas.openxmlformats.org/officeDocument/2006/customXml" ds:itemID="{9AF28CDB-A506-4A4C-AC01-50C39203B8BB}">
  <ds:schemaRefs/>
</ds:datastoreItem>
</file>

<file path=docProps/app.xml><?xml version="1.0" encoding="utf-8"?>
<Properties xmlns="http://schemas.openxmlformats.org/officeDocument/2006/extended-properties" xmlns:vt="http://schemas.openxmlformats.org/officeDocument/2006/docPropsVTypes">
  <TotalTime>127</TotalTime>
  <Words>2519</Words>
  <Application>Microsoft Office PowerPoint</Application>
  <PresentationFormat>Widescreen</PresentationFormat>
  <Paragraphs>200</Paragraphs>
  <Slides>6</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6</vt:i4>
      </vt:variant>
    </vt:vector>
  </HeadingPairs>
  <TitlesOfParts>
    <vt:vector size="16" baseType="lpstr">
      <vt:lpstr>Aptos</vt:lpstr>
      <vt:lpstr>Aptos Display</vt:lpstr>
      <vt:lpstr>Arial</vt:lpstr>
      <vt:lpstr>Calibri</vt:lpstr>
      <vt:lpstr>Source Sans Pro</vt:lpstr>
      <vt:lpstr>Tahoma</vt:lpstr>
      <vt:lpstr>Office Theme</vt:lpstr>
      <vt:lpstr>think-cell Slide</vt:lpstr>
      <vt:lpstr>Adobe Acrobat Document</vt:lpstr>
      <vt:lpstr>Acrobat Document</vt:lpstr>
      <vt:lpstr>Companion – Model Comparison</vt:lpstr>
      <vt:lpstr>LLM Model Comparison and Model Upgrade plan</vt:lpstr>
      <vt:lpstr>PowerPoint Presentation</vt:lpstr>
      <vt:lpstr>PowerPoint Presentation</vt:lpstr>
      <vt:lpstr>PowerPoint Presentation</vt:lpstr>
      <vt:lpstr>ANN Summaries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Companion – Model Comparison</dc:title>
  <dc:creator>Mohammed Aamir Shuaib</dc:creator>
  <cp:lastModifiedBy>Aggarwal, Nikunj</cp:lastModifiedBy>
  <cp:revision>7</cp:revision>
  <dcterms:created xsi:type="dcterms:W3CDTF">2024-06-14T11:54:34Z</dcterms:created>
  <dcterms:modified xsi:type="dcterms:W3CDTF">2024-06-14T15:49:13Z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0x010100D32E64D35E0C4A4BB2E745F504E4B508</vt:lpwstr>
  </property>
  <property fmtid="{D5CDD505-2E9C-101B-9397-08002B2CF9AE}" pid="3" name="MSIP_Label_d8d793b9-73c2-43c2-b1d4-b4749f286de9_Enabled">
    <vt:lpwstr>true</vt:lpwstr>
  </property>
  <property fmtid="{D5CDD505-2E9C-101B-9397-08002B2CF9AE}" pid="4" name="MSIP_Label_d8d793b9-73c2-43c2-b1d4-b4749f286de9_SetDate">
    <vt:lpwstr>2024-06-14T15:49:03Z</vt:lpwstr>
  </property>
  <property fmtid="{D5CDD505-2E9C-101B-9397-08002B2CF9AE}" pid="5" name="MSIP_Label_d8d793b9-73c2-43c2-b1d4-b4749f286de9_Method">
    <vt:lpwstr>Privileged</vt:lpwstr>
  </property>
  <property fmtid="{D5CDD505-2E9C-101B-9397-08002B2CF9AE}" pid="6" name="MSIP_Label_d8d793b9-73c2-43c2-b1d4-b4749f286de9_Name">
    <vt:lpwstr>Public.</vt:lpwstr>
  </property>
  <property fmtid="{D5CDD505-2E9C-101B-9397-08002B2CF9AE}" pid="7" name="MSIP_Label_d8d793b9-73c2-43c2-b1d4-b4749f286de9_SiteId">
    <vt:lpwstr>4b4266a6-1368-41af-ad5a-59eb634f7ad8</vt:lpwstr>
  </property>
  <property fmtid="{D5CDD505-2E9C-101B-9397-08002B2CF9AE}" pid="8" name="MSIP_Label_d8d793b9-73c2-43c2-b1d4-b4749f286de9_ActionId">
    <vt:lpwstr>a4b2f7c7-2684-4944-8c51-e8a108435c9c</vt:lpwstr>
  </property>
  <property fmtid="{D5CDD505-2E9C-101B-9397-08002B2CF9AE}" pid="9" name="MSIP_Label_d8d793b9-73c2-43c2-b1d4-b4749f286de9_ContentBits">
    <vt:lpwstr>2</vt:lpwstr>
  </property>
  <property fmtid="{D5CDD505-2E9C-101B-9397-08002B2CF9AE}" pid="10" name="ClassificationContentMarkingFooterLocations">
    <vt:lpwstr>Office Theme:8</vt:lpwstr>
  </property>
  <property fmtid="{D5CDD505-2E9C-101B-9397-08002B2CF9AE}" pid="11" name="ClassificationContentMarkingFooterText">
    <vt:lpwstr>Public</vt:lpwstr>
  </property>
</Properties>
</file>