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24" r:id="rId3"/>
  </p:sldMasterIdLst>
  <p:notesMasterIdLst>
    <p:notesMasterId r:id="rId14"/>
  </p:notesMasterIdLst>
  <p:handoutMasterIdLst>
    <p:handoutMasterId r:id="rId15"/>
  </p:handoutMasterIdLst>
  <p:sldIdLst>
    <p:sldId id="5307" r:id="rId4"/>
    <p:sldId id="256" r:id="rId5"/>
    <p:sldId id="5324" r:id="rId6"/>
    <p:sldId id="5338" r:id="rId7"/>
    <p:sldId id="5339" r:id="rId8"/>
    <p:sldId id="5344" r:id="rId9"/>
    <p:sldId id="5346" r:id="rId10"/>
    <p:sldId id="5340" r:id="rId11"/>
    <p:sldId id="5341" r:id="rId12"/>
    <p:sldId id="534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2" userDrawn="1">
          <p15:clr>
            <a:srgbClr val="A4A3A4"/>
          </p15:clr>
        </p15:guide>
        <p15:guide id="2" pos="3840">
          <p15:clr>
            <a:srgbClr val="A4A3A4"/>
          </p15:clr>
        </p15:guide>
        <p15:guide id="3" orient="horz" pos="36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chifando" initials="CS" lastIdx="1" clrIdx="0"/>
  <p:cmAuthor id="2" name="cavanaum1027@gmail.com" initials="c" lastIdx="8" clrIdx="1">
    <p:extLst>
      <p:ext uri="{19B8F6BF-5375-455C-9EA6-DF929625EA0E}">
        <p15:presenceInfo xmlns:p15="http://schemas.microsoft.com/office/powerpoint/2012/main" userId="7f6b6362bff80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395"/>
    <a:srgbClr val="A0B4CE"/>
    <a:srgbClr val="18233F"/>
    <a:srgbClr val="10182C"/>
    <a:srgbClr val="0062FF"/>
    <a:srgbClr val="67A0FF"/>
    <a:srgbClr val="2DAFFC"/>
    <a:srgbClr val="1DB3E1"/>
    <a:srgbClr val="F0F0F0"/>
    <a:srgbClr val="00B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3878" autoAdjust="0"/>
  </p:normalViewPr>
  <p:slideViewPr>
    <p:cSldViewPr snapToGrid="0" snapToObjects="1">
      <p:cViewPr varScale="1">
        <p:scale>
          <a:sx n="68" d="100"/>
          <a:sy n="68" d="100"/>
        </p:scale>
        <p:origin x="888" y="54"/>
      </p:cViewPr>
      <p:guideLst>
        <p:guide orient="horz" pos="3912"/>
        <p:guide pos="3840"/>
        <p:guide orient="horz" pos="364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7/29/2019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a:t>
            </a:fld>
            <a:endParaRPr lang="en-US"/>
          </a:p>
        </p:txBody>
      </p:sp>
    </p:spTree>
    <p:extLst>
      <p:ext uri="{BB962C8B-B14F-4D97-AF65-F5344CB8AC3E}">
        <p14:creationId xmlns:p14="http://schemas.microsoft.com/office/powerpoint/2010/main" val="270794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description of the problem statement you are trying to resolve. </a:t>
            </a:r>
          </a:p>
        </p:txBody>
      </p:sp>
      <p:sp>
        <p:nvSpPr>
          <p:cNvPr id="4" name="Slide Number Placeholder 3"/>
          <p:cNvSpPr>
            <a:spLocks noGrp="1"/>
          </p:cNvSpPr>
          <p:nvPr>
            <p:ph type="sldNum" sz="quarter" idx="5"/>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87345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raw list of technology that can be used to implement the solution, as well as alternatives. Mention any base code pattern, IBM Cloud service offerings, open source technologies, infrastructure etc.</a:t>
            </a:r>
          </a:p>
        </p:txBody>
      </p:sp>
      <p:sp>
        <p:nvSpPr>
          <p:cNvPr id="4" name="Slide Number Placeholder 3"/>
          <p:cNvSpPr>
            <a:spLocks noGrp="1"/>
          </p:cNvSpPr>
          <p:nvPr>
            <p:ph type="sldNum" sz="quarter" idx="5"/>
          </p:nvPr>
        </p:nvSpPr>
        <p:spPr/>
        <p:txBody>
          <a:bodyPr/>
          <a:lstStyle/>
          <a:p>
            <a:fld id="{0A7CA97A-0638-E840-8C03-5D0B62C621A0}" type="slidenum">
              <a:rPr lang="en-US" smtClean="0"/>
              <a:t>4</a:t>
            </a:fld>
            <a:endParaRPr lang="en-US"/>
          </a:p>
        </p:txBody>
      </p:sp>
    </p:spTree>
    <p:extLst>
      <p:ext uri="{BB962C8B-B14F-4D97-AF65-F5344CB8AC3E}">
        <p14:creationId xmlns:p14="http://schemas.microsoft.com/office/powerpoint/2010/main" val="319259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5</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6</a:t>
            </a:fld>
            <a:endParaRPr lang="en-US"/>
          </a:p>
        </p:txBody>
      </p:sp>
    </p:spTree>
    <p:extLst>
      <p:ext uri="{BB962C8B-B14F-4D97-AF65-F5344CB8AC3E}">
        <p14:creationId xmlns:p14="http://schemas.microsoft.com/office/powerpoint/2010/main" val="2484042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future scope of the solution, possible next steps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7</a:t>
            </a:fld>
            <a:endParaRPr lang="en-US"/>
          </a:p>
        </p:txBody>
      </p:sp>
    </p:spTree>
    <p:extLst>
      <p:ext uri="{BB962C8B-B14F-4D97-AF65-F5344CB8AC3E}">
        <p14:creationId xmlns:p14="http://schemas.microsoft.com/office/powerpoint/2010/main" val="4074452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architecture diagrams as applicable, e.g. – overall architecture, sequence, deployment etc.</a:t>
            </a:r>
          </a:p>
        </p:txBody>
      </p:sp>
      <p:sp>
        <p:nvSpPr>
          <p:cNvPr id="4" name="Slide Number Placeholder 3"/>
          <p:cNvSpPr>
            <a:spLocks noGrp="1"/>
          </p:cNvSpPr>
          <p:nvPr>
            <p:ph type="sldNum" sz="quarter" idx="5"/>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208747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9</a:t>
            </a:fld>
            <a:endParaRPr lang="en-US"/>
          </a:p>
        </p:txBody>
      </p:sp>
    </p:spTree>
    <p:extLst>
      <p:ext uri="{BB962C8B-B14F-4D97-AF65-F5344CB8AC3E}">
        <p14:creationId xmlns:p14="http://schemas.microsoft.com/office/powerpoint/2010/main" val="352432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10</a:t>
            </a:fld>
            <a:endParaRPr lang="en-US"/>
          </a:p>
        </p:txBody>
      </p:sp>
    </p:spTree>
    <p:extLst>
      <p:ext uri="{BB962C8B-B14F-4D97-AF65-F5344CB8AC3E}">
        <p14:creationId xmlns:p14="http://schemas.microsoft.com/office/powerpoint/2010/main" val="42383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tif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2B2B2B"/>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11860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rgbClr val="A0B4CE"/>
          </a:solidFill>
        </p:spPr>
        <p:txBody>
          <a:bodyPr wrap="square" lIns="0" tIns="0" rIns="0" bIns="0" rtlCol="0" anchor="ctr">
            <a:noAutofit/>
          </a:bodyPr>
          <a:lstStyle/>
          <a:p>
            <a:pPr algn="ctr"/>
            <a:endParaRPr lang="en-US" sz="160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6388608" y="268224"/>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924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CADE-2DEE-4454-9479-E76C951D09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E5B1BB-2343-4702-B6FD-22D606EFB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36EE4-D6B6-4175-A293-F54D72C8B63C}"/>
              </a:ext>
            </a:extLst>
          </p:cNvPr>
          <p:cNvSpPr>
            <a:spLocks noGrp="1"/>
          </p:cNvSpPr>
          <p:nvPr>
            <p:ph type="dt" sz="half" idx="10"/>
          </p:nvPr>
        </p:nvSpPr>
        <p:spPr/>
        <p:txBody>
          <a:bodyPr/>
          <a:lstStyle/>
          <a:p>
            <a:fld id="{0F505F56-F44C-4772-B845-219F347EFAE2}" type="datetimeFigureOut">
              <a:rPr lang="en-US" smtClean="0"/>
              <a:t>7/29/2019</a:t>
            </a:fld>
            <a:endParaRPr lang="en-US"/>
          </a:p>
        </p:txBody>
      </p:sp>
      <p:sp>
        <p:nvSpPr>
          <p:cNvPr id="5" name="Footer Placeholder 4">
            <a:extLst>
              <a:ext uri="{FF2B5EF4-FFF2-40B4-BE49-F238E27FC236}">
                <a16:creationId xmlns:a16="http://schemas.microsoft.com/office/drawing/2014/main" id="{972C09BD-6BD5-4382-B5E9-9DB725923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4D4DF-F798-4575-A68C-F0954E8F9ABC}"/>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789670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57E2-DBB6-4585-B6D8-ECEC77EFF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26B21-B687-46ED-8296-5C804B2AF471}"/>
              </a:ext>
            </a:extLst>
          </p:cNvPr>
          <p:cNvSpPr>
            <a:spLocks noGrp="1"/>
          </p:cNvSpPr>
          <p:nvPr>
            <p:ph type="dt" sz="half" idx="10"/>
          </p:nvPr>
        </p:nvSpPr>
        <p:spPr/>
        <p:txBody>
          <a:bodyPr/>
          <a:lstStyle/>
          <a:p>
            <a:fld id="{0F505F56-F44C-4772-B845-219F347EFAE2}" type="datetimeFigureOut">
              <a:rPr lang="en-US" smtClean="0"/>
              <a:t>7/29/2019</a:t>
            </a:fld>
            <a:endParaRPr lang="en-US"/>
          </a:p>
        </p:txBody>
      </p:sp>
      <p:sp>
        <p:nvSpPr>
          <p:cNvPr id="4" name="Footer Placeholder 3">
            <a:extLst>
              <a:ext uri="{FF2B5EF4-FFF2-40B4-BE49-F238E27FC236}">
                <a16:creationId xmlns:a16="http://schemas.microsoft.com/office/drawing/2014/main" id="{07F219AC-EE86-4FB2-B495-7356D8BC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6F0BF-A78D-4A53-9DC5-260C1A77DAA3}"/>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894525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9" name="Picture 8">
            <a:extLst>
              <a:ext uri="{FF2B5EF4-FFF2-40B4-BE49-F238E27FC236}">
                <a16:creationId xmlns:a16="http://schemas.microsoft.com/office/drawing/2014/main" id="{0595B842-A2A1-7B4B-939F-A27812F45E07}"/>
              </a:ext>
            </a:extLst>
          </p:cNvPr>
          <p:cNvPicPr>
            <a:picLocks noChangeAspect="1"/>
          </p:cNvPicPr>
          <p:nvPr userDrawn="1"/>
        </p:nvPicPr>
        <p:blipFill>
          <a:blip r:embed="rId3"/>
          <a:stretch>
            <a:fillRect/>
          </a:stretch>
        </p:blipFill>
        <p:spPr>
          <a:xfrm>
            <a:off x="7333111" y="4986499"/>
            <a:ext cx="3405182" cy="1273592"/>
          </a:xfrm>
          <a:prstGeom prst="rect">
            <a:avLst/>
          </a:prstGeom>
        </p:spPr>
      </p:pic>
      <p:pic>
        <p:nvPicPr>
          <p:cNvPr id="2" name="Picture 1">
            <a:extLst>
              <a:ext uri="{FF2B5EF4-FFF2-40B4-BE49-F238E27FC236}">
                <a16:creationId xmlns:a16="http://schemas.microsoft.com/office/drawing/2014/main" id="{FECC1EE2-C655-8A40-A161-19FB52FCB18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0980" y="360868"/>
            <a:ext cx="1949445" cy="778154"/>
          </a:xfrm>
          <a:prstGeom prst="rect">
            <a:avLst/>
          </a:prstGeom>
        </p:spPr>
      </p:pic>
      <p:pic>
        <p:nvPicPr>
          <p:cNvPr id="7" name="Picture 6">
            <a:extLst>
              <a:ext uri="{FF2B5EF4-FFF2-40B4-BE49-F238E27FC236}">
                <a16:creationId xmlns:a16="http://schemas.microsoft.com/office/drawing/2014/main" id="{C54D3FBA-7554-CC45-98F9-CB1575764BC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416581" y="1555802"/>
            <a:ext cx="1238242" cy="1050030"/>
          </a:xfrm>
          <a:prstGeom prst="rect">
            <a:avLst/>
          </a:prstGeom>
        </p:spPr>
      </p:pic>
      <p:pic>
        <p:nvPicPr>
          <p:cNvPr id="1026" name="Picture 2" descr="merican Red Cross logo.svg"/>
          <p:cNvPicPr>
            <a:picLocks noChangeAspect="1" noChangeArrowheads="1"/>
          </p:cNvPicPr>
          <p:nvPr userDrawn="1"/>
        </p:nvPicPr>
        <p:blipFill>
          <a:blip r:embed="rId6">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7333111" y="3202845"/>
            <a:ext cx="3405182" cy="115039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FE5DEF7E-4003-A04C-905B-FEE1E27C729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5150" y="6248534"/>
            <a:ext cx="1222049" cy="457066"/>
          </a:xfrm>
          <a:prstGeom prst="rect">
            <a:avLst/>
          </a:prstGeom>
        </p:spPr>
      </p:pic>
      <p:pic>
        <p:nvPicPr>
          <p:cNvPr id="3" name="Picture 2">
            <a:extLst>
              <a:ext uri="{FF2B5EF4-FFF2-40B4-BE49-F238E27FC236}">
                <a16:creationId xmlns:a16="http://schemas.microsoft.com/office/drawing/2014/main" id="{61530CDC-9F46-8949-A93E-F7710D459EF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04800" y="6313924"/>
            <a:ext cx="817418" cy="326286"/>
          </a:xfrm>
          <a:prstGeom prst="rect">
            <a:avLst/>
          </a:prstGeom>
        </p:spPr>
      </p:pic>
      <p:pic>
        <p:nvPicPr>
          <p:cNvPr id="6" name="Picture 5">
            <a:extLst>
              <a:ext uri="{FF2B5EF4-FFF2-40B4-BE49-F238E27FC236}">
                <a16:creationId xmlns:a16="http://schemas.microsoft.com/office/drawing/2014/main" id="{835D3C00-42F8-4541-8B65-ACBB97587C5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806351" y="6379314"/>
            <a:ext cx="384771" cy="326286"/>
          </a:xfrm>
          <a:prstGeom prst="rect">
            <a:avLst/>
          </a:prstGeom>
        </p:spPr>
      </p:pic>
      <p:pic>
        <p:nvPicPr>
          <p:cNvPr id="7" name="Picture 6">
            <a:extLst>
              <a:ext uri="{FF2B5EF4-FFF2-40B4-BE49-F238E27FC236}">
                <a16:creationId xmlns:a16="http://schemas.microsoft.com/office/drawing/2014/main" id="{A9CA1334-BADB-8F4F-B1AE-C4A95D39BBB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623418" y="6347292"/>
            <a:ext cx="587314" cy="32628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Group Name / DOC ID / Month XX, 2018 / © 2018 IBM Corporation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pic>
        <p:nvPicPr>
          <p:cNvPr id="5" name="Picture 4" descr="ibm_gr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Group Name / DOC ID / Month XX, 2018 / © 2018 IBM Corporation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a:t>Group Name / DOC ID / Month XX, 2018 / © 2018 IBM Corporation</a:t>
            </a:r>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spTree>
    <p:extLst>
      <p:ext uri="{BB962C8B-B14F-4D97-AF65-F5344CB8AC3E}">
        <p14:creationId xmlns:p14="http://schemas.microsoft.com/office/powerpoint/2010/main" val="328529834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extLst>
      <p:ext uri="{BB962C8B-B14F-4D97-AF65-F5344CB8AC3E}">
        <p14:creationId xmlns:p14="http://schemas.microsoft.com/office/powerpoint/2010/main" val="4293528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1796829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20287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4650844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4213599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extLst>
      <p:ext uri="{BB962C8B-B14F-4D97-AF65-F5344CB8AC3E}">
        <p14:creationId xmlns:p14="http://schemas.microsoft.com/office/powerpoint/2010/main" val="42029281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0276239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91598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99538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035870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extLst>
      <p:ext uri="{BB962C8B-B14F-4D97-AF65-F5344CB8AC3E}">
        <p14:creationId xmlns:p14="http://schemas.microsoft.com/office/powerpoint/2010/main" val="1373103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53130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42924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2234569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23366904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5354536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extLst>
      <p:ext uri="{BB962C8B-B14F-4D97-AF65-F5344CB8AC3E}">
        <p14:creationId xmlns:p14="http://schemas.microsoft.com/office/powerpoint/2010/main" val="3307506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18782765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511340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51914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7" r:id="rId20"/>
    <p:sldLayoutId id="2147483722" r:id="rId21"/>
    <p:sldLayoutId id="2147483746" r:id="rId22"/>
    <p:sldLayoutId id="2147483747" r:id="rId23"/>
    <p:sldLayoutId id="2147483749" r:id="rId24"/>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hdr="0" ft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692511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hyperlink" Target="https://www.ifrc.org/en/what-we-do/disaster-management/about-disaster-management/" TargetMode="External"/><Relationship Id="rId3" Type="http://schemas.openxmlformats.org/officeDocument/2006/relationships/notesSlide" Target="../notesSlides/notesSlide9.xml"/><Relationship Id="rId7" Type="http://schemas.openxmlformats.org/officeDocument/2006/relationships/hyperlink" Target="https://wwwnc.cdc.gov/eid/article/13/1/06-0779_article" TargetMode="External"/><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hyperlink" Target="https://ndma.gov.in/images/guidelines/guideline-on-minimum-standard-of-relief.pdf" TargetMode="External"/><Relationship Id="rId5" Type="http://schemas.openxmlformats.org/officeDocument/2006/relationships/image" Target="../media/image14.png"/><Relationship Id="rId10" Type="http://schemas.openxmlformats.org/officeDocument/2006/relationships/image" Target="../media/image20.wmf"/><Relationship Id="rId4" Type="http://schemas.openxmlformats.org/officeDocument/2006/relationships/image" Target="../media/image16.png"/><Relationship Id="rId9"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1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1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hyperlink" Target="https://github.com/vsharm29/IBM-Call-for-Code-Challenge.git"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4B52F-E6FA-4E18-990C-7055C939644F}"/>
              </a:ext>
            </a:extLst>
          </p:cNvPr>
          <p:cNvPicPr>
            <a:picLocks noChangeAspect="1"/>
          </p:cNvPicPr>
          <p:nvPr/>
        </p:nvPicPr>
        <p:blipFill>
          <a:blip r:embed="rId3"/>
          <a:stretch>
            <a:fillRect/>
          </a:stretch>
        </p:blipFill>
        <p:spPr>
          <a:xfrm>
            <a:off x="0" y="0"/>
            <a:ext cx="12297529" cy="6858000"/>
          </a:xfrm>
          <a:prstGeom prst="rect">
            <a:avLst/>
          </a:prstGeom>
        </p:spPr>
      </p:pic>
      <p:sp>
        <p:nvSpPr>
          <p:cNvPr id="4" name="TextBox 3">
            <a:extLst>
              <a:ext uri="{FF2B5EF4-FFF2-40B4-BE49-F238E27FC236}">
                <a16:creationId xmlns:a16="http://schemas.microsoft.com/office/drawing/2014/main" id="{68AD46B2-0B59-4BBD-B145-DA9344758372}"/>
              </a:ext>
            </a:extLst>
          </p:cNvPr>
          <p:cNvSpPr txBox="1"/>
          <p:nvPr/>
        </p:nvSpPr>
        <p:spPr>
          <a:xfrm>
            <a:off x="649706" y="5582653"/>
            <a:ext cx="6292516" cy="523220"/>
          </a:xfrm>
          <a:prstGeom prst="rect">
            <a:avLst/>
          </a:prstGeom>
          <a:noFill/>
        </p:spPr>
        <p:txBody>
          <a:bodyPr wrap="square" rtlCol="0">
            <a:spAutoFit/>
          </a:bodyPr>
          <a:lstStyle/>
          <a:p>
            <a:r>
              <a:rPr lang="en-IN" sz="2800" dirty="0">
                <a:solidFill>
                  <a:schemeClr val="bg2"/>
                </a:solidFill>
                <a:latin typeface="Arial" panose="020B0604020202020204" pitchFamily="34" charset="0"/>
                <a:cs typeface="Arial" panose="020B0604020202020204" pitchFamily="34" charset="0"/>
              </a:rPr>
              <a:t>Make-A-Difference (M-A-D)</a:t>
            </a:r>
          </a:p>
        </p:txBody>
      </p:sp>
      <p:pic>
        <p:nvPicPr>
          <p:cNvPr id="6" name="Picture 5">
            <a:extLst>
              <a:ext uri="{FF2B5EF4-FFF2-40B4-BE49-F238E27FC236}">
                <a16:creationId xmlns:a16="http://schemas.microsoft.com/office/drawing/2014/main" id="{ADA16F85-56AA-4EB5-B7B2-58E21304E812}"/>
              </a:ext>
            </a:extLst>
          </p:cNvPr>
          <p:cNvPicPr>
            <a:picLocks noChangeAspect="1"/>
          </p:cNvPicPr>
          <p:nvPr/>
        </p:nvPicPr>
        <p:blipFill>
          <a:blip r:embed="rId4"/>
          <a:stretch>
            <a:fillRect/>
          </a:stretch>
        </p:blipFill>
        <p:spPr>
          <a:xfrm>
            <a:off x="10039350" y="187993"/>
            <a:ext cx="2152650" cy="514350"/>
          </a:xfrm>
          <a:prstGeom prst="rect">
            <a:avLst/>
          </a:prstGeom>
        </p:spPr>
      </p:pic>
    </p:spTree>
    <p:extLst>
      <p:ext uri="{BB962C8B-B14F-4D97-AF65-F5344CB8AC3E}">
        <p14:creationId xmlns:p14="http://schemas.microsoft.com/office/powerpoint/2010/main" val="25257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RECOMMENDED RESOURCES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4"/>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5"/>
          <a:stretch>
            <a:fillRect/>
          </a:stretch>
        </p:blipFill>
        <p:spPr>
          <a:xfrm>
            <a:off x="11452664" y="135125"/>
            <a:ext cx="657225" cy="561975"/>
          </a:xfrm>
          <a:prstGeom prst="rect">
            <a:avLst/>
          </a:prstGeom>
        </p:spPr>
      </p:pic>
      <p:sp>
        <p:nvSpPr>
          <p:cNvPr id="8" name="Text Placeholder 4">
            <a:extLst>
              <a:ext uri="{FF2B5EF4-FFF2-40B4-BE49-F238E27FC236}">
                <a16:creationId xmlns:a16="http://schemas.microsoft.com/office/drawing/2014/main" id="{5E9583E8-2F85-49F1-9E4B-25C77FC2F964}"/>
              </a:ext>
            </a:extLst>
          </p:cNvPr>
          <p:cNvSpPr txBox="1">
            <a:spLocks/>
          </p:cNvSpPr>
          <p:nvPr/>
        </p:nvSpPr>
        <p:spPr>
          <a:xfrm>
            <a:off x="517451" y="1957618"/>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r>
              <a:rPr lang="en-US" sz="1800" b="1" dirty="0"/>
              <a:t>Documents</a:t>
            </a:r>
            <a:endParaRPr lang="en-US" sz="1800" dirty="0"/>
          </a:p>
          <a:p>
            <a:pPr marL="285750" indent="-285750" defTabSz="1219170">
              <a:lnSpc>
                <a:spcPct val="100000"/>
              </a:lnSpc>
              <a:buFont typeface="Arial" panose="020B0604020202020204" pitchFamily="34" charset="0"/>
              <a:buChar char="•"/>
            </a:pPr>
            <a:r>
              <a:rPr lang="en-US" sz="1800" dirty="0"/>
              <a:t>National Disaster Management Authority, Guidelines on Minimum Standards of Relief- </a:t>
            </a:r>
            <a:r>
              <a:rPr lang="en-US" sz="1800" dirty="0">
                <a:hlinkClick r:id="rId6"/>
              </a:rPr>
              <a:t>https://ndma.gov.in/images/guidelines/guideline-on-minimum-standard-of-relief.pdf</a:t>
            </a:r>
            <a:r>
              <a:rPr lang="en-US" sz="1800" dirty="0"/>
              <a:t> </a:t>
            </a:r>
          </a:p>
          <a:p>
            <a:pPr marL="285750" indent="-285750" defTabSz="1219170">
              <a:lnSpc>
                <a:spcPct val="100000"/>
              </a:lnSpc>
              <a:buFont typeface="Arial" panose="020B0604020202020204" pitchFamily="34" charset="0"/>
              <a:buChar char="•"/>
            </a:pPr>
            <a:endParaRPr lang="en-US" sz="1800" dirty="0"/>
          </a:p>
          <a:p>
            <a:pPr defTabSz="1219170">
              <a:lnSpc>
                <a:spcPct val="100000"/>
              </a:lnSpc>
            </a:pPr>
            <a:r>
              <a:rPr lang="en-US" sz="1800" b="1" dirty="0"/>
              <a:t>Data sets</a:t>
            </a:r>
            <a:endParaRPr lang="en-US" sz="1800" dirty="0"/>
          </a:p>
          <a:p>
            <a:pPr defTabSz="1219170">
              <a:lnSpc>
                <a:spcPct val="100000"/>
              </a:lnSpc>
            </a:pPr>
            <a:endParaRPr lang="en-US" sz="1800" dirty="0"/>
          </a:p>
          <a:p>
            <a:pPr defTabSz="1219170">
              <a:lnSpc>
                <a:spcPct val="100000"/>
              </a:lnSpc>
            </a:pPr>
            <a:endParaRPr lang="en-US" sz="1800" dirty="0"/>
          </a:p>
          <a:p>
            <a:pPr defTabSz="1219170">
              <a:lnSpc>
                <a:spcPct val="100000"/>
              </a:lnSpc>
            </a:pPr>
            <a:endParaRPr lang="en-US" sz="1800" dirty="0"/>
          </a:p>
          <a:p>
            <a:pPr defTabSz="1219170">
              <a:lnSpc>
                <a:spcPct val="100000"/>
              </a:lnSpc>
            </a:pPr>
            <a:r>
              <a:rPr lang="en-US" sz="1800" b="1" dirty="0"/>
              <a:t>Opinion pieces</a:t>
            </a:r>
            <a:endParaRPr lang="en-US" sz="1800" dirty="0"/>
          </a:p>
          <a:p>
            <a:pPr marL="285750" indent="-285750" defTabSz="1219170">
              <a:lnSpc>
                <a:spcPct val="100000"/>
              </a:lnSpc>
              <a:buFont typeface="Arial" panose="020B0604020202020204" pitchFamily="34" charset="0"/>
              <a:buChar char="•"/>
            </a:pPr>
            <a:r>
              <a:rPr lang="en-US" sz="1800" dirty="0">
                <a:hlinkClick r:id="rId7">
                  <a:extLst>
                    <a:ext uri="{A12FA001-AC4F-418D-AE19-62706E023703}">
                      <ahyp:hlinkClr xmlns:ahyp="http://schemas.microsoft.com/office/drawing/2018/hyperlinkcolor" val="tx"/>
                    </a:ext>
                  </a:extLst>
                </a:hlinkClick>
              </a:rPr>
              <a:t>Epidemics after Natural Disasters-</a:t>
            </a:r>
            <a:r>
              <a:rPr lang="en-US" sz="1800" u="sng" dirty="0">
                <a:hlinkClick r:id="rId7">
                  <a:extLst>
                    <a:ext uri="{A12FA001-AC4F-418D-AE19-62706E023703}">
                      <ahyp:hlinkClr xmlns:ahyp="http://schemas.microsoft.com/office/drawing/2018/hyperlinkcolor" val="tx"/>
                    </a:ext>
                  </a:extLst>
                </a:hlinkClick>
              </a:rPr>
              <a:t> </a:t>
            </a:r>
            <a:r>
              <a:rPr lang="en-US" sz="1800" dirty="0">
                <a:hlinkClick r:id="rId7">
                  <a:extLst>
                    <a:ext uri="{A12FA001-AC4F-418D-AE19-62706E023703}">
                      <ahyp:hlinkClr xmlns:ahyp="http://schemas.microsoft.com/office/drawing/2018/hyperlinkcolor" val="tx"/>
                    </a:ext>
                  </a:extLst>
                </a:hlinkClick>
              </a:rPr>
              <a:t>https://wwwnc.cdc.gov/eid/article/13/1/06-0779_article</a:t>
            </a:r>
            <a:r>
              <a:rPr lang="en-US" sz="1800" dirty="0"/>
              <a:t> </a:t>
            </a:r>
          </a:p>
          <a:p>
            <a:pPr marL="285750" indent="-285750" defTabSz="1219170">
              <a:lnSpc>
                <a:spcPct val="100000"/>
              </a:lnSpc>
              <a:buFont typeface="Arial" panose="020B0604020202020204" pitchFamily="34" charset="0"/>
              <a:buChar char="•"/>
            </a:pPr>
            <a:r>
              <a:rPr lang="en-US" sz="1800" dirty="0"/>
              <a:t>About Disaster Management- </a:t>
            </a:r>
            <a:r>
              <a:rPr lang="en-US" sz="1800" dirty="0">
                <a:hlinkClick r:id="rId8"/>
              </a:rPr>
              <a:t>https://www.ifrc.org/en/what-we-do/disaster-management/about-disaster-management/</a:t>
            </a:r>
            <a:r>
              <a:rPr lang="en-US" sz="1800" dirty="0"/>
              <a:t> </a:t>
            </a:r>
          </a:p>
        </p:txBody>
      </p:sp>
      <p:graphicFrame>
        <p:nvGraphicFramePr>
          <p:cNvPr id="5" name="Object 4">
            <a:extLst>
              <a:ext uri="{FF2B5EF4-FFF2-40B4-BE49-F238E27FC236}">
                <a16:creationId xmlns:a16="http://schemas.microsoft.com/office/drawing/2014/main" id="{3588812D-376C-4E5C-9FCA-75C1CADBEBC2}"/>
              </a:ext>
            </a:extLst>
          </p:cNvPr>
          <p:cNvGraphicFramePr>
            <a:graphicFrameLocks noChangeAspect="1"/>
          </p:cNvGraphicFramePr>
          <p:nvPr>
            <p:extLst>
              <p:ext uri="{D42A27DB-BD31-4B8C-83A1-F6EECF244321}">
                <p14:modId xmlns:p14="http://schemas.microsoft.com/office/powerpoint/2010/main" val="563582786"/>
              </p:ext>
            </p:extLst>
          </p:nvPr>
        </p:nvGraphicFramePr>
        <p:xfrm>
          <a:off x="452919" y="3632384"/>
          <a:ext cx="2348026" cy="644190"/>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9" imgW="1596240" imgH="437760" progId="Package">
                  <p:embed/>
                </p:oleObj>
              </mc:Choice>
              <mc:Fallback>
                <p:oleObj name="Packager Shell Object" showAsIcon="1" r:id="rId9" imgW="1596240" imgH="437760" progId="Package">
                  <p:embed/>
                  <p:pic>
                    <p:nvPicPr>
                      <p:cNvPr id="0" name=""/>
                      <p:cNvPicPr/>
                      <p:nvPr/>
                    </p:nvPicPr>
                    <p:blipFill>
                      <a:blip r:embed="rId10"/>
                      <a:stretch>
                        <a:fillRect/>
                      </a:stretch>
                    </p:blipFill>
                    <p:spPr>
                      <a:xfrm>
                        <a:off x="452919" y="3632384"/>
                        <a:ext cx="2348026" cy="644190"/>
                      </a:xfrm>
                      <a:prstGeom prst="rect">
                        <a:avLst/>
                      </a:prstGeom>
                    </p:spPr>
                  </p:pic>
                </p:oleObj>
              </mc:Fallback>
            </mc:AlternateContent>
          </a:graphicData>
        </a:graphic>
      </p:graphicFrame>
    </p:spTree>
    <p:extLst>
      <p:ext uri="{BB962C8B-B14F-4D97-AF65-F5344CB8AC3E}">
        <p14:creationId xmlns:p14="http://schemas.microsoft.com/office/powerpoint/2010/main" val="132419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544-F764-4901-B3A6-EACAED136AE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Call for Code 2019 Challenge </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FBE2215-2825-4B05-9954-C79EA340E180}"/>
              </a:ext>
            </a:extLst>
          </p:cNvPr>
          <p:cNvSpPr>
            <a:spLocks noGrp="1"/>
          </p:cNvSpPr>
          <p:nvPr>
            <p:ph type="body" sz="quarter" idx="14"/>
          </p:nvPr>
        </p:nvSpPr>
        <p:spPr/>
        <p:txBody>
          <a:bodyPr>
            <a:normAutofit/>
          </a:bodyPr>
          <a:lstStyle/>
          <a:p>
            <a:endParaRPr lang="en-US" sz="6400" dirty="0"/>
          </a:p>
          <a:p>
            <a:r>
              <a:rPr lang="en-US" sz="2200" i="1" dirty="0">
                <a:latin typeface="Arial" panose="020B0604020202020204" pitchFamily="34" charset="0"/>
                <a:cs typeface="Arial" panose="020B0604020202020204" pitchFamily="34" charset="0"/>
              </a:rPr>
              <a:t>Akshay Mahale</a:t>
            </a:r>
          </a:p>
          <a:p>
            <a:r>
              <a:rPr lang="en-US" sz="2200" i="1" dirty="0">
                <a:latin typeface="Arial" panose="020B0604020202020204" pitchFamily="34" charset="0"/>
                <a:cs typeface="Arial" panose="020B0604020202020204" pitchFamily="34" charset="0"/>
              </a:rPr>
              <a:t>Aritra Basu</a:t>
            </a:r>
          </a:p>
          <a:p>
            <a:r>
              <a:rPr lang="en-US" sz="2200" i="1" dirty="0">
                <a:latin typeface="Arial" panose="020B0604020202020204" pitchFamily="34" charset="0"/>
                <a:cs typeface="Arial" panose="020B0604020202020204" pitchFamily="34" charset="0"/>
              </a:rPr>
              <a:t>Neha Pandey</a:t>
            </a:r>
          </a:p>
          <a:p>
            <a:r>
              <a:rPr lang="en-US" sz="2200" i="1" dirty="0">
                <a:latin typeface="Arial" panose="020B0604020202020204" pitchFamily="34" charset="0"/>
                <a:cs typeface="Arial" panose="020B0604020202020204" pitchFamily="34" charset="0"/>
              </a:rPr>
              <a:t>Payal Mankodi (Team Leader)</a:t>
            </a:r>
          </a:p>
          <a:p>
            <a:r>
              <a:rPr lang="en-US" sz="2200" i="1" dirty="0">
                <a:latin typeface="Arial" panose="020B0604020202020204" pitchFamily="34" charset="0"/>
                <a:cs typeface="Arial" panose="020B0604020202020204" pitchFamily="34" charset="0"/>
              </a:rPr>
              <a:t>Vivek Sharma</a:t>
            </a:r>
          </a:p>
          <a:p>
            <a:r>
              <a:rPr lang="en-US" sz="5600" dirty="0">
                <a:latin typeface="Arial" panose="020B0604020202020204" pitchFamily="34" charset="0"/>
                <a:cs typeface="Arial" panose="020B0604020202020204" pitchFamily="34" charset="0"/>
              </a:rPr>
              <a:t> </a:t>
            </a:r>
          </a:p>
          <a:p>
            <a:endParaRPr lang="en-US" dirty="0"/>
          </a:p>
        </p:txBody>
      </p:sp>
      <p:pic>
        <p:nvPicPr>
          <p:cNvPr id="7" name="Picture 6">
            <a:extLst>
              <a:ext uri="{FF2B5EF4-FFF2-40B4-BE49-F238E27FC236}">
                <a16:creationId xmlns:a16="http://schemas.microsoft.com/office/drawing/2014/main" id="{3B2528CF-3E55-4AA5-93C4-1D86A4C2D213}"/>
              </a:ext>
            </a:extLst>
          </p:cNvPr>
          <p:cNvPicPr>
            <a:picLocks noChangeAspect="1"/>
          </p:cNvPicPr>
          <p:nvPr/>
        </p:nvPicPr>
        <p:blipFill>
          <a:blip r:embed="rId2"/>
          <a:stretch>
            <a:fillRect/>
          </a:stretch>
        </p:blipFill>
        <p:spPr>
          <a:xfrm>
            <a:off x="11398166" y="128085"/>
            <a:ext cx="657225" cy="561975"/>
          </a:xfrm>
          <a:prstGeom prst="rect">
            <a:avLst/>
          </a:prstGeom>
        </p:spPr>
      </p:pic>
      <p:pic>
        <p:nvPicPr>
          <p:cNvPr id="13" name="Picture 12" descr="A group of people posing for the camera&#10;&#10;Description automatically generated">
            <a:extLst>
              <a:ext uri="{FF2B5EF4-FFF2-40B4-BE49-F238E27FC236}">
                <a16:creationId xmlns:a16="http://schemas.microsoft.com/office/drawing/2014/main" id="{1E898B4C-87FF-4DF3-9AA8-6F2830136702}"/>
              </a:ext>
            </a:extLst>
          </p:cNvPr>
          <p:cNvPicPr>
            <a:picLocks noChangeAspect="1"/>
          </p:cNvPicPr>
          <p:nvPr/>
        </p:nvPicPr>
        <p:blipFill>
          <a:blip r:embed="rId3"/>
          <a:stretch>
            <a:fillRect/>
          </a:stretch>
        </p:blipFill>
        <p:spPr>
          <a:xfrm>
            <a:off x="6400802" y="1066802"/>
            <a:ext cx="5791198" cy="5791198"/>
          </a:xfrm>
          <a:prstGeom prst="rect">
            <a:avLst/>
          </a:prstGeom>
        </p:spPr>
      </p:pic>
    </p:spTree>
    <p:extLst>
      <p:ext uri="{BB962C8B-B14F-4D97-AF65-F5344CB8AC3E}">
        <p14:creationId xmlns:p14="http://schemas.microsoft.com/office/powerpoint/2010/main" val="2260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CHALLENGE</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Rectangle 4">
            <a:extLst>
              <a:ext uri="{FF2B5EF4-FFF2-40B4-BE49-F238E27FC236}">
                <a16:creationId xmlns:a16="http://schemas.microsoft.com/office/drawing/2014/main" id="{C3781067-0587-45FB-BFC8-F904FA29E01B}"/>
              </a:ext>
            </a:extLst>
          </p:cNvPr>
          <p:cNvSpPr/>
          <p:nvPr/>
        </p:nvSpPr>
        <p:spPr>
          <a:xfrm>
            <a:off x="517450" y="1625605"/>
            <a:ext cx="11157099" cy="1933522"/>
          </a:xfrm>
          <a:prstGeom prst="rect">
            <a:avLst/>
          </a:prstGeom>
          <a:solidFill>
            <a:schemeClr val="accent2">
              <a:lumMod val="20000"/>
              <a:lumOff val="80000"/>
            </a:schemeClr>
          </a:solidFill>
        </p:spPr>
        <p:txBody>
          <a:bodyPr wrap="square" lIns="0" tIns="0" rIns="0" bIns="0" rtlCol="0" anchor="ctr">
            <a:noAutofit/>
          </a:bodyPr>
          <a:lstStyle/>
          <a:p>
            <a:pPr marL="72000"/>
            <a:r>
              <a:rPr lang="en-IN" dirty="0"/>
              <a:t>During disasters, on the ground information is needed to monitor resource utilization– food, medicines and healthcare personnel – as these are limited. It is essential to address people based on their exposure or vulnerability to health risks on priority, to better utilize available people and inventory.</a:t>
            </a:r>
          </a:p>
          <a:p>
            <a:pPr marL="72000"/>
            <a:endParaRPr lang="en-IN" dirty="0"/>
          </a:p>
        </p:txBody>
      </p:sp>
    </p:spTree>
    <p:extLst>
      <p:ext uri="{BB962C8B-B14F-4D97-AF65-F5344CB8AC3E}">
        <p14:creationId xmlns:p14="http://schemas.microsoft.com/office/powerpoint/2010/main" val="73781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TECHNOLOGY SUGGESTIONS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0C2A8092-4251-4490-A914-A6049A3C3527}"/>
              </a:ext>
            </a:extLst>
          </p:cNvPr>
          <p:cNvSpPr/>
          <p:nvPr/>
        </p:nvSpPr>
        <p:spPr>
          <a:xfrm>
            <a:off x="517450" y="1625604"/>
            <a:ext cx="11157099" cy="4673600"/>
          </a:xfrm>
          <a:prstGeom prst="rect">
            <a:avLst/>
          </a:prstGeom>
        </p:spPr>
        <p:txBody>
          <a:bodyPr wrap="square" lIns="0" tIns="0" rIns="0" bIns="0" rtlCol="0" anchor="ctr">
            <a:noAutofit/>
          </a:bodyPr>
          <a:lstStyle/>
          <a:p>
            <a:pPr marL="72000"/>
            <a:r>
              <a:rPr lang="en-IN" b="1" dirty="0"/>
              <a:t>User Interface:</a:t>
            </a:r>
          </a:p>
          <a:p>
            <a:pPr marL="72000"/>
            <a:r>
              <a:rPr lang="en-IN" dirty="0"/>
              <a:t>Mobile App using Responsive Web Design (RWD) concept and Native features</a:t>
            </a:r>
          </a:p>
          <a:p>
            <a:pPr marL="72000"/>
            <a:endParaRPr lang="en-IN" dirty="0"/>
          </a:p>
          <a:p>
            <a:pPr marL="72000"/>
            <a:r>
              <a:rPr lang="en-IN" b="1" dirty="0"/>
              <a:t>Information Intake:</a:t>
            </a:r>
          </a:p>
          <a:p>
            <a:pPr marL="72000"/>
            <a:r>
              <a:rPr lang="en-IN" dirty="0"/>
              <a:t>Chatbot – IBM Watson Assistant service</a:t>
            </a:r>
          </a:p>
          <a:p>
            <a:pPr marL="72000"/>
            <a:r>
              <a:rPr lang="en-IN" dirty="0"/>
              <a:t>Interactive Voice Response system – IBM Voice Agent service</a:t>
            </a:r>
          </a:p>
          <a:p>
            <a:pPr marL="72000"/>
            <a:endParaRPr lang="en-IN" dirty="0"/>
          </a:p>
          <a:p>
            <a:pPr marL="72000"/>
            <a:r>
              <a:rPr lang="en-IN" b="1" dirty="0"/>
              <a:t>Structural Stability Assessment:</a:t>
            </a:r>
          </a:p>
          <a:p>
            <a:pPr marL="72000"/>
            <a:r>
              <a:rPr lang="en-IN" dirty="0"/>
              <a:t>Image Processing Classifier algorithm – IBM Watson Service</a:t>
            </a:r>
          </a:p>
          <a:p>
            <a:pPr marL="72000"/>
            <a:endParaRPr lang="en-IN" dirty="0"/>
          </a:p>
          <a:p>
            <a:pPr marL="72000"/>
            <a:r>
              <a:rPr lang="en-IN" b="1" dirty="0"/>
              <a:t>Integrations:</a:t>
            </a:r>
          </a:p>
          <a:p>
            <a:pPr marL="72000"/>
            <a:r>
              <a:rPr lang="en-IN" dirty="0"/>
              <a:t>API Integration between mobile app and IBM services on IBM Cloud</a:t>
            </a:r>
          </a:p>
        </p:txBody>
      </p:sp>
    </p:spTree>
    <p:extLst>
      <p:ext uri="{BB962C8B-B14F-4D97-AF65-F5344CB8AC3E}">
        <p14:creationId xmlns:p14="http://schemas.microsoft.com/office/powerpoint/2010/main" val="10281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SOLUTION APPROACH (1/2)</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52AF1AC2-1F78-46E7-A995-2AFED1CAFA8E}"/>
              </a:ext>
            </a:extLst>
          </p:cNvPr>
          <p:cNvSpPr/>
          <p:nvPr/>
        </p:nvSpPr>
        <p:spPr>
          <a:xfrm>
            <a:off x="517450" y="1498993"/>
            <a:ext cx="11157099" cy="1276528"/>
          </a:xfrm>
          <a:prstGeom prst="rect">
            <a:avLst/>
          </a:prstGeom>
        </p:spPr>
        <p:txBody>
          <a:bodyPr wrap="square" lIns="0" tIns="0" rIns="0" bIns="0" rtlCol="0" anchor="ctr">
            <a:noAutofit/>
          </a:bodyPr>
          <a:lstStyle/>
          <a:p>
            <a:pPr marL="72000"/>
            <a:r>
              <a:rPr lang="en-IN" b="1" dirty="0"/>
              <a:t>WIN - When In Need</a:t>
            </a:r>
            <a:r>
              <a:rPr lang="en-IN" dirty="0"/>
              <a:t> is an information intake tool from Make-A-Difference (M-A-D) team. As part of the Call for Code program we are proposing a tool that will collate information needed to channel health and wellness resources. This will address the end problem of healthcare resource allocation.  Here’s a schematic of the process flow.</a:t>
            </a:r>
          </a:p>
          <a:p>
            <a:pPr marL="72000"/>
            <a:endParaRPr lang="en-IN" dirty="0"/>
          </a:p>
        </p:txBody>
      </p:sp>
      <p:pic>
        <p:nvPicPr>
          <p:cNvPr id="5" name="Picture 4">
            <a:extLst>
              <a:ext uri="{FF2B5EF4-FFF2-40B4-BE49-F238E27FC236}">
                <a16:creationId xmlns:a16="http://schemas.microsoft.com/office/drawing/2014/main" id="{673A92C4-7173-43BF-96A9-B6AE01DA0910}"/>
              </a:ext>
            </a:extLst>
          </p:cNvPr>
          <p:cNvPicPr>
            <a:picLocks noChangeAspect="1"/>
          </p:cNvPicPr>
          <p:nvPr/>
        </p:nvPicPr>
        <p:blipFill>
          <a:blip r:embed="rId5"/>
          <a:stretch>
            <a:fillRect/>
          </a:stretch>
        </p:blipFill>
        <p:spPr>
          <a:xfrm>
            <a:off x="541865" y="2459004"/>
            <a:ext cx="9418060" cy="3994068"/>
          </a:xfrm>
          <a:prstGeom prst="rect">
            <a:avLst/>
          </a:prstGeom>
        </p:spPr>
      </p:pic>
    </p:spTree>
    <p:extLst>
      <p:ext uri="{BB962C8B-B14F-4D97-AF65-F5344CB8AC3E}">
        <p14:creationId xmlns:p14="http://schemas.microsoft.com/office/powerpoint/2010/main" val="189702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SOLUTION APPROACH (2/2)</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52AF1AC2-1F78-46E7-A995-2AFED1CAFA8E}"/>
              </a:ext>
            </a:extLst>
          </p:cNvPr>
          <p:cNvSpPr/>
          <p:nvPr/>
        </p:nvSpPr>
        <p:spPr>
          <a:xfrm>
            <a:off x="517450" y="1456788"/>
            <a:ext cx="11157099" cy="1481562"/>
          </a:xfrm>
          <a:prstGeom prst="rect">
            <a:avLst/>
          </a:prstGeom>
        </p:spPr>
        <p:txBody>
          <a:bodyPr wrap="square" lIns="0" tIns="0" rIns="0" bIns="0" rtlCol="0" anchor="ctr">
            <a:noAutofit/>
          </a:bodyPr>
          <a:lstStyle/>
          <a:p>
            <a:pPr marL="72000"/>
            <a:r>
              <a:rPr lang="en-IN" dirty="0"/>
              <a:t>An added feature of WIN is for use after the natural calamity. Once people are ready to move into their houses, It helps people assess the structural stability of their homes The person is expected to click photos of their home using WIN. They will be given an indication of whether the structure is safe to inhabit. This is needed when floods, cyclone or earthquake has hit this area. The same assessment can be done for neighbouring structures as well.</a:t>
            </a:r>
          </a:p>
          <a:p>
            <a:pPr marL="72000"/>
            <a:r>
              <a:rPr lang="en-IN" dirty="0"/>
              <a:t>Here’s a schematic of the post disaster feature:</a:t>
            </a:r>
          </a:p>
        </p:txBody>
      </p:sp>
      <p:pic>
        <p:nvPicPr>
          <p:cNvPr id="5" name="Picture 4">
            <a:extLst>
              <a:ext uri="{FF2B5EF4-FFF2-40B4-BE49-F238E27FC236}">
                <a16:creationId xmlns:a16="http://schemas.microsoft.com/office/drawing/2014/main" id="{E38332B5-A215-483C-972C-E7BE963D2593}"/>
              </a:ext>
            </a:extLst>
          </p:cNvPr>
          <p:cNvPicPr>
            <a:picLocks noChangeAspect="1"/>
          </p:cNvPicPr>
          <p:nvPr/>
        </p:nvPicPr>
        <p:blipFill>
          <a:blip r:embed="rId5"/>
          <a:stretch>
            <a:fillRect/>
          </a:stretch>
        </p:blipFill>
        <p:spPr>
          <a:xfrm>
            <a:off x="517878" y="2935274"/>
            <a:ext cx="6998815" cy="2298391"/>
          </a:xfrm>
          <a:prstGeom prst="rect">
            <a:avLst/>
          </a:prstGeom>
        </p:spPr>
      </p:pic>
      <p:sp>
        <p:nvSpPr>
          <p:cNvPr id="8" name="Rectangle 7">
            <a:extLst>
              <a:ext uri="{FF2B5EF4-FFF2-40B4-BE49-F238E27FC236}">
                <a16:creationId xmlns:a16="http://schemas.microsoft.com/office/drawing/2014/main" id="{C77CD862-E4F9-4FE1-8047-049AD95E8F55}"/>
              </a:ext>
            </a:extLst>
          </p:cNvPr>
          <p:cNvSpPr/>
          <p:nvPr/>
        </p:nvSpPr>
        <p:spPr>
          <a:xfrm>
            <a:off x="7849771" y="2828917"/>
            <a:ext cx="4260117" cy="2574118"/>
          </a:xfrm>
          <a:prstGeom prst="rect">
            <a:avLst/>
          </a:prstGeom>
        </p:spPr>
        <p:txBody>
          <a:bodyPr wrap="square" lIns="0" tIns="0" rIns="0" bIns="0" numCol="1" rtlCol="0" anchor="ctr">
            <a:noAutofit/>
          </a:bodyPr>
          <a:lstStyle/>
          <a:p>
            <a:r>
              <a:rPr lang="en-IN" b="1" dirty="0">
                <a:solidFill>
                  <a:schemeClr val="bg1"/>
                </a:solidFill>
              </a:rPr>
              <a:t>In summary, WIN includes :</a:t>
            </a:r>
          </a:p>
          <a:p>
            <a:endParaRPr lang="en-IN" dirty="0">
              <a:solidFill>
                <a:schemeClr val="bg1"/>
              </a:solidFill>
            </a:endParaRPr>
          </a:p>
          <a:p>
            <a:pPr marL="285750" lvl="0" indent="-285750">
              <a:buFont typeface="Arial" panose="020B0604020202020204" pitchFamily="34" charset="0"/>
              <a:buChar char="•"/>
            </a:pPr>
            <a:r>
              <a:rPr lang="en-IN" b="1" dirty="0">
                <a:solidFill>
                  <a:schemeClr val="bg1"/>
                </a:solidFill>
              </a:rPr>
              <a:t>Features</a:t>
            </a:r>
            <a:r>
              <a:rPr lang="en-IN" dirty="0">
                <a:solidFill>
                  <a:schemeClr val="bg1"/>
                </a:solidFill>
              </a:rPr>
              <a:t>: Data Collection (during disaster), Structural Stability assessment (post disaster)</a:t>
            </a:r>
          </a:p>
          <a:p>
            <a:pPr marL="285750" lvl="0" indent="-285750">
              <a:buFont typeface="Arial" panose="020B0604020202020204" pitchFamily="34" charset="0"/>
              <a:buChar char="•"/>
            </a:pPr>
            <a:r>
              <a:rPr lang="en-IN" b="1" dirty="0">
                <a:solidFill>
                  <a:schemeClr val="bg1"/>
                </a:solidFill>
              </a:rPr>
              <a:t>Natural Disasters</a:t>
            </a:r>
            <a:r>
              <a:rPr lang="en-IN" dirty="0">
                <a:solidFill>
                  <a:schemeClr val="bg1"/>
                </a:solidFill>
              </a:rPr>
              <a:t>: Floods, Cyclones, Earthquake</a:t>
            </a:r>
          </a:p>
          <a:p>
            <a:pPr marL="285750" lvl="0" indent="-285750">
              <a:buFont typeface="Arial" panose="020B0604020202020204" pitchFamily="34" charset="0"/>
              <a:buChar char="•"/>
            </a:pPr>
            <a:r>
              <a:rPr lang="en-IN" b="1" dirty="0">
                <a:solidFill>
                  <a:schemeClr val="bg1"/>
                </a:solidFill>
              </a:rPr>
              <a:t>Geography</a:t>
            </a:r>
            <a:r>
              <a:rPr lang="en-IN" dirty="0">
                <a:solidFill>
                  <a:schemeClr val="bg1"/>
                </a:solidFill>
              </a:rPr>
              <a:t>: India (though this solution can be implemented across tropical countries)</a:t>
            </a:r>
          </a:p>
          <a:p>
            <a:pPr marL="285750" lvl="0" indent="-285750">
              <a:buFont typeface="Arial" panose="020B0604020202020204" pitchFamily="34" charset="0"/>
              <a:buChar char="•"/>
            </a:pPr>
            <a:r>
              <a:rPr lang="en-IN" b="1" dirty="0">
                <a:solidFill>
                  <a:schemeClr val="bg1"/>
                </a:solidFill>
              </a:rPr>
              <a:t>Diseases</a:t>
            </a:r>
            <a:r>
              <a:rPr lang="en-IN" dirty="0">
                <a:solidFill>
                  <a:schemeClr val="bg1"/>
                </a:solidFill>
              </a:rPr>
              <a:t>: Cholera, Dengue</a:t>
            </a:r>
          </a:p>
          <a:p>
            <a:pPr marL="285750" lvl="0" indent="-285750">
              <a:buFont typeface="Arial" panose="020B0604020202020204" pitchFamily="34" charset="0"/>
              <a:buChar char="•"/>
            </a:pPr>
            <a:r>
              <a:rPr lang="en-IN" b="1" dirty="0">
                <a:solidFill>
                  <a:schemeClr val="bg1"/>
                </a:solidFill>
              </a:rPr>
              <a:t>User</a:t>
            </a:r>
            <a:r>
              <a:rPr lang="en-IN" dirty="0">
                <a:solidFill>
                  <a:schemeClr val="bg1"/>
                </a:solidFill>
              </a:rPr>
              <a:t>: Volunteers</a:t>
            </a:r>
          </a:p>
        </p:txBody>
      </p:sp>
      <p:sp>
        <p:nvSpPr>
          <p:cNvPr id="9" name="Rectangle 8">
            <a:extLst>
              <a:ext uri="{FF2B5EF4-FFF2-40B4-BE49-F238E27FC236}">
                <a16:creationId xmlns:a16="http://schemas.microsoft.com/office/drawing/2014/main" id="{CD426534-0B36-49D6-8ED1-482CCF65448E}"/>
              </a:ext>
            </a:extLst>
          </p:cNvPr>
          <p:cNvSpPr/>
          <p:nvPr/>
        </p:nvSpPr>
        <p:spPr>
          <a:xfrm>
            <a:off x="507572" y="5317164"/>
            <a:ext cx="11166550" cy="1408231"/>
          </a:xfrm>
          <a:prstGeom prst="rect">
            <a:avLst/>
          </a:prstGeom>
        </p:spPr>
        <p:txBody>
          <a:bodyPr wrap="square" lIns="0" tIns="0" rIns="0" bIns="0" numCol="1" rtlCol="0" anchor="ctr">
            <a:noAutofit/>
          </a:bodyPr>
          <a:lstStyle/>
          <a:p>
            <a:r>
              <a:rPr lang="en-IN" b="1" dirty="0">
                <a:solidFill>
                  <a:schemeClr val="bg1"/>
                </a:solidFill>
              </a:rPr>
              <a:t>Few Assumptions taken into consideration:</a:t>
            </a:r>
            <a:r>
              <a:rPr lang="en-IN" dirty="0">
                <a:solidFill>
                  <a:schemeClr val="bg1"/>
                </a:solidFill>
              </a:rPr>
              <a:t> </a:t>
            </a:r>
          </a:p>
          <a:p>
            <a:endParaRPr lang="en-IN" dirty="0">
              <a:solidFill>
                <a:schemeClr val="bg1"/>
              </a:solidFill>
            </a:endParaRPr>
          </a:p>
          <a:p>
            <a:pPr marL="342900" indent="-342900">
              <a:buFont typeface="+mj-lt"/>
              <a:buAutoNum type="arabicPeriod"/>
            </a:pPr>
            <a:r>
              <a:rPr lang="en-IN" dirty="0">
                <a:solidFill>
                  <a:schemeClr val="bg1"/>
                </a:solidFill>
              </a:rPr>
              <a:t>Volunteers are proficient in operating smartphones and apps</a:t>
            </a:r>
          </a:p>
          <a:p>
            <a:pPr marL="342900" lvl="0" indent="-342900">
              <a:buFont typeface="+mj-lt"/>
              <a:buAutoNum type="arabicPeriod"/>
            </a:pPr>
            <a:r>
              <a:rPr lang="en-IN" dirty="0">
                <a:solidFill>
                  <a:schemeClr val="bg1"/>
                </a:solidFill>
              </a:rPr>
              <a:t>There is one of either internet connectivity or telephone connectivity available</a:t>
            </a:r>
          </a:p>
          <a:p>
            <a:pPr marL="342900" lvl="0" indent="-342900">
              <a:buFont typeface="+mj-lt"/>
              <a:buAutoNum type="arabicPeriod"/>
            </a:pPr>
            <a:r>
              <a:rPr lang="en-IN" dirty="0">
                <a:solidFill>
                  <a:schemeClr val="bg1"/>
                </a:solidFill>
              </a:rPr>
              <a:t>People and inventory of resources is available at the relief camps as a first measure </a:t>
            </a:r>
          </a:p>
        </p:txBody>
      </p:sp>
    </p:spTree>
    <p:extLst>
      <p:ext uri="{BB962C8B-B14F-4D97-AF65-F5344CB8AC3E}">
        <p14:creationId xmlns:p14="http://schemas.microsoft.com/office/powerpoint/2010/main" val="110191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SOLUTION ROADMAP</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2D80FB21-1040-415C-AE28-EAB7B322AFFC}"/>
              </a:ext>
            </a:extLst>
          </p:cNvPr>
          <p:cNvSpPr/>
          <p:nvPr/>
        </p:nvSpPr>
        <p:spPr>
          <a:xfrm>
            <a:off x="517450" y="1344241"/>
            <a:ext cx="11157099" cy="4845537"/>
          </a:xfrm>
          <a:prstGeom prst="rect">
            <a:avLst/>
          </a:prstGeom>
        </p:spPr>
        <p:txBody>
          <a:bodyPr wrap="square" lIns="0" tIns="0" rIns="0" bIns="0" rtlCol="0" anchor="ctr">
            <a:noAutofit/>
          </a:bodyPr>
          <a:lstStyle/>
          <a:p>
            <a:r>
              <a:rPr lang="en-IN" dirty="0"/>
              <a:t>As a future roadmap, here are a few steps to be taken to enhance WIN into an independent offering:</a:t>
            </a:r>
          </a:p>
          <a:p>
            <a:pPr lvl="0"/>
            <a:endParaRPr lang="en-IN" b="1" dirty="0"/>
          </a:p>
          <a:p>
            <a:pPr lvl="0"/>
            <a:r>
              <a:rPr lang="en-IN" b="1" dirty="0"/>
              <a:t>Data collection</a:t>
            </a:r>
            <a:endParaRPr lang="en-IN" dirty="0"/>
          </a:p>
          <a:p>
            <a:pPr marL="285750" indent="-285750">
              <a:buFont typeface="Arial" panose="020B0604020202020204" pitchFamily="34" charset="0"/>
              <a:buChar char="•"/>
            </a:pPr>
            <a:r>
              <a:rPr lang="en-IN" dirty="0"/>
              <a:t>Feed symptom data collected presently into Machine Learning algorithms to assess Utilisation and Prioritization using Analytics.</a:t>
            </a:r>
          </a:p>
          <a:p>
            <a:pPr marL="285750" indent="-285750">
              <a:buFont typeface="Arial" panose="020B0604020202020204" pitchFamily="34" charset="0"/>
              <a:buChar char="•"/>
            </a:pPr>
            <a:r>
              <a:rPr lang="en-IN" dirty="0"/>
              <a:t>Analysis of wellness and symptom data collected during disaster to understand impact and trends of such occurrences</a:t>
            </a:r>
          </a:p>
          <a:p>
            <a:pPr marL="285750" indent="-285750">
              <a:buFont typeface="Arial" panose="020B0604020202020204" pitchFamily="34" charset="0"/>
              <a:buChar char="•"/>
            </a:pPr>
            <a:r>
              <a:rPr lang="en-IN" dirty="0"/>
              <a:t>A single relief camp scenario is addressed, expanded coverage to multiple relief camps during a disaster, to enable re-distribution of limited resources between camps.</a:t>
            </a:r>
          </a:p>
          <a:p>
            <a:pPr marL="285750" indent="-285750">
              <a:buFont typeface="Arial" panose="020B0604020202020204" pitchFamily="34" charset="0"/>
              <a:buChar char="•"/>
            </a:pPr>
            <a:r>
              <a:rPr lang="en-IN" dirty="0"/>
              <a:t>Ongoing monitoring of place of disaster using images relayed by drones. This is for local authorities to measure impact of disaster for rehabilitation and evaluate future preventive measures.</a:t>
            </a:r>
          </a:p>
          <a:p>
            <a:endParaRPr lang="en-IN" dirty="0"/>
          </a:p>
          <a:p>
            <a:pPr lvl="0"/>
            <a:r>
              <a:rPr lang="en-IN" b="1" dirty="0"/>
              <a:t>Structural Stability assessment</a:t>
            </a:r>
            <a:endParaRPr lang="en-IN" dirty="0"/>
          </a:p>
          <a:p>
            <a:r>
              <a:rPr lang="en-IN" dirty="0"/>
              <a:t>Extend the image processing algorithm to identify:</a:t>
            </a:r>
          </a:p>
          <a:p>
            <a:pPr marL="285750" lvl="0" indent="-285750">
              <a:buFont typeface="Arial" panose="020B0604020202020204" pitchFamily="34" charset="0"/>
              <a:buChar char="•"/>
            </a:pPr>
            <a:r>
              <a:rPr lang="en-IN" dirty="0"/>
              <a:t>structural damages, specific to calamities, for better results</a:t>
            </a:r>
          </a:p>
          <a:p>
            <a:pPr marL="285750" indent="-285750">
              <a:buFont typeface="Arial" panose="020B0604020202020204" pitchFamily="34" charset="0"/>
              <a:buChar char="•"/>
            </a:pPr>
            <a:r>
              <a:rPr lang="en-IN" dirty="0"/>
              <a:t>classify structures into home, office spaces, warehouse or more to assess risk and stability aligned to its use</a:t>
            </a:r>
          </a:p>
        </p:txBody>
      </p:sp>
    </p:spTree>
    <p:extLst>
      <p:ext uri="{BB962C8B-B14F-4D97-AF65-F5344CB8AC3E}">
        <p14:creationId xmlns:p14="http://schemas.microsoft.com/office/powerpoint/2010/main" val="278039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HIGH LEVEL ARCHITECTURE</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4" name="Picture 3">
            <a:extLst>
              <a:ext uri="{FF2B5EF4-FFF2-40B4-BE49-F238E27FC236}">
                <a16:creationId xmlns:a16="http://schemas.microsoft.com/office/drawing/2014/main" id="{5FE1BB36-0B4A-4C9F-A66F-90F38BD9BF89}"/>
              </a:ext>
            </a:extLst>
          </p:cNvPr>
          <p:cNvPicPr>
            <a:picLocks noChangeAspect="1"/>
          </p:cNvPicPr>
          <p:nvPr/>
        </p:nvPicPr>
        <p:blipFill>
          <a:blip r:embed="rId5"/>
          <a:stretch>
            <a:fillRect/>
          </a:stretch>
        </p:blipFill>
        <p:spPr>
          <a:xfrm>
            <a:off x="962723" y="1481821"/>
            <a:ext cx="10266554" cy="5170886"/>
          </a:xfrm>
          <a:prstGeom prst="rect">
            <a:avLst/>
          </a:prstGeom>
        </p:spPr>
      </p:pic>
    </p:spTree>
    <p:extLst>
      <p:ext uri="{BB962C8B-B14F-4D97-AF65-F5344CB8AC3E}">
        <p14:creationId xmlns:p14="http://schemas.microsoft.com/office/powerpoint/2010/main" val="393831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SOURCE CODE </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97308BB2-8890-48D3-980E-C796A0AC35B4}"/>
              </a:ext>
            </a:extLst>
          </p:cNvPr>
          <p:cNvSpPr/>
          <p:nvPr/>
        </p:nvSpPr>
        <p:spPr>
          <a:xfrm>
            <a:off x="517450" y="1625604"/>
            <a:ext cx="11157099" cy="1803396"/>
          </a:xfrm>
          <a:prstGeom prst="rect">
            <a:avLst/>
          </a:prstGeom>
        </p:spPr>
        <p:txBody>
          <a:bodyPr wrap="square" lIns="0" tIns="0" rIns="0" bIns="0" rtlCol="0" anchor="ctr">
            <a:noAutofit/>
          </a:bodyPr>
          <a:lstStyle/>
          <a:p>
            <a:pPr marL="72000"/>
            <a:r>
              <a:rPr lang="en-IN" dirty="0" err="1"/>
              <a:t>Github</a:t>
            </a:r>
            <a:r>
              <a:rPr lang="en-IN" dirty="0"/>
              <a:t> link to the Source Code is provided below:</a:t>
            </a:r>
          </a:p>
          <a:p>
            <a:pPr marL="72000"/>
            <a:r>
              <a:rPr lang="en-IN" u="sng" dirty="0">
                <a:hlinkClick r:id="rId5"/>
              </a:rPr>
              <a:t>https://github.com/vsharm29/IBM-Call-for-Code-Challenge.git</a:t>
            </a:r>
            <a:endParaRPr lang="en-IN" dirty="0"/>
          </a:p>
          <a:p>
            <a:pPr marL="72000"/>
            <a:endParaRPr lang="en-IN" dirty="0"/>
          </a:p>
        </p:txBody>
      </p:sp>
    </p:spTree>
    <p:extLst>
      <p:ext uri="{BB962C8B-B14F-4D97-AF65-F5344CB8AC3E}">
        <p14:creationId xmlns:p14="http://schemas.microsoft.com/office/powerpoint/2010/main" val="2004786649"/>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2_blk_background_2017">
  <a:themeElements>
    <a:clrScheme name="Custom 4">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92F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61023</TotalTime>
  <Words>766</Words>
  <Application>Microsoft Office PowerPoint</Application>
  <PresentationFormat>Widescreen</PresentationFormat>
  <Paragraphs>86</Paragraphs>
  <Slides>10</Slides>
  <Notes>9</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IBM Plex Sans</vt:lpstr>
      <vt:lpstr>Wingdings</vt:lpstr>
      <vt:lpstr>blk_background_2017</vt:lpstr>
      <vt:lpstr>1_blk_background_2017</vt:lpstr>
      <vt:lpstr>2_blk_background_2017</vt:lpstr>
      <vt:lpstr>Packager Shell Object</vt:lpstr>
      <vt:lpstr>PowerPoint Presentation</vt:lpstr>
      <vt:lpstr>Call for Code 2019 Challenge </vt:lpstr>
      <vt:lpstr>CHALLENGE</vt:lpstr>
      <vt:lpstr>TECHNOLOGY SUGGESTIONS</vt:lpstr>
      <vt:lpstr>SOLUTION APPROACH (1/2)</vt:lpstr>
      <vt:lpstr>SOLUTION APPROACH (2/2)</vt:lpstr>
      <vt:lpstr>SOLUTION ROADMAP</vt:lpstr>
      <vt:lpstr>HIGH LEVEL ARCHITECTURE</vt:lpstr>
      <vt:lpstr>SOURCE CODE </vt:lpstr>
      <vt:lpstr>RECOMMENDED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Mankodi, Payal</cp:lastModifiedBy>
  <cp:revision>763</cp:revision>
  <cp:lastPrinted>2018-05-16T19:10:04Z</cp:lastPrinted>
  <dcterms:created xsi:type="dcterms:W3CDTF">2018-02-27T17:50:26Z</dcterms:created>
  <dcterms:modified xsi:type="dcterms:W3CDTF">2019-07-29T03:56:19Z</dcterms:modified>
</cp:coreProperties>
</file>