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71" r:id="rId5"/>
    <p:sldId id="272" r:id="rId6"/>
    <p:sldId id="273" r:id="rId7"/>
    <p:sldId id="259" r:id="rId8"/>
    <p:sldId id="262" r:id="rId9"/>
    <p:sldId id="261" r:id="rId10"/>
    <p:sldId id="263" r:id="rId11"/>
    <p:sldId id="260" r:id="rId12"/>
    <p:sldId id="270"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C24EA-B8DA-4705-A30B-C63119C48ABD}" v="52" dt="2020-12-01T07:48:37.797"/>
    <p1510:client id="{30E22A84-7223-46CD-AC27-7E0F301453A7}" v="113" dt="2020-12-03T05:18:36.825"/>
    <p1510:client id="{3D0A0875-05C9-45A6-B3E0-DF229595D05F}" v="220" dt="2020-11-26T17:29:30.393"/>
    <p1510:client id="{3DC80AF2-A33F-47AB-87FE-6B10233DB4A4}" v="622" dt="2020-12-01T07:38:32.407"/>
    <p1510:client id="{45E1B6BD-E098-4FFB-96A2-844C4CDBF647}" v="7" dt="2020-12-03T04:09:36.165"/>
    <p1510:client id="{6564AF1C-C316-4197-B634-F19776172D43}" v="387" dt="2020-12-01T18:01:17.161"/>
    <p1510:client id="{72FFFF7F-D153-4E51-9B1F-3702AD422833}" v="4" dt="2020-12-03T03:54:37.955"/>
    <p1510:client id="{7DB2EB2F-D01B-4CF1-A1D6-F120A521A969}" v="2" dt="2020-11-29T17:41:54.633"/>
    <p1510:client id="{9449FD8E-F832-492F-92A6-83F4A4F16357}" v="181" dt="2020-12-01T08:01:23.958"/>
    <p1510:client id="{E23317E2-93AE-486A-9C98-154ADB3CB29A}" v="480" dt="2020-11-26T18:26:38.089"/>
    <p1510:client id="{F51A90E2-C0F5-4BCF-BF84-6459DC71F779}" v="2667" dt="2020-11-26T18:09:3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hyperlink" Target="https://www.google.com/url?sa=i&amp;url=https%3A%2F%2Fwww.merriam-webster.com%2Fdictionary%2FMorse%2520code&amp;psig=AOvVaw3A3j8DYWQr3JHkknho76-v&amp;ust=1606931950242000&amp;source=images&amp;cd=vfe&amp;ved=0CAIQjRxqFwoTCPjY8paure0CFQAAAAAdAAAAABAD" TargetMode="External"/><Relationship Id="rId7" Type="http://schemas.openxmlformats.org/officeDocument/2006/relationships/image" Target="../media/image22.png"/><Relationship Id="rId2" Type="http://schemas.openxmlformats.org/officeDocument/2006/relationships/hyperlink" Target="https://www.google.com/url?sa=i&amp;url=https%3A%2F%2Fiot4beginners.com%2Fdata-and-classes-of-python-gui%2F&amp;psig=AOvVaw2f3LAmcXsLoUpT60r_jvtZ&amp;ust=1606931920608000&amp;source=images&amp;cd=vfe&amp;ved=0CAIQjRxqFwoTCLDj0Ieure0CFQAAAAAdAAAAABAE" TargetMode="External"/><Relationship Id="rId1" Type="http://schemas.openxmlformats.org/officeDocument/2006/relationships/hyperlink" Target="https://www.google.com/url?sa=i&amp;url=https%3A%2F%2Fgithub.com%2Fpython%2Fcpython&amp;psig=AOvVaw0ga2P2-EbmDl1grkoKUpKz&amp;ust=1606931903648000&amp;source=images&amp;cd=vfe&amp;ved=0CAIQjRxqFwoTCIj5_Pytre0CFQAAAAAdAAAAABAD" TargetMode="Externa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en.wikipedia.org/wiki/Morse_code"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en.wikipedia.org/wiki/Morse_code" TargetMode="External"/><Relationship Id="rId3" Type="http://schemas.openxmlformats.org/officeDocument/2006/relationships/hyperlink" Target="https://www.google.com/url?sa=i&amp;url=https%3A%2F%2Fgithub.com%2Fpython%2Fcpython&amp;psig=AOvVaw0ga2P2-EbmDl1grkoKUpKz&amp;ust=1606931903648000&amp;source=images&amp;cd=vfe&amp;ved=0CAIQjRxqFwoTCIj5_Pytre0CFQAAAAAdAAAAABAD" TargetMode="External"/><Relationship Id="rId7" Type="http://schemas.openxmlformats.org/officeDocument/2006/relationships/image" Target="../media/image23.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2.png"/><Relationship Id="rId5" Type="http://schemas.openxmlformats.org/officeDocument/2006/relationships/hyperlink" Target="https://www.google.com/url?sa=i&amp;url=https%3A%2F%2Fwww.merriam-webster.com%2Fdictionary%2FMorse%2520code&amp;psig=AOvVaw3A3j8DYWQr3JHkknho76-v&amp;ust=1606931950242000&amp;source=images&amp;cd=vfe&amp;ved=0CAIQjRxqFwoTCPjY8paure0CFQAAAAAdAAAAABAD" TargetMode="External"/><Relationship Id="rId4" Type="http://schemas.openxmlformats.org/officeDocument/2006/relationships/hyperlink" Target="https://www.google.com/url?sa=i&amp;url=https%3A%2F%2Fiot4beginners.com%2Fdata-and-classes-of-python-gui%2F&amp;psig=AOvVaw2f3LAmcXsLoUpT60r_jvtZ&amp;ust=1606931920608000&amp;source=images&amp;cd=vfe&amp;ved=0CAIQjRxqFwoTCLDj0Ieure0CFQAAAAAdAAAAABAE"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8D8EB-6BD8-471F-9943-8F4B7D48DA5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491FB5-19A5-4186-AA56-890ACC891A47}">
      <dgm:prSet/>
      <dgm:spPr/>
      <dgm:t>
        <a:bodyPr/>
        <a:lstStyle/>
        <a:p>
          <a:pPr>
            <a:lnSpc>
              <a:spcPct val="100000"/>
            </a:lnSpc>
            <a:defRPr b="1"/>
          </a:pPr>
          <a:r>
            <a:rPr lang="en-US"/>
            <a:t>Images:</a:t>
          </a:r>
        </a:p>
      </dgm:t>
    </dgm:pt>
    <dgm:pt modelId="{055F2AD0-A804-428E-B9DA-F24311EA7E42}" type="parTrans" cxnId="{C07B88F3-CF67-4978-8765-E66E4487C40F}">
      <dgm:prSet/>
      <dgm:spPr/>
      <dgm:t>
        <a:bodyPr/>
        <a:lstStyle/>
        <a:p>
          <a:endParaRPr lang="en-US"/>
        </a:p>
      </dgm:t>
    </dgm:pt>
    <dgm:pt modelId="{27755044-B955-4907-BC68-A65AFE45A7B6}" type="sibTrans" cxnId="{C07B88F3-CF67-4978-8765-E66E4487C40F}">
      <dgm:prSet/>
      <dgm:spPr/>
      <dgm:t>
        <a:bodyPr/>
        <a:lstStyle/>
        <a:p>
          <a:endParaRPr lang="en-US"/>
        </a:p>
      </dgm:t>
    </dgm:pt>
    <dgm:pt modelId="{2BB465C6-29BA-4A2D-946B-AF2AEA2A16B5}">
      <dgm:prSet/>
      <dgm:spPr/>
      <dgm:t>
        <a:bodyPr/>
        <a:lstStyle/>
        <a:p>
          <a:pPr>
            <a:lnSpc>
              <a:spcPct val="100000"/>
            </a:lnSpc>
          </a:pPr>
          <a:r>
            <a:rPr lang="en-US" dirty="0">
              <a:hlinkClick xmlns:r="http://schemas.openxmlformats.org/officeDocument/2006/relationships" r:id="rId1"/>
            </a:rPr>
            <a:t>768 × 768 (google.com)</a:t>
          </a:r>
          <a:endParaRPr lang="en-US" dirty="0"/>
        </a:p>
      </dgm:t>
    </dgm:pt>
    <dgm:pt modelId="{D306519A-8D3B-4BED-B7AC-88AEAFD768C9}" type="parTrans" cxnId="{A182CED2-51A4-4234-A885-AABA992EF99F}">
      <dgm:prSet/>
      <dgm:spPr/>
      <dgm:t>
        <a:bodyPr/>
        <a:lstStyle/>
        <a:p>
          <a:endParaRPr lang="en-US"/>
        </a:p>
      </dgm:t>
    </dgm:pt>
    <dgm:pt modelId="{81B4E4BE-22BE-40F6-AF5F-61725358493A}" type="sibTrans" cxnId="{A182CED2-51A4-4234-A885-AABA992EF99F}">
      <dgm:prSet/>
      <dgm:spPr/>
      <dgm:t>
        <a:bodyPr/>
        <a:lstStyle/>
        <a:p>
          <a:endParaRPr lang="en-US"/>
        </a:p>
      </dgm:t>
    </dgm:pt>
    <dgm:pt modelId="{9221B12A-15C9-4337-B1F5-15998E1FD0DA}">
      <dgm:prSet/>
      <dgm:spPr/>
      <dgm:t>
        <a:bodyPr/>
        <a:lstStyle/>
        <a:p>
          <a:pPr>
            <a:lnSpc>
              <a:spcPct val="100000"/>
            </a:lnSpc>
          </a:pPr>
          <a:r>
            <a:rPr lang="en-US" dirty="0">
              <a:hlinkClick xmlns:r="http://schemas.openxmlformats.org/officeDocument/2006/relationships" r:id="rId2"/>
            </a:rPr>
            <a:t>375 × 422 (google.com)</a:t>
          </a:r>
          <a:endParaRPr lang="en-US" dirty="0"/>
        </a:p>
      </dgm:t>
    </dgm:pt>
    <dgm:pt modelId="{B19E44B8-4AC3-4D41-A45F-57C5B0125C07}" type="parTrans" cxnId="{A1A8AC2B-195E-49A7-888F-5B10C3FB1AD2}">
      <dgm:prSet/>
      <dgm:spPr/>
      <dgm:t>
        <a:bodyPr/>
        <a:lstStyle/>
        <a:p>
          <a:endParaRPr lang="en-US"/>
        </a:p>
      </dgm:t>
    </dgm:pt>
    <dgm:pt modelId="{DF738297-21F0-4AA6-86BD-29E559F580C5}" type="sibTrans" cxnId="{A1A8AC2B-195E-49A7-888F-5B10C3FB1AD2}">
      <dgm:prSet/>
      <dgm:spPr/>
      <dgm:t>
        <a:bodyPr/>
        <a:lstStyle/>
        <a:p>
          <a:endParaRPr lang="en-US"/>
        </a:p>
      </dgm:t>
    </dgm:pt>
    <dgm:pt modelId="{22A29972-FF2F-44D1-92D2-4611E7BCAE1A}">
      <dgm:prSet/>
      <dgm:spPr/>
      <dgm:t>
        <a:bodyPr/>
        <a:lstStyle/>
        <a:p>
          <a:pPr>
            <a:lnSpc>
              <a:spcPct val="100000"/>
            </a:lnSpc>
          </a:pPr>
          <a:r>
            <a:rPr lang="en-US" dirty="0">
              <a:hlinkClick xmlns:r="http://schemas.openxmlformats.org/officeDocument/2006/relationships" r:id="rId3"/>
            </a:rPr>
            <a:t>Morse Code | Definition of Morse Code by Merriam-Webster (google.com)</a:t>
          </a:r>
          <a:endParaRPr lang="en-US" dirty="0"/>
        </a:p>
      </dgm:t>
    </dgm:pt>
    <dgm:pt modelId="{64EB1257-7723-41C6-8942-917EE4F74997}" type="parTrans" cxnId="{32BAF827-CA24-4BEF-8935-0013F91E1C67}">
      <dgm:prSet/>
      <dgm:spPr/>
      <dgm:t>
        <a:bodyPr/>
        <a:lstStyle/>
        <a:p>
          <a:endParaRPr lang="en-US"/>
        </a:p>
      </dgm:t>
    </dgm:pt>
    <dgm:pt modelId="{94784AAC-D154-4964-BE6E-F4114CD272DC}" type="sibTrans" cxnId="{32BAF827-CA24-4BEF-8935-0013F91E1C67}">
      <dgm:prSet/>
      <dgm:spPr/>
      <dgm:t>
        <a:bodyPr/>
        <a:lstStyle/>
        <a:p>
          <a:endParaRPr lang="en-US"/>
        </a:p>
      </dgm:t>
    </dgm:pt>
    <dgm:pt modelId="{8BFA53CA-8853-4598-A357-847535D77034}">
      <dgm:prSet/>
      <dgm:spPr/>
      <dgm:t>
        <a:bodyPr/>
        <a:lstStyle/>
        <a:p>
          <a:pPr>
            <a:lnSpc>
              <a:spcPct val="100000"/>
            </a:lnSpc>
            <a:defRPr b="1"/>
          </a:pPr>
          <a:r>
            <a:rPr lang="en-US"/>
            <a:t>Text:</a:t>
          </a:r>
        </a:p>
      </dgm:t>
    </dgm:pt>
    <dgm:pt modelId="{85434E0F-015C-4EDF-8CDD-85D8400C1D7A}" type="parTrans" cxnId="{38E6BEE2-4837-409F-A240-E8ADCCB46B93}">
      <dgm:prSet/>
      <dgm:spPr/>
      <dgm:t>
        <a:bodyPr/>
        <a:lstStyle/>
        <a:p>
          <a:endParaRPr lang="en-US"/>
        </a:p>
      </dgm:t>
    </dgm:pt>
    <dgm:pt modelId="{270E55D2-1139-43B1-8B8D-F882A7E042AC}" type="sibTrans" cxnId="{38E6BEE2-4837-409F-A240-E8ADCCB46B93}">
      <dgm:prSet/>
      <dgm:spPr/>
      <dgm:t>
        <a:bodyPr/>
        <a:lstStyle/>
        <a:p>
          <a:endParaRPr lang="en-US"/>
        </a:p>
      </dgm:t>
    </dgm:pt>
    <dgm:pt modelId="{22873A73-19B8-4D68-AB6F-1F64215AE39C}">
      <dgm:prSet phldr="0"/>
      <dgm:spPr/>
      <dgm:t>
        <a:bodyPr/>
        <a:lstStyle/>
        <a:p>
          <a:pPr>
            <a:lnSpc>
              <a:spcPct val="100000"/>
            </a:lnSpc>
          </a:pPr>
          <a:r>
            <a:rPr lang="en-US" b="0" dirty="0">
              <a:hlinkClick xmlns:r="http://schemas.openxmlformats.org/officeDocument/2006/relationships" r:id="rId4"/>
            </a:rPr>
            <a:t>Morse code - Wikipedia</a:t>
          </a:r>
          <a:endParaRPr lang="en-US" dirty="0">
            <a:latin typeface="Calibri Light" panose="020F0302020204030204"/>
          </a:endParaRPr>
        </a:p>
      </dgm:t>
    </dgm:pt>
    <dgm:pt modelId="{B7692353-7125-436C-8D6C-68B67C01A083}" type="parTrans" cxnId="{798E0E7E-F20E-4858-B76B-00700F93A7C8}">
      <dgm:prSet/>
      <dgm:spPr/>
    </dgm:pt>
    <dgm:pt modelId="{5A92A50F-8CE2-426D-A384-85E596E06DE5}" type="sibTrans" cxnId="{798E0E7E-F20E-4858-B76B-00700F93A7C8}">
      <dgm:prSet/>
      <dgm:spPr/>
    </dgm:pt>
    <dgm:pt modelId="{AF94D984-C41C-493F-BD9E-B7AD8EED8486}" type="pres">
      <dgm:prSet presAssocID="{6B38D8EB-6BD8-471F-9943-8F4B7D48DA5D}" presName="root" presStyleCnt="0">
        <dgm:presLayoutVars>
          <dgm:dir/>
          <dgm:resizeHandles val="exact"/>
        </dgm:presLayoutVars>
      </dgm:prSet>
      <dgm:spPr/>
    </dgm:pt>
    <dgm:pt modelId="{C1AC03A9-8EF5-460B-8D88-9B83BEEF53DD}" type="pres">
      <dgm:prSet presAssocID="{23491FB5-19A5-4186-AA56-890ACC891A47}" presName="compNode" presStyleCnt="0"/>
      <dgm:spPr/>
    </dgm:pt>
    <dgm:pt modelId="{F890E286-04C6-426B-B95A-A715D58C1988}" type="pres">
      <dgm:prSet presAssocID="{23491FB5-19A5-4186-AA56-890ACC891A47}" presName="iconRect" presStyleLbl="node1" presStyleIdx="0"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B9ED0ED9-D8AD-4FBD-9259-A1CEF559FA7D}" type="pres">
      <dgm:prSet presAssocID="{23491FB5-19A5-4186-AA56-890ACC891A47}" presName="iconSpace" presStyleCnt="0"/>
      <dgm:spPr/>
    </dgm:pt>
    <dgm:pt modelId="{841170A9-E51D-46B0-B848-83F7B79BD8C3}" type="pres">
      <dgm:prSet presAssocID="{23491FB5-19A5-4186-AA56-890ACC891A47}" presName="parTx" presStyleLbl="revTx" presStyleIdx="0" presStyleCnt="4">
        <dgm:presLayoutVars>
          <dgm:chMax val="0"/>
          <dgm:chPref val="0"/>
        </dgm:presLayoutVars>
      </dgm:prSet>
      <dgm:spPr/>
    </dgm:pt>
    <dgm:pt modelId="{6039469E-F17F-4D4B-A687-8A7D438BD40F}" type="pres">
      <dgm:prSet presAssocID="{23491FB5-19A5-4186-AA56-890ACC891A47}" presName="txSpace" presStyleCnt="0"/>
      <dgm:spPr/>
    </dgm:pt>
    <dgm:pt modelId="{CF1EC0C6-83A7-4E35-AB8F-389416A981B1}" type="pres">
      <dgm:prSet presAssocID="{23491FB5-19A5-4186-AA56-890ACC891A47}" presName="desTx" presStyleLbl="revTx" presStyleIdx="1" presStyleCnt="4">
        <dgm:presLayoutVars/>
      </dgm:prSet>
      <dgm:spPr/>
    </dgm:pt>
    <dgm:pt modelId="{B9130131-069D-4585-98CD-6513596DD83A}" type="pres">
      <dgm:prSet presAssocID="{27755044-B955-4907-BC68-A65AFE45A7B6}" presName="sibTrans" presStyleCnt="0"/>
      <dgm:spPr/>
    </dgm:pt>
    <dgm:pt modelId="{07DF71AE-947E-4452-901B-1F403D42D7F4}" type="pres">
      <dgm:prSet presAssocID="{8BFA53CA-8853-4598-A357-847535D77034}" presName="compNode" presStyleCnt="0"/>
      <dgm:spPr/>
    </dgm:pt>
    <dgm:pt modelId="{F6CC4D45-1A2E-4FB1-B608-401ACB772DA8}" type="pres">
      <dgm:prSet presAssocID="{8BFA53CA-8853-4598-A357-847535D77034}" presName="iconRect" presStyleLbl="node1" presStyleIdx="1" presStyleCnt="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F6F97A4B-0473-4DB1-9579-B73D7B98468F}" type="pres">
      <dgm:prSet presAssocID="{8BFA53CA-8853-4598-A357-847535D77034}" presName="iconSpace" presStyleCnt="0"/>
      <dgm:spPr/>
    </dgm:pt>
    <dgm:pt modelId="{E82A119C-0E59-4145-9DA8-2B0707339984}" type="pres">
      <dgm:prSet presAssocID="{8BFA53CA-8853-4598-A357-847535D77034}" presName="parTx" presStyleLbl="revTx" presStyleIdx="2" presStyleCnt="4">
        <dgm:presLayoutVars>
          <dgm:chMax val="0"/>
          <dgm:chPref val="0"/>
        </dgm:presLayoutVars>
      </dgm:prSet>
      <dgm:spPr/>
    </dgm:pt>
    <dgm:pt modelId="{CC13530A-1039-42FE-9A4C-EE3F1725AE42}" type="pres">
      <dgm:prSet presAssocID="{8BFA53CA-8853-4598-A357-847535D77034}" presName="txSpace" presStyleCnt="0"/>
      <dgm:spPr/>
    </dgm:pt>
    <dgm:pt modelId="{BB1C450E-245C-4F94-9A08-48419B3D314E}" type="pres">
      <dgm:prSet presAssocID="{8BFA53CA-8853-4598-A357-847535D77034}" presName="desTx" presStyleLbl="revTx" presStyleIdx="3" presStyleCnt="4">
        <dgm:presLayoutVars/>
      </dgm:prSet>
      <dgm:spPr/>
    </dgm:pt>
  </dgm:ptLst>
  <dgm:cxnLst>
    <dgm:cxn modelId="{E95F4303-5C8E-4B11-8A64-4D244567E9D9}" type="presOf" srcId="{22A29972-FF2F-44D1-92D2-4611E7BCAE1A}" destId="{CF1EC0C6-83A7-4E35-AB8F-389416A981B1}" srcOrd="0" destOrd="2" presId="urn:microsoft.com/office/officeart/2018/5/layout/CenteredIconLabelDescriptionList"/>
    <dgm:cxn modelId="{32BAF827-CA24-4BEF-8935-0013F91E1C67}" srcId="{23491FB5-19A5-4186-AA56-890ACC891A47}" destId="{22A29972-FF2F-44D1-92D2-4611E7BCAE1A}" srcOrd="2" destOrd="0" parTransId="{64EB1257-7723-41C6-8942-917EE4F74997}" sibTransId="{94784AAC-D154-4964-BE6E-F4114CD272DC}"/>
    <dgm:cxn modelId="{A1A8AC2B-195E-49A7-888F-5B10C3FB1AD2}" srcId="{23491FB5-19A5-4186-AA56-890ACC891A47}" destId="{9221B12A-15C9-4337-B1F5-15998E1FD0DA}" srcOrd="1" destOrd="0" parTransId="{B19E44B8-4AC3-4D41-A45F-57C5B0125C07}" sibTransId="{DF738297-21F0-4AA6-86BD-29E559F580C5}"/>
    <dgm:cxn modelId="{FBDF0145-351F-4DAE-BF54-031D5D6E4EE8}" type="presOf" srcId="{9221B12A-15C9-4337-B1F5-15998E1FD0DA}" destId="{CF1EC0C6-83A7-4E35-AB8F-389416A981B1}" srcOrd="0" destOrd="1" presId="urn:microsoft.com/office/officeart/2018/5/layout/CenteredIconLabelDescriptionList"/>
    <dgm:cxn modelId="{A7015F5A-BD5D-4DBF-948A-4BB184252167}" type="presOf" srcId="{6B38D8EB-6BD8-471F-9943-8F4B7D48DA5D}" destId="{AF94D984-C41C-493F-BD9E-B7AD8EED8486}" srcOrd="0" destOrd="0" presId="urn:microsoft.com/office/officeart/2018/5/layout/CenteredIconLabelDescriptionList"/>
    <dgm:cxn modelId="{798E0E7E-F20E-4858-B76B-00700F93A7C8}" srcId="{8BFA53CA-8853-4598-A357-847535D77034}" destId="{22873A73-19B8-4D68-AB6F-1F64215AE39C}" srcOrd="0" destOrd="0" parTransId="{B7692353-7125-436C-8D6C-68B67C01A083}" sibTransId="{5A92A50F-8CE2-426D-A384-85E596E06DE5}"/>
    <dgm:cxn modelId="{7EE244C0-B697-4E7B-8CA5-B1653B9C9415}" type="presOf" srcId="{2BB465C6-29BA-4A2D-946B-AF2AEA2A16B5}" destId="{CF1EC0C6-83A7-4E35-AB8F-389416A981B1}" srcOrd="0" destOrd="0" presId="urn:microsoft.com/office/officeart/2018/5/layout/CenteredIconLabelDescriptionList"/>
    <dgm:cxn modelId="{A4FC6BCE-4C15-4449-BD9A-52D3FE8A25C4}" type="presOf" srcId="{23491FB5-19A5-4186-AA56-890ACC891A47}" destId="{841170A9-E51D-46B0-B848-83F7B79BD8C3}" srcOrd="0" destOrd="0" presId="urn:microsoft.com/office/officeart/2018/5/layout/CenteredIconLabelDescriptionList"/>
    <dgm:cxn modelId="{A182CED2-51A4-4234-A885-AABA992EF99F}" srcId="{23491FB5-19A5-4186-AA56-890ACC891A47}" destId="{2BB465C6-29BA-4A2D-946B-AF2AEA2A16B5}" srcOrd="0" destOrd="0" parTransId="{D306519A-8D3B-4BED-B7AC-88AEAFD768C9}" sibTransId="{81B4E4BE-22BE-40F6-AF5F-61725358493A}"/>
    <dgm:cxn modelId="{91F946E1-6618-470D-A9AB-EF89FF3B6186}" type="presOf" srcId="{8BFA53CA-8853-4598-A357-847535D77034}" destId="{E82A119C-0E59-4145-9DA8-2B0707339984}" srcOrd="0" destOrd="0" presId="urn:microsoft.com/office/officeart/2018/5/layout/CenteredIconLabelDescriptionList"/>
    <dgm:cxn modelId="{38E6BEE2-4837-409F-A240-E8ADCCB46B93}" srcId="{6B38D8EB-6BD8-471F-9943-8F4B7D48DA5D}" destId="{8BFA53CA-8853-4598-A357-847535D77034}" srcOrd="1" destOrd="0" parTransId="{85434E0F-015C-4EDF-8CDD-85D8400C1D7A}" sibTransId="{270E55D2-1139-43B1-8B8D-F882A7E042AC}"/>
    <dgm:cxn modelId="{707DE0F1-79AE-48EE-84C9-FCAF8A75FE5B}" type="presOf" srcId="{22873A73-19B8-4D68-AB6F-1F64215AE39C}" destId="{BB1C450E-245C-4F94-9A08-48419B3D314E}" srcOrd="0" destOrd="0" presId="urn:microsoft.com/office/officeart/2018/5/layout/CenteredIconLabelDescriptionList"/>
    <dgm:cxn modelId="{C07B88F3-CF67-4978-8765-E66E4487C40F}" srcId="{6B38D8EB-6BD8-471F-9943-8F4B7D48DA5D}" destId="{23491FB5-19A5-4186-AA56-890ACC891A47}" srcOrd="0" destOrd="0" parTransId="{055F2AD0-A804-428E-B9DA-F24311EA7E42}" sibTransId="{27755044-B955-4907-BC68-A65AFE45A7B6}"/>
    <dgm:cxn modelId="{F6E9EB06-134E-4C08-A595-9D260007112D}" type="presParOf" srcId="{AF94D984-C41C-493F-BD9E-B7AD8EED8486}" destId="{C1AC03A9-8EF5-460B-8D88-9B83BEEF53DD}" srcOrd="0" destOrd="0" presId="urn:microsoft.com/office/officeart/2018/5/layout/CenteredIconLabelDescriptionList"/>
    <dgm:cxn modelId="{9D87CD39-6A7A-4974-826F-777192381948}" type="presParOf" srcId="{C1AC03A9-8EF5-460B-8D88-9B83BEEF53DD}" destId="{F890E286-04C6-426B-B95A-A715D58C1988}" srcOrd="0" destOrd="0" presId="urn:microsoft.com/office/officeart/2018/5/layout/CenteredIconLabelDescriptionList"/>
    <dgm:cxn modelId="{0ABA1525-6CAE-4DBC-ACAD-176D4EF13021}" type="presParOf" srcId="{C1AC03A9-8EF5-460B-8D88-9B83BEEF53DD}" destId="{B9ED0ED9-D8AD-4FBD-9259-A1CEF559FA7D}" srcOrd="1" destOrd="0" presId="urn:microsoft.com/office/officeart/2018/5/layout/CenteredIconLabelDescriptionList"/>
    <dgm:cxn modelId="{9F8766EF-2562-4D58-A08D-D97C9687CF11}" type="presParOf" srcId="{C1AC03A9-8EF5-460B-8D88-9B83BEEF53DD}" destId="{841170A9-E51D-46B0-B848-83F7B79BD8C3}" srcOrd="2" destOrd="0" presId="urn:microsoft.com/office/officeart/2018/5/layout/CenteredIconLabelDescriptionList"/>
    <dgm:cxn modelId="{9CE5F61F-9994-4D7D-A752-A7D625BA36BE}" type="presParOf" srcId="{C1AC03A9-8EF5-460B-8D88-9B83BEEF53DD}" destId="{6039469E-F17F-4D4B-A687-8A7D438BD40F}" srcOrd="3" destOrd="0" presId="urn:microsoft.com/office/officeart/2018/5/layout/CenteredIconLabelDescriptionList"/>
    <dgm:cxn modelId="{8DB3E7E8-6140-4234-9457-19AE8D6702EF}" type="presParOf" srcId="{C1AC03A9-8EF5-460B-8D88-9B83BEEF53DD}" destId="{CF1EC0C6-83A7-4E35-AB8F-389416A981B1}" srcOrd="4" destOrd="0" presId="urn:microsoft.com/office/officeart/2018/5/layout/CenteredIconLabelDescriptionList"/>
    <dgm:cxn modelId="{7D2727E0-DBB5-49DC-838B-DDC2C98A53A7}" type="presParOf" srcId="{AF94D984-C41C-493F-BD9E-B7AD8EED8486}" destId="{B9130131-069D-4585-98CD-6513596DD83A}" srcOrd="1" destOrd="0" presId="urn:microsoft.com/office/officeart/2018/5/layout/CenteredIconLabelDescriptionList"/>
    <dgm:cxn modelId="{D71A78F0-69C5-40A3-AA4E-E83C58C35031}" type="presParOf" srcId="{AF94D984-C41C-493F-BD9E-B7AD8EED8486}" destId="{07DF71AE-947E-4452-901B-1F403D42D7F4}" srcOrd="2" destOrd="0" presId="urn:microsoft.com/office/officeart/2018/5/layout/CenteredIconLabelDescriptionList"/>
    <dgm:cxn modelId="{F0276D53-BB20-4788-9B82-9DC7034CDA37}" type="presParOf" srcId="{07DF71AE-947E-4452-901B-1F403D42D7F4}" destId="{F6CC4D45-1A2E-4FB1-B608-401ACB772DA8}" srcOrd="0" destOrd="0" presId="urn:microsoft.com/office/officeart/2018/5/layout/CenteredIconLabelDescriptionList"/>
    <dgm:cxn modelId="{F28E88CD-15DB-4423-8E5E-24EEC07103F2}" type="presParOf" srcId="{07DF71AE-947E-4452-901B-1F403D42D7F4}" destId="{F6F97A4B-0473-4DB1-9579-B73D7B98468F}" srcOrd="1" destOrd="0" presId="urn:microsoft.com/office/officeart/2018/5/layout/CenteredIconLabelDescriptionList"/>
    <dgm:cxn modelId="{81B74F03-59C4-42E8-A7B5-BAA275D0A564}" type="presParOf" srcId="{07DF71AE-947E-4452-901B-1F403D42D7F4}" destId="{E82A119C-0E59-4145-9DA8-2B0707339984}" srcOrd="2" destOrd="0" presId="urn:microsoft.com/office/officeart/2018/5/layout/CenteredIconLabelDescriptionList"/>
    <dgm:cxn modelId="{4AC0C7C7-E076-4C70-95A0-CC3FEDB28B7D}" type="presParOf" srcId="{07DF71AE-947E-4452-901B-1F403D42D7F4}" destId="{CC13530A-1039-42FE-9A4C-EE3F1725AE42}" srcOrd="3" destOrd="0" presId="urn:microsoft.com/office/officeart/2018/5/layout/CenteredIconLabelDescriptionList"/>
    <dgm:cxn modelId="{EC75459A-B073-486D-9A93-2FF06A46F317}" type="presParOf" srcId="{07DF71AE-947E-4452-901B-1F403D42D7F4}" destId="{BB1C450E-245C-4F94-9A08-48419B3D314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0E286-04C6-426B-B95A-A715D58C1988}">
      <dsp:nvSpPr>
        <dsp:cNvPr id="0" name=""/>
        <dsp:cNvSpPr/>
      </dsp:nvSpPr>
      <dsp:spPr>
        <a:xfrm>
          <a:off x="1963800" y="35862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170A9-E51D-46B0-B848-83F7B79BD8C3}">
      <dsp:nvSpPr>
        <dsp:cNvPr id="0" name=""/>
        <dsp:cNvSpPr/>
      </dsp:nvSpPr>
      <dsp:spPr>
        <a:xfrm>
          <a:off x="559800" y="202715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Images:</a:t>
          </a:r>
        </a:p>
      </dsp:txBody>
      <dsp:txXfrm>
        <a:off x="559800" y="2027155"/>
        <a:ext cx="4320000" cy="648000"/>
      </dsp:txXfrm>
    </dsp:sp>
    <dsp:sp modelId="{CF1EC0C6-83A7-4E35-AB8F-389416A981B1}">
      <dsp:nvSpPr>
        <dsp:cNvPr id="0" name=""/>
        <dsp:cNvSpPr/>
      </dsp:nvSpPr>
      <dsp:spPr>
        <a:xfrm>
          <a:off x="559800" y="2747960"/>
          <a:ext cx="4320000" cy="125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hlinkClick xmlns:r="http://schemas.openxmlformats.org/officeDocument/2006/relationships" r:id="rId3"/>
            </a:rPr>
            <a:t>768 × 768 (google.com)</a:t>
          </a:r>
          <a:endParaRPr lang="en-US" sz="1700" kern="1200" dirty="0"/>
        </a:p>
        <a:p>
          <a:pPr marL="0" lvl="0" indent="0" algn="ctr" defTabSz="755650">
            <a:lnSpc>
              <a:spcPct val="100000"/>
            </a:lnSpc>
            <a:spcBef>
              <a:spcPct val="0"/>
            </a:spcBef>
            <a:spcAft>
              <a:spcPct val="35000"/>
            </a:spcAft>
            <a:buNone/>
          </a:pPr>
          <a:r>
            <a:rPr lang="en-US" sz="1700" kern="1200" dirty="0">
              <a:hlinkClick xmlns:r="http://schemas.openxmlformats.org/officeDocument/2006/relationships" r:id="rId4"/>
            </a:rPr>
            <a:t>375 × 422 (google.com)</a:t>
          </a:r>
          <a:endParaRPr lang="en-US" sz="1700" kern="1200" dirty="0"/>
        </a:p>
        <a:p>
          <a:pPr marL="0" lvl="0" indent="0" algn="ctr" defTabSz="755650">
            <a:lnSpc>
              <a:spcPct val="100000"/>
            </a:lnSpc>
            <a:spcBef>
              <a:spcPct val="0"/>
            </a:spcBef>
            <a:spcAft>
              <a:spcPct val="35000"/>
            </a:spcAft>
            <a:buNone/>
          </a:pPr>
          <a:r>
            <a:rPr lang="en-US" sz="1700" kern="1200" dirty="0">
              <a:hlinkClick xmlns:r="http://schemas.openxmlformats.org/officeDocument/2006/relationships" r:id="rId5"/>
            </a:rPr>
            <a:t>Morse Code | Definition of Morse Code by Merriam-Webster (google.com)</a:t>
          </a:r>
          <a:endParaRPr lang="en-US" sz="1700" kern="1200" dirty="0"/>
        </a:p>
      </dsp:txBody>
      <dsp:txXfrm>
        <a:off x="559800" y="2747960"/>
        <a:ext cx="4320000" cy="1250939"/>
      </dsp:txXfrm>
    </dsp:sp>
    <dsp:sp modelId="{F6CC4D45-1A2E-4FB1-B608-401ACB772DA8}">
      <dsp:nvSpPr>
        <dsp:cNvPr id="0" name=""/>
        <dsp:cNvSpPr/>
      </dsp:nvSpPr>
      <dsp:spPr>
        <a:xfrm>
          <a:off x="7039800" y="358623"/>
          <a:ext cx="1512000" cy="151200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A119C-0E59-4145-9DA8-2B0707339984}">
      <dsp:nvSpPr>
        <dsp:cNvPr id="0" name=""/>
        <dsp:cNvSpPr/>
      </dsp:nvSpPr>
      <dsp:spPr>
        <a:xfrm>
          <a:off x="5635800" y="202715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Text:</a:t>
          </a:r>
        </a:p>
      </dsp:txBody>
      <dsp:txXfrm>
        <a:off x="5635800" y="2027155"/>
        <a:ext cx="4320000" cy="648000"/>
      </dsp:txXfrm>
    </dsp:sp>
    <dsp:sp modelId="{BB1C450E-245C-4F94-9A08-48419B3D314E}">
      <dsp:nvSpPr>
        <dsp:cNvPr id="0" name=""/>
        <dsp:cNvSpPr/>
      </dsp:nvSpPr>
      <dsp:spPr>
        <a:xfrm>
          <a:off x="5635800" y="2747960"/>
          <a:ext cx="4320000" cy="125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dirty="0">
              <a:hlinkClick xmlns:r="http://schemas.openxmlformats.org/officeDocument/2006/relationships" r:id="rId8"/>
            </a:rPr>
            <a:t>Morse code - Wikipedia</a:t>
          </a:r>
          <a:endParaRPr lang="en-US" sz="1700" kern="1200" dirty="0">
            <a:latin typeface="Calibri Light" panose="020F0302020204030204"/>
          </a:endParaRPr>
        </a:p>
      </dsp:txBody>
      <dsp:txXfrm>
        <a:off x="5635800" y="2747960"/>
        <a:ext cx="4320000" cy="125093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9437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837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330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138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638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2102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257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170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22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393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396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7442933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3017B7-DB56-477D-A4AE-8EC1B3C99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331384" y="679730"/>
            <a:ext cx="4171994" cy="3932729"/>
          </a:xfrm>
        </p:spPr>
        <p:txBody>
          <a:bodyPr>
            <a:normAutofit/>
          </a:bodyPr>
          <a:lstStyle/>
          <a:p>
            <a:pPr algn="l"/>
            <a:r>
              <a:rPr lang="en-US" dirty="0">
                <a:cs typeface="Calibri Light"/>
              </a:rPr>
              <a:t>Morse Code Translator</a:t>
            </a:r>
            <a:endParaRPr lang="en-US"/>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6"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p:cNvSpPr>
            <a:spLocks noGrp="1"/>
          </p:cNvSpPr>
          <p:nvPr>
            <p:ph type="subTitle" idx="1"/>
          </p:nvPr>
        </p:nvSpPr>
        <p:spPr>
          <a:xfrm>
            <a:off x="7331383" y="5227455"/>
            <a:ext cx="3876085" cy="857461"/>
          </a:xfrm>
        </p:spPr>
        <p:txBody>
          <a:bodyPr vert="horz" lIns="91440" tIns="45720" rIns="91440" bIns="45720" rtlCol="0" anchor="t">
            <a:normAutofit lnSpcReduction="10000"/>
          </a:bodyPr>
          <a:lstStyle/>
          <a:p>
            <a:pPr algn="l"/>
            <a:r>
              <a:rPr lang="en-US">
                <a:cs typeface="Calibri"/>
              </a:rPr>
              <a:t>By: Mukund Soni 191372</a:t>
            </a:r>
          </a:p>
          <a:p>
            <a:pPr algn="l"/>
            <a:r>
              <a:rPr lang="en-US">
                <a:cs typeface="Calibri"/>
              </a:rPr>
              <a:t>       Shivam Verma 191455</a:t>
            </a:r>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a16="http://schemas.microsoft.com/office/drawing/2014/main" id="{9B6453C4-84F0-40C1-9A7C-F3330BB7BAF8}"/>
              </a:ext>
            </a:extLst>
          </p:cNvPr>
          <p:cNvPicPr>
            <a:picLocks noChangeAspect="1"/>
          </p:cNvPicPr>
          <p:nvPr/>
        </p:nvPicPr>
        <p:blipFill rotWithShape="1">
          <a:blip r:embed="rId2"/>
          <a:srcRect l="427" r="-2" b="-2"/>
          <a:stretch/>
        </p:blipFill>
        <p:spPr>
          <a:xfrm>
            <a:off x="942597" y="612553"/>
            <a:ext cx="5608830" cy="563289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17BA-7C81-4244-BE4F-AA2194B1C75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cs typeface="Calibri Light"/>
              </a:rPr>
              <a:t>Code INPUT and OUTPUT</a:t>
            </a:r>
            <a:endParaRPr lang="en-US" sz="3200" dirty="0"/>
          </a:p>
        </p:txBody>
      </p:sp>
      <p:pic>
        <p:nvPicPr>
          <p:cNvPr id="5" name="Picture 5" descr="Graphical user interface, text, application&#10;&#10;Description automatically generated">
            <a:extLst>
              <a:ext uri="{FF2B5EF4-FFF2-40B4-BE49-F238E27FC236}">
                <a16:creationId xmlns:a16="http://schemas.microsoft.com/office/drawing/2014/main" id="{72780D10-017B-4C1E-90C6-D29BA9F863CE}"/>
              </a:ext>
            </a:extLst>
          </p:cNvPr>
          <p:cNvPicPr>
            <a:picLocks noGrp="1" noChangeAspect="1"/>
          </p:cNvPicPr>
          <p:nvPr>
            <p:ph sz="half" idx="1"/>
          </p:nvPr>
        </p:nvPicPr>
        <p:blipFill rotWithShape="1">
          <a:blip r:embed="rId2"/>
          <a:srcRect r="18219"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41140208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A0210CF-A9B6-446D-8E85-32739793C8D5}"/>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sz="4400" b="1" dirty="0">
                <a:solidFill>
                  <a:srgbClr val="000000"/>
                </a:solidFill>
              </a:rPr>
              <a:t>Algorithm for </a:t>
            </a:r>
            <a:r>
              <a:rPr lang="en-US" sz="4400" b="1" dirty="0" err="1">
                <a:solidFill>
                  <a:srgbClr val="000000"/>
                </a:solidFill>
              </a:rPr>
              <a:t>Tkinter</a:t>
            </a:r>
          </a:p>
        </p:txBody>
      </p:sp>
      <p:sp>
        <p:nvSpPr>
          <p:cNvPr id="3" name="Content Placeholder 2">
            <a:extLst>
              <a:ext uri="{FF2B5EF4-FFF2-40B4-BE49-F238E27FC236}">
                <a16:creationId xmlns:a16="http://schemas.microsoft.com/office/drawing/2014/main" id="{76A1BB57-A7C1-43A9-ADAB-59B844DDE9DA}"/>
              </a:ext>
            </a:extLst>
          </p:cNvPr>
          <p:cNvSpPr>
            <a:spLocks noGrp="1"/>
          </p:cNvSpPr>
          <p:nvPr>
            <p:ph type="body" sz="half" idx="2"/>
          </p:nvPr>
        </p:nvSpPr>
        <p:spPr>
          <a:xfrm>
            <a:off x="797809" y="2421682"/>
            <a:ext cx="4977578" cy="3639289"/>
          </a:xfrm>
        </p:spPr>
        <p:txBody>
          <a:bodyPr vert="horz" lIns="91440" tIns="45720" rIns="91440" bIns="45720" rtlCol="0" anchor="ctr">
            <a:normAutofit/>
          </a:bodyPr>
          <a:lstStyle/>
          <a:p>
            <a:pPr marL="514350" indent="-228600">
              <a:buFont typeface="Arial" panose="020B0604020202020204" pitchFamily="34" charset="0"/>
              <a:buChar char="•"/>
            </a:pPr>
            <a:r>
              <a:rPr lang="en-US" sz="2000" dirty="0">
                <a:solidFill>
                  <a:srgbClr val="000000"/>
                </a:solidFill>
              </a:rPr>
              <a:t>Create an empty </a:t>
            </a:r>
            <a:r>
              <a:rPr lang="en-US" sz="2000" dirty="0" err="1">
                <a:solidFill>
                  <a:srgbClr val="000000"/>
                </a:solidFill>
              </a:rPr>
              <a:t>Tkinter</a:t>
            </a:r>
            <a:r>
              <a:rPr lang="en-US" sz="2000" dirty="0">
                <a:solidFill>
                  <a:srgbClr val="000000"/>
                </a:solidFill>
              </a:rPr>
              <a:t> GUI</a:t>
            </a:r>
          </a:p>
          <a:p>
            <a:pPr marL="514350" indent="-228600">
              <a:buFont typeface="Arial" panose="020B0604020202020204" pitchFamily="34" charset="0"/>
              <a:buChar char="•"/>
            </a:pPr>
            <a:r>
              <a:rPr lang="en-US" sz="2000" dirty="0">
                <a:solidFill>
                  <a:srgbClr val="000000"/>
                </a:solidFill>
              </a:rPr>
              <a:t>Add a Text Box and a Button in the GUI</a:t>
            </a:r>
          </a:p>
          <a:p>
            <a:pPr marL="514350" indent="-228600">
              <a:buFont typeface="Arial" panose="020B0604020202020204" pitchFamily="34" charset="0"/>
              <a:buChar char="•"/>
            </a:pPr>
            <a:r>
              <a:rPr lang="en-US" sz="2000" dirty="0">
                <a:solidFill>
                  <a:srgbClr val="000000"/>
                </a:solidFill>
              </a:rPr>
              <a:t>Create a command to run when button is pressed.</a:t>
            </a:r>
          </a:p>
          <a:p>
            <a:pPr marL="514350" indent="-228600">
              <a:buFont typeface="Arial" panose="020B0604020202020204" pitchFamily="34" charset="0"/>
              <a:buChar char="•"/>
            </a:pPr>
            <a:r>
              <a:rPr lang="en-US" sz="2000" dirty="0">
                <a:solidFill>
                  <a:srgbClr val="000000"/>
                </a:solidFill>
              </a:rPr>
              <a:t>Command creates a new GUI Window and Displays the result.</a:t>
            </a: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8" descr="Cursor">
            <a:extLst>
              <a:ext uri="{FF2B5EF4-FFF2-40B4-BE49-F238E27FC236}">
                <a16:creationId xmlns:a16="http://schemas.microsoft.com/office/drawing/2014/main" id="{0C23DC7E-718E-41FA-B733-3675CE8CCF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3087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3">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Diagram&#10;&#10;Description automatically generated">
            <a:extLst>
              <a:ext uri="{FF2B5EF4-FFF2-40B4-BE49-F238E27FC236}">
                <a16:creationId xmlns:a16="http://schemas.microsoft.com/office/drawing/2014/main" id="{8990FA7F-4D5C-44EA-85F9-71404A2D82CC}"/>
              </a:ext>
            </a:extLst>
          </p:cNvPr>
          <p:cNvPicPr>
            <a:picLocks noChangeAspect="1"/>
          </p:cNvPicPr>
          <p:nvPr/>
        </p:nvPicPr>
        <p:blipFill>
          <a:blip r:embed="rId2"/>
          <a:stretch>
            <a:fillRect/>
          </a:stretch>
        </p:blipFill>
        <p:spPr>
          <a:xfrm>
            <a:off x="3328703" y="214594"/>
            <a:ext cx="3693028" cy="6522755"/>
          </a:xfrm>
          <a:prstGeom prst="rect">
            <a:avLst/>
          </a:prstGeom>
        </p:spPr>
      </p:pic>
      <p:grpSp>
        <p:nvGrpSpPr>
          <p:cNvPr id="23" name="Group 25">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27"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8" name="TextBox 7">
            <a:extLst>
              <a:ext uri="{FF2B5EF4-FFF2-40B4-BE49-F238E27FC236}">
                <a16:creationId xmlns:a16="http://schemas.microsoft.com/office/drawing/2014/main" id="{0A3352E2-FA61-49C0-96C9-6A5E9C3B2B30}"/>
              </a:ext>
            </a:extLst>
          </p:cNvPr>
          <p:cNvSpPr txBox="1"/>
          <p:nvPr/>
        </p:nvSpPr>
        <p:spPr>
          <a:xfrm>
            <a:off x="8249302" y="263960"/>
            <a:ext cx="4058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latin typeface="Arial Black"/>
                <a:cs typeface="Calibri"/>
              </a:rPr>
              <a:t>FLOWCHART</a:t>
            </a:r>
          </a:p>
        </p:txBody>
      </p:sp>
    </p:spTree>
    <p:extLst>
      <p:ext uri="{BB962C8B-B14F-4D97-AF65-F5344CB8AC3E}">
        <p14:creationId xmlns:p14="http://schemas.microsoft.com/office/powerpoint/2010/main" val="333670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941E-25BF-4DFD-9457-24FA5780EA17}"/>
              </a:ext>
            </a:extLst>
          </p:cNvPr>
          <p:cNvSpPr>
            <a:spLocks noGrp="1"/>
          </p:cNvSpPr>
          <p:nvPr>
            <p:ph type="title"/>
          </p:nvPr>
        </p:nvSpPr>
        <p:spPr/>
        <p:txBody>
          <a:bodyPr/>
          <a:lstStyle/>
          <a:p>
            <a:pPr algn="ctr"/>
            <a:r>
              <a:rPr lang="en-US">
                <a:ea typeface="+mj-lt"/>
                <a:cs typeface="+mj-lt"/>
              </a:rPr>
              <a:t>Morse Code Translator Python</a:t>
            </a:r>
          </a:p>
        </p:txBody>
      </p:sp>
      <p:sp>
        <p:nvSpPr>
          <p:cNvPr id="6" name="Text Placeholder 5">
            <a:extLst>
              <a:ext uri="{FF2B5EF4-FFF2-40B4-BE49-F238E27FC236}">
                <a16:creationId xmlns:a16="http://schemas.microsoft.com/office/drawing/2014/main" id="{D7898A4E-3294-4440-84D6-4BBC0DC30FE2}"/>
              </a:ext>
            </a:extLst>
          </p:cNvPr>
          <p:cNvSpPr>
            <a:spLocks noGrp="1"/>
          </p:cNvSpPr>
          <p:nvPr>
            <p:ph type="body" idx="1"/>
          </p:nvPr>
        </p:nvSpPr>
        <p:spPr/>
        <p:txBody>
          <a:bodyPr/>
          <a:lstStyle/>
          <a:p>
            <a:r>
              <a:rPr lang="en-US">
                <a:cs typeface="Calibri"/>
              </a:rPr>
              <a:t>Creating A Dictionary: </a:t>
            </a:r>
            <a:endParaRPr lang="en-US"/>
          </a:p>
        </p:txBody>
      </p:sp>
      <p:pic>
        <p:nvPicPr>
          <p:cNvPr id="14" name="Picture 14" descr="Chart, scatter chart&#10;&#10;Description automatically generated">
            <a:extLst>
              <a:ext uri="{FF2B5EF4-FFF2-40B4-BE49-F238E27FC236}">
                <a16:creationId xmlns:a16="http://schemas.microsoft.com/office/drawing/2014/main" id="{76D2B402-2A43-4A1C-A33E-86EC607103AE}"/>
              </a:ext>
            </a:extLst>
          </p:cNvPr>
          <p:cNvPicPr>
            <a:picLocks noGrp="1" noChangeAspect="1"/>
          </p:cNvPicPr>
          <p:nvPr>
            <p:ph sz="half" idx="2"/>
          </p:nvPr>
        </p:nvPicPr>
        <p:blipFill>
          <a:blip r:embed="rId2"/>
          <a:stretch>
            <a:fillRect/>
          </a:stretch>
        </p:blipFill>
        <p:spPr>
          <a:xfrm>
            <a:off x="839788" y="2507611"/>
            <a:ext cx="10940635" cy="3773459"/>
          </a:xfrm>
        </p:spPr>
      </p:pic>
    </p:spTree>
    <p:extLst>
      <p:ext uri="{BB962C8B-B14F-4D97-AF65-F5344CB8AC3E}">
        <p14:creationId xmlns:p14="http://schemas.microsoft.com/office/powerpoint/2010/main" val="252448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04C7CAD8-4DE2-48C9-84AA-AAEB3C1C9509}"/>
              </a:ext>
            </a:extLst>
          </p:cNvPr>
          <p:cNvPicPr>
            <a:picLocks noGrp="1" noChangeAspect="1"/>
          </p:cNvPicPr>
          <p:nvPr>
            <p:ph idx="1"/>
          </p:nvPr>
        </p:nvPicPr>
        <p:blipFill>
          <a:blip r:embed="rId2"/>
          <a:stretch>
            <a:fillRect/>
          </a:stretch>
        </p:blipFill>
        <p:spPr>
          <a:xfrm>
            <a:off x="2674" y="103296"/>
            <a:ext cx="12050953" cy="6428568"/>
          </a:xfrm>
        </p:spPr>
      </p:pic>
    </p:spTree>
    <p:extLst>
      <p:ext uri="{BB962C8B-B14F-4D97-AF65-F5344CB8AC3E}">
        <p14:creationId xmlns:p14="http://schemas.microsoft.com/office/powerpoint/2010/main" val="65252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875C16DE-13C5-4A51-BD72-01E52AEF1F44}"/>
              </a:ext>
            </a:extLst>
          </p:cNvPr>
          <p:cNvPicPr>
            <a:picLocks noChangeAspect="1"/>
          </p:cNvPicPr>
          <p:nvPr/>
        </p:nvPicPr>
        <p:blipFill rotWithShape="1">
          <a:blip r:embed="rId2"/>
          <a:srcRect l="994" r="90" b="165"/>
          <a:stretch/>
        </p:blipFill>
        <p:spPr>
          <a:xfrm>
            <a:off x="215030" y="198302"/>
            <a:ext cx="11876798" cy="6315278"/>
          </a:xfrm>
          <a:prstGeom prst="rect">
            <a:avLst/>
          </a:prstGeom>
        </p:spPr>
      </p:pic>
    </p:spTree>
    <p:extLst>
      <p:ext uri="{BB962C8B-B14F-4D97-AF65-F5344CB8AC3E}">
        <p14:creationId xmlns:p14="http://schemas.microsoft.com/office/powerpoint/2010/main" val="184929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35991B-5288-4C40-85D3-600362C6725D}"/>
              </a:ext>
            </a:extLst>
          </p:cNvPr>
          <p:cNvSpPr txBox="1"/>
          <p:nvPr/>
        </p:nvSpPr>
        <p:spPr>
          <a:xfrm>
            <a:off x="454467"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a:latin typeface="+mj-lt"/>
                <a:ea typeface="+mj-ea"/>
                <a:cs typeface="+mj-cs"/>
              </a:rPr>
              <a:t>Output of The Code</a:t>
            </a:r>
          </a:p>
        </p:txBody>
      </p:sp>
      <p:sp>
        <p:nvSpPr>
          <p:cNvPr id="34" name="Rectangle 3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hart&#10;&#10;Description automatically generated">
            <a:extLst>
              <a:ext uri="{FF2B5EF4-FFF2-40B4-BE49-F238E27FC236}">
                <a16:creationId xmlns:a16="http://schemas.microsoft.com/office/drawing/2014/main" id="{859FA3D5-1E8D-4AF8-BFE9-07E9EC06765F}"/>
              </a:ext>
            </a:extLst>
          </p:cNvPr>
          <p:cNvPicPr>
            <a:picLocks noChangeAspect="1"/>
          </p:cNvPicPr>
          <p:nvPr/>
        </p:nvPicPr>
        <p:blipFill>
          <a:blip r:embed="rId2"/>
          <a:stretch>
            <a:fillRect/>
          </a:stretch>
        </p:blipFill>
        <p:spPr>
          <a:xfrm>
            <a:off x="4281655" y="883463"/>
            <a:ext cx="3248511" cy="2523744"/>
          </a:xfrm>
          <a:prstGeom prst="rect">
            <a:avLst/>
          </a:prstGeom>
        </p:spPr>
      </p:pic>
      <p:pic>
        <p:nvPicPr>
          <p:cNvPr id="4" name="Picture 4" descr="A picture containing chart&#10;&#10;Description automatically generated">
            <a:extLst>
              <a:ext uri="{FF2B5EF4-FFF2-40B4-BE49-F238E27FC236}">
                <a16:creationId xmlns:a16="http://schemas.microsoft.com/office/drawing/2014/main" id="{DE568C77-38F3-4384-AA5C-0013667B0A15}"/>
              </a:ext>
            </a:extLst>
          </p:cNvPr>
          <p:cNvPicPr>
            <a:picLocks noChangeAspect="1"/>
          </p:cNvPicPr>
          <p:nvPr/>
        </p:nvPicPr>
        <p:blipFill>
          <a:blip r:embed="rId3"/>
          <a:stretch>
            <a:fillRect/>
          </a:stretch>
        </p:blipFill>
        <p:spPr>
          <a:xfrm>
            <a:off x="8154976" y="883463"/>
            <a:ext cx="3248511" cy="2523744"/>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6F0C6676-2457-4F79-9E43-4072B61DACDF}"/>
              </a:ext>
            </a:extLst>
          </p:cNvPr>
          <p:cNvPicPr>
            <a:picLocks noChangeAspect="1"/>
          </p:cNvPicPr>
          <p:nvPr/>
        </p:nvPicPr>
        <p:blipFill>
          <a:blip r:embed="rId4"/>
          <a:stretch>
            <a:fillRect/>
          </a:stretch>
        </p:blipFill>
        <p:spPr>
          <a:xfrm>
            <a:off x="4054251" y="3757162"/>
            <a:ext cx="3703320" cy="2139368"/>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1DD0C6AB-C8B3-4558-B268-1646CD957FF0}"/>
              </a:ext>
            </a:extLst>
          </p:cNvPr>
          <p:cNvPicPr>
            <a:picLocks noChangeAspect="1"/>
          </p:cNvPicPr>
          <p:nvPr/>
        </p:nvPicPr>
        <p:blipFill>
          <a:blip r:embed="rId5"/>
          <a:stretch>
            <a:fillRect/>
          </a:stretch>
        </p:blipFill>
        <p:spPr>
          <a:xfrm>
            <a:off x="7932998" y="3757161"/>
            <a:ext cx="3703320" cy="2139368"/>
          </a:xfrm>
          <a:prstGeom prst="rect">
            <a:avLst/>
          </a:prstGeom>
        </p:spPr>
      </p:pic>
    </p:spTree>
    <p:extLst>
      <p:ext uri="{BB962C8B-B14F-4D97-AF65-F5344CB8AC3E}">
        <p14:creationId xmlns:p14="http://schemas.microsoft.com/office/powerpoint/2010/main" val="201585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01F20-517D-4460-BAE1-E9AD194A7D5A}"/>
              </a:ext>
            </a:extLst>
          </p:cNvPr>
          <p:cNvSpPr>
            <a:spLocks noGrp="1"/>
          </p:cNvSpPr>
          <p:nvPr>
            <p:ph type="title"/>
          </p:nvPr>
        </p:nvSpPr>
        <p:spPr>
          <a:xfrm>
            <a:off x="808638" y="386930"/>
            <a:ext cx="9236700" cy="1188950"/>
          </a:xfrm>
        </p:spPr>
        <p:txBody>
          <a:bodyPr anchor="b">
            <a:normAutofit/>
          </a:bodyPr>
          <a:lstStyle/>
          <a:p>
            <a:r>
              <a:rPr lang="en-US" sz="5400">
                <a:latin typeface="Calibri"/>
                <a:cs typeface="Calibri"/>
              </a:rPr>
              <a:t>RESULT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A14114-0920-4522-A2B9-E0C67685C9A0}"/>
              </a:ext>
            </a:extLst>
          </p:cNvPr>
          <p:cNvSpPr>
            <a:spLocks noGrp="1"/>
          </p:cNvSpPr>
          <p:nvPr>
            <p:ph idx="1"/>
          </p:nvPr>
        </p:nvSpPr>
        <p:spPr>
          <a:xfrm>
            <a:off x="793660" y="2599509"/>
            <a:ext cx="10143668" cy="3435531"/>
          </a:xfrm>
        </p:spPr>
        <p:txBody>
          <a:bodyPr vert="horz" lIns="91440" tIns="45720" rIns="91440" bIns="45720" rtlCol="0" anchor="ctr">
            <a:normAutofit/>
          </a:bodyPr>
          <a:lstStyle/>
          <a:p>
            <a:pPr>
              <a:buNone/>
            </a:pPr>
            <a:r>
              <a:rPr lang="en-US" sz="1700">
                <a:ea typeface="+mn-lt"/>
                <a:cs typeface="+mn-lt"/>
              </a:rPr>
              <a:t>   Python provides a data structure called dictionary which stores information in the form of key-value pairs which is very convenient for implementing a cipher such as a Morse code. We can save the morse code chart in a dictionary where (key -value pairs) =&gt; (English character – morse code). The plaintext (English characters) takes the place of keys and the ciphertext (Morse code) form the values of the corresponding keys. The values of keys can be accessed from the dictionary in the same way we access the values of an array through their index and vice versa. We know that we have hashmaps in python which is a form of data used to find the frequency of characters in a string. () Basically a dictionary is like a list instead of integer index it can be of any type.to define a dictionary we use a key value pair with a colon between them iter () method returns an iterator for the given object .in case of sentinel provided, it returns the iterator object that calls the callable object until the sentinel character isn’t found. We need to import the dictionary by calling the function MORSE_CODE_DICT (). We can use any of the python compilers like python 3.7(32bit). or any other online python compilers .so for fast output we can use online python compilers.    </a:t>
            </a:r>
            <a:endParaRPr lang="en-US" sz="1700">
              <a:cs typeface="Calibri"/>
            </a:endParaRPr>
          </a:p>
        </p:txBody>
      </p:sp>
    </p:spTree>
    <p:extLst>
      <p:ext uri="{BB962C8B-B14F-4D97-AF65-F5344CB8AC3E}">
        <p14:creationId xmlns:p14="http://schemas.microsoft.com/office/powerpoint/2010/main" val="2739596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1" name="Rectangle 20">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E7CEF-7258-4FBF-817B-D739276B5778}"/>
              </a:ext>
            </a:extLst>
          </p:cNvPr>
          <p:cNvSpPr>
            <a:spLocks noGrp="1"/>
          </p:cNvSpPr>
          <p:nvPr>
            <p:ph type="title"/>
          </p:nvPr>
        </p:nvSpPr>
        <p:spPr>
          <a:xfrm>
            <a:off x="841248" y="256032"/>
            <a:ext cx="10506456" cy="1014984"/>
          </a:xfrm>
        </p:spPr>
        <p:txBody>
          <a:bodyPr anchor="b">
            <a:normAutofit/>
          </a:bodyPr>
          <a:lstStyle/>
          <a:p>
            <a:r>
              <a:rPr lang="en-US">
                <a:cs typeface="Calibri Light"/>
              </a:rPr>
              <a:t>Refrences</a:t>
            </a:r>
            <a:endParaRPr lang="en-US"/>
          </a:p>
        </p:txBody>
      </p:sp>
      <p:graphicFrame>
        <p:nvGraphicFramePr>
          <p:cNvPr id="5" name="Content Placeholder 2">
            <a:extLst>
              <a:ext uri="{FF2B5EF4-FFF2-40B4-BE49-F238E27FC236}">
                <a16:creationId xmlns:a16="http://schemas.microsoft.com/office/drawing/2014/main" id="{A4367485-789A-4010-820B-1CC1E9131EDF}"/>
              </a:ext>
            </a:extLst>
          </p:cNvPr>
          <p:cNvGraphicFramePr>
            <a:graphicFrameLocks noGrp="1"/>
          </p:cNvGraphicFramePr>
          <p:nvPr>
            <p:ph idx="1"/>
            <p:extLst>
              <p:ext uri="{D42A27DB-BD31-4B8C-83A1-F6EECF244321}">
                <p14:modId xmlns:p14="http://schemas.microsoft.com/office/powerpoint/2010/main" val="122483959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38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96411-1BC6-48A2-A12F-B60971C08BEF}"/>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What is Morse Code?</a:t>
            </a:r>
          </a:p>
        </p:txBody>
      </p:sp>
      <p:pic>
        <p:nvPicPr>
          <p:cNvPr id="4" name="Picture 4" descr="Table&#10;&#10;Description automatically generated">
            <a:extLst>
              <a:ext uri="{FF2B5EF4-FFF2-40B4-BE49-F238E27FC236}">
                <a16:creationId xmlns:a16="http://schemas.microsoft.com/office/drawing/2014/main" id="{B52F50BA-8167-4E28-96A2-06AF1DA5C5D0}"/>
              </a:ext>
            </a:extLst>
          </p:cNvPr>
          <p:cNvPicPr>
            <a:picLocks noChangeAspect="1"/>
          </p:cNvPicPr>
          <p:nvPr/>
        </p:nvPicPr>
        <p:blipFill rotWithShape="1">
          <a:blip r:embed="rId2"/>
          <a:srcRect l="586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6B48EB53-97D3-491F-BC43-0395A7DAEDE5}"/>
              </a:ext>
            </a:extLst>
          </p:cNvPr>
          <p:cNvSpPr>
            <a:spLocks noGrp="1"/>
          </p:cNvSpPr>
          <p:nvPr>
            <p:ph idx="1"/>
          </p:nvPr>
        </p:nvSpPr>
        <p:spPr>
          <a:xfrm>
            <a:off x="7546848" y="2516777"/>
            <a:ext cx="3803904" cy="3660185"/>
          </a:xfrm>
        </p:spPr>
        <p:txBody>
          <a:bodyPr vert="horz" lIns="91440" tIns="45720" rIns="91440" bIns="45720" rtlCol="0" anchor="ctr">
            <a:normAutofit/>
          </a:bodyPr>
          <a:lstStyle/>
          <a:p>
            <a:pPr marL="0" indent="0">
              <a:buNone/>
            </a:pPr>
            <a:r>
              <a:rPr lang="en-US" sz="2200" dirty="0">
                <a:ea typeface="+mn-lt"/>
                <a:cs typeface="+mn-lt"/>
              </a:rPr>
              <a:t>Morse code is a method used in telecommunication to encode text characters as standardized sequences of two different signal durations, called dots and dashes or </a:t>
            </a:r>
            <a:r>
              <a:rPr lang="en-US" sz="2200" dirty="0" err="1">
                <a:ea typeface="+mn-lt"/>
                <a:cs typeface="+mn-lt"/>
              </a:rPr>
              <a:t>dits</a:t>
            </a:r>
            <a:r>
              <a:rPr lang="en-US" sz="2200" dirty="0">
                <a:ea typeface="+mn-lt"/>
                <a:cs typeface="+mn-lt"/>
              </a:rPr>
              <a:t> and dahs.</a:t>
            </a:r>
            <a:endParaRPr lang="en-US" sz="2200" dirty="0">
              <a:cs typeface="Calibri" panose="020F0502020204030204"/>
            </a:endParaRPr>
          </a:p>
        </p:txBody>
      </p:sp>
    </p:spTree>
    <p:extLst>
      <p:ext uri="{BB962C8B-B14F-4D97-AF65-F5344CB8AC3E}">
        <p14:creationId xmlns:p14="http://schemas.microsoft.com/office/powerpoint/2010/main" val="14483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C24C667-220F-4A18-B4FE-0D331524330C}"/>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Design/Framework</a:t>
            </a:r>
            <a:endParaRPr lang="en-US" sz="4000">
              <a:solidFill>
                <a:srgbClr val="FFFFFF"/>
              </a:solidFill>
            </a:endParaRPr>
          </a:p>
        </p:txBody>
      </p:sp>
      <p:sp>
        <p:nvSpPr>
          <p:cNvPr id="3" name="Content Placeholder 2">
            <a:extLst>
              <a:ext uri="{FF2B5EF4-FFF2-40B4-BE49-F238E27FC236}">
                <a16:creationId xmlns:a16="http://schemas.microsoft.com/office/drawing/2014/main" id="{D6F9B69F-F559-4061-A8D0-9CCDDFDF4775}"/>
              </a:ext>
            </a:extLst>
          </p:cNvPr>
          <p:cNvSpPr>
            <a:spLocks noGrp="1"/>
          </p:cNvSpPr>
          <p:nvPr>
            <p:ph idx="1"/>
          </p:nvPr>
        </p:nvSpPr>
        <p:spPr>
          <a:xfrm>
            <a:off x="1424904" y="2494450"/>
            <a:ext cx="4053545" cy="3563159"/>
          </a:xfrm>
        </p:spPr>
        <p:txBody>
          <a:bodyPr vert="horz" lIns="91440" tIns="45720" rIns="91440" bIns="45720" rtlCol="0">
            <a:normAutofit/>
          </a:bodyPr>
          <a:lstStyle/>
          <a:p>
            <a:pPr marL="514350" indent="-514350">
              <a:buAutoNum type="romanLcPeriod"/>
            </a:pPr>
            <a:r>
              <a:rPr lang="en-US" sz="2200">
                <a:cs typeface="Calibri" panose="020F0502020204030204"/>
              </a:rPr>
              <a:t>Creating Simple Tkinter </a:t>
            </a:r>
            <a:r>
              <a:rPr lang="en-US" sz="2200">
                <a:ea typeface="+mn-lt"/>
                <a:cs typeface="+mn-lt"/>
              </a:rPr>
              <a:t>GUI toolkit</a:t>
            </a:r>
            <a:endParaRPr lang="en-US" sz="2200"/>
          </a:p>
          <a:p>
            <a:pPr marL="514350" indent="-514350">
              <a:buAutoNum type="romanLcPeriod"/>
            </a:pPr>
            <a:r>
              <a:rPr lang="en-US" sz="2200">
                <a:cs typeface="Calibri" panose="020F0502020204030204"/>
              </a:rPr>
              <a:t>Designing GUI which contain a Text Box to get Morse Code as a Input with 2 Button to run Decode Command and Encode Command</a:t>
            </a:r>
          </a:p>
          <a:p>
            <a:pPr marL="514350" indent="-514350">
              <a:buAutoNum type="romanLcPeriod"/>
            </a:pPr>
            <a:r>
              <a:rPr lang="en-US" sz="2200">
                <a:cs typeface="Calibri" panose="020F0502020204030204"/>
              </a:rPr>
              <a:t>Creating a New Window Displaying Decoded Morse Code </a:t>
            </a:r>
          </a:p>
        </p:txBody>
      </p:sp>
      <p:pic>
        <p:nvPicPr>
          <p:cNvPr id="4" name="Picture 5" descr="A picture containing shape&#10;&#10;Description automatically generated">
            <a:extLst>
              <a:ext uri="{FF2B5EF4-FFF2-40B4-BE49-F238E27FC236}">
                <a16:creationId xmlns:a16="http://schemas.microsoft.com/office/drawing/2014/main" id="{316BF35F-3500-49F9-BA12-4C4D7A6D759B}"/>
              </a:ext>
            </a:extLst>
          </p:cNvPr>
          <p:cNvPicPr>
            <a:picLocks noChangeAspect="1"/>
          </p:cNvPicPr>
          <p:nvPr/>
        </p:nvPicPr>
        <p:blipFill rotWithShape="1">
          <a:blip r:embed="rId2"/>
          <a:srcRect t="3512" b="1664"/>
          <a:stretch/>
        </p:blipFill>
        <p:spPr>
          <a:xfrm>
            <a:off x="6098892" y="2492376"/>
            <a:ext cx="4802404" cy="3563372"/>
          </a:xfrm>
          <a:prstGeom prst="rect">
            <a:avLst/>
          </a:prstGeom>
        </p:spPr>
      </p:pic>
    </p:spTree>
    <p:extLst>
      <p:ext uri="{BB962C8B-B14F-4D97-AF65-F5344CB8AC3E}">
        <p14:creationId xmlns:p14="http://schemas.microsoft.com/office/powerpoint/2010/main" val="33582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893CA-0124-4676-9DEC-6ECC7EF454E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CONTROL FLOW</a:t>
            </a:r>
          </a:p>
        </p:txBody>
      </p:sp>
      <p:sp>
        <p:nvSpPr>
          <p:cNvPr id="12"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0B83FF8-6922-445A-8E3A-139A6E9ABC2A}"/>
              </a:ext>
            </a:extLst>
          </p:cNvPr>
          <p:cNvPicPr>
            <a:picLocks noGrp="1" noChangeAspect="1"/>
          </p:cNvPicPr>
          <p:nvPr>
            <p:ph idx="1"/>
          </p:nvPr>
        </p:nvPicPr>
        <p:blipFill rotWithShape="1">
          <a:blip r:embed="rId2"/>
          <a:srcRect r="1" b="2117"/>
          <a:stretch/>
        </p:blipFill>
        <p:spPr>
          <a:xfrm>
            <a:off x="1158240" y="2149222"/>
            <a:ext cx="9875520" cy="3721608"/>
          </a:xfrm>
          <a:prstGeom prst="rect">
            <a:avLst/>
          </a:prstGeom>
          <a:effectLst/>
        </p:spPr>
      </p:pic>
    </p:spTree>
    <p:extLst>
      <p:ext uri="{BB962C8B-B14F-4D97-AF65-F5344CB8AC3E}">
        <p14:creationId xmlns:p14="http://schemas.microsoft.com/office/powerpoint/2010/main" val="192997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4" descr="Diagram&#10;&#10;Description automatically generated">
            <a:extLst>
              <a:ext uri="{FF2B5EF4-FFF2-40B4-BE49-F238E27FC236}">
                <a16:creationId xmlns:a16="http://schemas.microsoft.com/office/drawing/2014/main" id="{2861E77D-CE7B-41BB-BE16-AF9885EB5BA4}"/>
              </a:ext>
            </a:extLst>
          </p:cNvPr>
          <p:cNvPicPr>
            <a:picLocks noGrp="1" noChangeAspect="1"/>
          </p:cNvPicPr>
          <p:nvPr>
            <p:ph idx="1"/>
          </p:nvPr>
        </p:nvPicPr>
        <p:blipFill rotWithShape="1">
          <a:blip r:embed="rId2"/>
          <a:srcRect l="6307" r="-1" b="-1"/>
          <a:stretch/>
        </p:blipFill>
        <p:spPr>
          <a:xfrm>
            <a:off x="797391" y="804334"/>
            <a:ext cx="10615494" cy="5070210"/>
          </a:xfrm>
          <a:prstGeom prst="rect">
            <a:avLst/>
          </a:prstGeom>
        </p:spPr>
      </p:pic>
    </p:spTree>
    <p:extLst>
      <p:ext uri="{BB962C8B-B14F-4D97-AF65-F5344CB8AC3E}">
        <p14:creationId xmlns:p14="http://schemas.microsoft.com/office/powerpoint/2010/main" val="35256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4" descr="Diagram&#10;&#10;Description automatically generated">
            <a:extLst>
              <a:ext uri="{FF2B5EF4-FFF2-40B4-BE49-F238E27FC236}">
                <a16:creationId xmlns:a16="http://schemas.microsoft.com/office/drawing/2014/main" id="{BB51EFED-6165-4B38-8780-7C157EC75C34}"/>
              </a:ext>
            </a:extLst>
          </p:cNvPr>
          <p:cNvPicPr>
            <a:picLocks noGrp="1" noChangeAspect="1"/>
          </p:cNvPicPr>
          <p:nvPr>
            <p:ph idx="1"/>
          </p:nvPr>
        </p:nvPicPr>
        <p:blipFill rotWithShape="1">
          <a:blip r:embed="rId2"/>
          <a:srcRect l="11541" r="-1" b="-1"/>
          <a:stretch/>
        </p:blipFill>
        <p:spPr>
          <a:xfrm>
            <a:off x="797391" y="804334"/>
            <a:ext cx="10615494" cy="5070210"/>
          </a:xfrm>
          <a:prstGeom prst="rect">
            <a:avLst/>
          </a:prstGeom>
        </p:spPr>
      </p:pic>
    </p:spTree>
    <p:extLst>
      <p:ext uri="{BB962C8B-B14F-4D97-AF65-F5344CB8AC3E}">
        <p14:creationId xmlns:p14="http://schemas.microsoft.com/office/powerpoint/2010/main" val="398859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FE9172-4FE3-45FE-A271-9C9EC9A3F27F}"/>
              </a:ext>
            </a:extLst>
          </p:cNvPr>
          <p:cNvSpPr>
            <a:spLocks noGrp="1"/>
          </p:cNvSpPr>
          <p:nvPr>
            <p:ph type="title"/>
          </p:nvPr>
        </p:nvSpPr>
        <p:spPr>
          <a:xfrm>
            <a:off x="838200" y="365125"/>
            <a:ext cx="10515600" cy="1325563"/>
          </a:xfrm>
        </p:spPr>
        <p:txBody>
          <a:bodyPr>
            <a:normAutofit/>
          </a:bodyPr>
          <a:lstStyle/>
          <a:p>
            <a:r>
              <a:rPr lang="en-US" dirty="0">
                <a:cs typeface="Calibri Light"/>
              </a:rPr>
              <a:t>Algorithm for Decoding</a:t>
            </a:r>
            <a:endParaRPr lang="en-US" dirty="0"/>
          </a:p>
        </p:txBody>
      </p:sp>
      <p:sp>
        <p:nvSpPr>
          <p:cNvPr id="3" name="Content Placeholder 2">
            <a:extLst>
              <a:ext uri="{FF2B5EF4-FFF2-40B4-BE49-F238E27FC236}">
                <a16:creationId xmlns:a16="http://schemas.microsoft.com/office/drawing/2014/main" id="{5CF342A5-08A7-4129-A441-3093CFF8A3BC}"/>
              </a:ext>
            </a:extLst>
          </p:cNvPr>
          <p:cNvSpPr>
            <a:spLocks noGrp="1"/>
          </p:cNvSpPr>
          <p:nvPr>
            <p:ph sz="half" idx="1"/>
          </p:nvPr>
        </p:nvSpPr>
        <p:spPr>
          <a:xfrm>
            <a:off x="838200" y="2010833"/>
            <a:ext cx="5096934" cy="4166130"/>
          </a:xfrm>
        </p:spPr>
        <p:txBody>
          <a:bodyPr vert="horz" lIns="91440" tIns="45720" rIns="91440" bIns="45720" rtlCol="0" anchor="t">
            <a:normAutofit/>
          </a:bodyPr>
          <a:lstStyle/>
          <a:p>
            <a:r>
              <a:rPr lang="en-US" sz="2000" dirty="0">
                <a:cs typeface="Calibri"/>
              </a:rPr>
              <a:t>Creating a Dictionary in Python which contain Morse codes as Key and Decoded text as Values of respective keys </a:t>
            </a:r>
            <a:endParaRPr lang="en-US"/>
          </a:p>
          <a:p>
            <a:r>
              <a:rPr lang="en-US" sz="2000" dirty="0">
                <a:cs typeface="Calibri"/>
              </a:rPr>
              <a:t>Get Input from User as Morse Code and store it in a List after splitting it in list1</a:t>
            </a:r>
          </a:p>
          <a:p>
            <a:r>
              <a:rPr lang="en-US" sz="2000" dirty="0">
                <a:cs typeface="Calibri"/>
              </a:rPr>
              <a:t>Create another List as list2</a:t>
            </a:r>
          </a:p>
          <a:p>
            <a:r>
              <a:rPr lang="en-US" sz="2000" dirty="0">
                <a:cs typeface="Calibri"/>
              </a:rPr>
              <a:t>Use "For </a:t>
            </a:r>
            <a:r>
              <a:rPr lang="en-US" sz="2000" dirty="0" err="1">
                <a:cs typeface="Calibri"/>
              </a:rPr>
              <a:t>i</a:t>
            </a:r>
            <a:r>
              <a:rPr lang="en-US" sz="2000" dirty="0">
                <a:cs typeface="Calibri"/>
              </a:rPr>
              <a:t> in list1" append all the Elements in list2 as </a:t>
            </a:r>
            <a:r>
              <a:rPr lang="en-US" sz="2000" dirty="0">
                <a:ea typeface="+mn-lt"/>
                <a:cs typeface="+mn-lt"/>
              </a:rPr>
              <a:t>MORSE_DICT[</a:t>
            </a:r>
            <a:r>
              <a:rPr lang="en-US" sz="2000" dirty="0" err="1">
                <a:ea typeface="+mn-lt"/>
                <a:cs typeface="+mn-lt"/>
              </a:rPr>
              <a:t>i</a:t>
            </a:r>
            <a:r>
              <a:rPr lang="en-US" sz="2000" dirty="0">
                <a:ea typeface="+mn-lt"/>
                <a:cs typeface="+mn-lt"/>
              </a:rPr>
              <a:t>]</a:t>
            </a:r>
          </a:p>
          <a:p>
            <a:r>
              <a:rPr lang="en-US" sz="2000" dirty="0">
                <a:cs typeface="Calibri"/>
              </a:rPr>
              <a:t>Use .join(list2) to create a String and return it.</a:t>
            </a:r>
          </a:p>
        </p:txBody>
      </p:sp>
      <p:sp>
        <p:nvSpPr>
          <p:cNvPr id="4" name="Content Placeholder 3">
            <a:extLst>
              <a:ext uri="{FF2B5EF4-FFF2-40B4-BE49-F238E27FC236}">
                <a16:creationId xmlns:a16="http://schemas.microsoft.com/office/drawing/2014/main" id="{96D4A962-341D-4AD1-8AFD-34121614765A}"/>
              </a:ext>
            </a:extLst>
          </p:cNvPr>
          <p:cNvSpPr>
            <a:spLocks noGrp="1"/>
          </p:cNvSpPr>
          <p:nvPr>
            <p:ph sz="half" idx="2"/>
          </p:nvPr>
        </p:nvSpPr>
        <p:spPr>
          <a:xfrm>
            <a:off x="6698024" y="366517"/>
            <a:ext cx="5086495" cy="6320413"/>
          </a:xfrm>
        </p:spPr>
        <p:txBody>
          <a:bodyPr vert="horz" lIns="91440" tIns="45720" rIns="91440" bIns="45720" rtlCol="0" anchor="t">
            <a:noAutofit/>
          </a:bodyPr>
          <a:lstStyle/>
          <a:p>
            <a:pPr marL="0" indent="0">
              <a:buNone/>
            </a:pPr>
            <a:r>
              <a:rPr lang="en-US" sz="1600" dirty="0">
                <a:ea typeface="+mn-lt"/>
                <a:cs typeface="+mn-lt"/>
              </a:rPr>
              <a:t>MORSE_DICT = { '.-':'A', '-...':'B',  '-.-.':'C', '-..':'D', '.':'E', '..-.':'F', '--.':'G', '....':'H',  '..':'I', '.---':'J', '-.-':'K',   '.-..':'L', '--':'M','-.':'N',  '---':'O', '.--.':'P', '--.-':'Q',  '.-.':'R', '...':'S', '-':'T',  '..-':'U', '...-':'V', '.--':'W',   '-..-':'X', '-.--':'Y', '--..':'Z',  '.----':'1', '..---':'2', '...--':'3',   '....-':'4', '.....':'5', '-....':'6',   '--...':'7', '---..':'8', '----.':'9',  '-----':'0', '--..--':', ', '.-.-.-':'.',  '..--..':'?', '-..-.':'/', '-....-':'-',   '-.--.':'(', '-.--.-':')','':" "} </a:t>
            </a:r>
            <a:endParaRPr lang="en-US" sz="1600">
              <a:cs typeface="Calibri" panose="020F0502020204030204"/>
            </a:endParaRPr>
          </a:p>
          <a:p>
            <a:pPr marL="0" indent="0">
              <a:buNone/>
            </a:pPr>
            <a:r>
              <a:rPr lang="en-US" sz="1600" err="1">
                <a:ea typeface="+mn-lt"/>
                <a:cs typeface="+mn-lt"/>
              </a:rPr>
              <a:t>i</a:t>
            </a:r>
            <a:r>
              <a:rPr lang="en-US" sz="1600" dirty="0">
                <a:ea typeface="+mn-lt"/>
                <a:cs typeface="+mn-lt"/>
              </a:rPr>
              <a:t> = input() </a:t>
            </a:r>
            <a:endParaRPr lang="en-US" sz="1600" dirty="0">
              <a:cs typeface="Calibri"/>
            </a:endParaRPr>
          </a:p>
          <a:p>
            <a:pPr marL="0" indent="0">
              <a:buNone/>
            </a:pPr>
            <a:r>
              <a:rPr lang="en-US" sz="1600">
                <a:ea typeface="+mn-lt"/>
                <a:cs typeface="+mn-lt"/>
              </a:rPr>
              <a:t>list1 = []</a:t>
            </a:r>
          </a:p>
          <a:p>
            <a:pPr marL="0" indent="0">
              <a:buNone/>
            </a:pPr>
            <a:r>
              <a:rPr lang="en-US" sz="1600">
                <a:ea typeface="+mn-lt"/>
                <a:cs typeface="+mn-lt"/>
              </a:rPr>
              <a:t>list1= </a:t>
            </a:r>
            <a:r>
              <a:rPr lang="en-US" sz="1600" err="1">
                <a:ea typeface="+mn-lt"/>
                <a:cs typeface="+mn-lt"/>
              </a:rPr>
              <a:t>i.split</a:t>
            </a:r>
            <a:r>
              <a:rPr lang="en-US" sz="1600" dirty="0">
                <a:ea typeface="+mn-lt"/>
                <a:cs typeface="+mn-lt"/>
              </a:rPr>
              <a:t>(" ")</a:t>
            </a:r>
          </a:p>
          <a:p>
            <a:pPr marL="0" indent="0">
              <a:buNone/>
            </a:pPr>
            <a:r>
              <a:rPr lang="en-US" sz="1600">
                <a:ea typeface="+mn-lt"/>
                <a:cs typeface="+mn-lt"/>
              </a:rPr>
              <a:t>print(list1)</a:t>
            </a:r>
          </a:p>
          <a:p>
            <a:pPr marL="0" indent="0">
              <a:buNone/>
            </a:pPr>
            <a:r>
              <a:rPr lang="en-US" sz="1600" dirty="0">
                <a:ea typeface="+mn-lt"/>
                <a:cs typeface="+mn-lt"/>
              </a:rPr>
              <a:t>Input : </a:t>
            </a:r>
            <a:r>
              <a:rPr lang="en-US" sz="1600" dirty="0">
                <a:latin typeface="Consolas"/>
                <a:ea typeface="+mn-lt"/>
                <a:cs typeface="+mn-lt"/>
              </a:rPr>
              <a:t>.--- ..- .. -  ... --- .-.. .- -.</a:t>
            </a:r>
          </a:p>
          <a:p>
            <a:pPr marL="0" indent="0">
              <a:buNone/>
            </a:pPr>
            <a:r>
              <a:rPr lang="en-US" sz="1600" dirty="0">
                <a:latin typeface="Consolas"/>
                <a:ea typeface="+mn-lt"/>
                <a:cs typeface="+mn-lt"/>
              </a:rPr>
              <a:t>Output: ['.---', '..-', '..', '-', '', '...', '---', '.-..', '.-', '-.']</a:t>
            </a:r>
          </a:p>
          <a:p>
            <a:pPr marL="0" indent="0">
              <a:buNone/>
            </a:pPr>
            <a:r>
              <a:rPr lang="en-US" sz="1600" dirty="0">
                <a:ea typeface="+mn-lt"/>
                <a:cs typeface="+mn-lt"/>
              </a:rPr>
              <a:t>list2 = []</a:t>
            </a:r>
          </a:p>
          <a:p>
            <a:pPr>
              <a:buNone/>
            </a:pPr>
            <a:r>
              <a:rPr lang="en-US" sz="1600">
                <a:ea typeface="+mn-lt"/>
                <a:cs typeface="+mn-lt"/>
              </a:rPr>
              <a:t>for </a:t>
            </a:r>
            <a:r>
              <a:rPr lang="en-US" sz="1600" err="1">
                <a:ea typeface="+mn-lt"/>
                <a:cs typeface="+mn-lt"/>
              </a:rPr>
              <a:t>i</a:t>
            </a:r>
            <a:r>
              <a:rPr lang="en-US" sz="1600" dirty="0">
                <a:ea typeface="+mn-lt"/>
                <a:cs typeface="+mn-lt"/>
              </a:rPr>
              <a:t> in list1:</a:t>
            </a:r>
          </a:p>
          <a:p>
            <a:pPr>
              <a:buNone/>
            </a:pPr>
            <a:r>
              <a:rPr lang="en-US" sz="1600">
                <a:ea typeface="+mn-lt"/>
                <a:cs typeface="+mn-lt"/>
              </a:rPr>
              <a:t>      list2.append(MORSE_DICT[i])</a:t>
            </a:r>
          </a:p>
          <a:p>
            <a:pPr>
              <a:buNone/>
            </a:pPr>
            <a:r>
              <a:rPr lang="en-US" sz="1600">
                <a:ea typeface="+mn-lt"/>
                <a:cs typeface="+mn-lt"/>
              </a:rPr>
              <a:t>str1 = ""</a:t>
            </a:r>
          </a:p>
          <a:p>
            <a:pPr>
              <a:buNone/>
            </a:pPr>
            <a:r>
              <a:rPr lang="en-US" sz="1600">
                <a:ea typeface="+mn-lt"/>
                <a:cs typeface="+mn-lt"/>
              </a:rPr>
              <a:t>x = str1.join(list2) </a:t>
            </a:r>
          </a:p>
          <a:p>
            <a:pPr marL="0" indent="0">
              <a:buNone/>
            </a:pPr>
            <a:r>
              <a:rPr lang="en-US" sz="1600">
                <a:ea typeface="+mn-lt"/>
                <a:cs typeface="+mn-lt"/>
              </a:rPr>
              <a:t>print(x)</a:t>
            </a:r>
          </a:p>
          <a:p>
            <a:pPr marL="0" indent="0">
              <a:buNone/>
            </a:pPr>
            <a:r>
              <a:rPr lang="en-US" sz="1600" dirty="0">
                <a:ea typeface="+mn-lt"/>
                <a:cs typeface="+mn-lt"/>
              </a:rPr>
              <a:t>Output: </a:t>
            </a:r>
            <a:r>
              <a:rPr lang="en-US" sz="1600" dirty="0">
                <a:latin typeface="Consolas"/>
                <a:ea typeface="+mn-lt"/>
                <a:cs typeface="+mn-lt"/>
              </a:rPr>
              <a:t>JUIT SOLAN</a:t>
            </a:r>
            <a:endParaRPr lang="en-US" sz="1600" dirty="0">
              <a:ea typeface="+mn-lt"/>
              <a:cs typeface="+mn-lt"/>
            </a:endParaRPr>
          </a:p>
        </p:txBody>
      </p:sp>
    </p:spTree>
    <p:extLst>
      <p:ext uri="{BB962C8B-B14F-4D97-AF65-F5344CB8AC3E}">
        <p14:creationId xmlns:p14="http://schemas.microsoft.com/office/powerpoint/2010/main" val="19900394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32365E"/>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C317BA-7C81-4244-BE4F-AA2194B1C75A}"/>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dirty="0">
                <a:ea typeface="+mj-lt"/>
                <a:cs typeface="+mj-lt"/>
              </a:rPr>
              <a:t>Code INPUT and OUTPUT</a:t>
            </a:r>
            <a:endParaRPr lang="en-US" dirty="0">
              <a:ea typeface="+mj-lt"/>
              <a:cs typeface="+mj-lt"/>
            </a:endParaRPr>
          </a:p>
        </p:txBody>
      </p:sp>
      <p:pic>
        <p:nvPicPr>
          <p:cNvPr id="5" name="Picture 5" descr="Chart&#10;&#10;Description automatically generated">
            <a:extLst>
              <a:ext uri="{FF2B5EF4-FFF2-40B4-BE49-F238E27FC236}">
                <a16:creationId xmlns:a16="http://schemas.microsoft.com/office/drawing/2014/main" id="{3BFCBA0F-638A-42F6-8751-4F3BD9B0A5ED}"/>
              </a:ext>
            </a:extLst>
          </p:cNvPr>
          <p:cNvPicPr>
            <a:picLocks noGrp="1" noChangeAspect="1"/>
          </p:cNvPicPr>
          <p:nvPr>
            <p:ph sz="half" idx="1"/>
          </p:nvPr>
        </p:nvPicPr>
        <p:blipFill rotWithShape="1">
          <a:blip r:embed="rId2"/>
          <a:srcRect r="9052" b="-1"/>
          <a:stretch/>
        </p:blipFill>
        <p:spPr>
          <a:xfrm>
            <a:off x="243840" y="256540"/>
            <a:ext cx="11704320" cy="3764276"/>
          </a:xfrm>
          <a:prstGeom prst="rect">
            <a:avLst/>
          </a:prstGeom>
        </p:spPr>
      </p:pic>
    </p:spTree>
    <p:extLst>
      <p:ext uri="{BB962C8B-B14F-4D97-AF65-F5344CB8AC3E}">
        <p14:creationId xmlns:p14="http://schemas.microsoft.com/office/powerpoint/2010/main" val="87114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7F5DD-388F-446B-A571-9FFEFE0C86EF}"/>
              </a:ext>
            </a:extLst>
          </p:cNvPr>
          <p:cNvSpPr>
            <a:spLocks noGrp="1"/>
          </p:cNvSpPr>
          <p:nvPr>
            <p:ph type="title"/>
          </p:nvPr>
        </p:nvSpPr>
        <p:spPr>
          <a:xfrm>
            <a:off x="838200" y="365125"/>
            <a:ext cx="10515600" cy="1325563"/>
          </a:xfrm>
        </p:spPr>
        <p:txBody>
          <a:bodyPr>
            <a:normAutofit/>
          </a:bodyPr>
          <a:lstStyle/>
          <a:p>
            <a:r>
              <a:rPr lang="en-US" dirty="0">
                <a:ea typeface="+mj-lt"/>
                <a:cs typeface="+mj-lt"/>
              </a:rPr>
              <a:t>Algorithm for Encoding</a:t>
            </a:r>
          </a:p>
        </p:txBody>
      </p:sp>
      <p:sp>
        <p:nvSpPr>
          <p:cNvPr id="3" name="Content Placeholder 2">
            <a:extLst>
              <a:ext uri="{FF2B5EF4-FFF2-40B4-BE49-F238E27FC236}">
                <a16:creationId xmlns:a16="http://schemas.microsoft.com/office/drawing/2014/main" id="{DE234631-3590-429E-AF78-08A416D23981}"/>
              </a:ext>
            </a:extLst>
          </p:cNvPr>
          <p:cNvSpPr>
            <a:spLocks noGrp="1"/>
          </p:cNvSpPr>
          <p:nvPr>
            <p:ph sz="half" idx="1"/>
          </p:nvPr>
        </p:nvSpPr>
        <p:spPr>
          <a:xfrm>
            <a:off x="838200" y="2010833"/>
            <a:ext cx="5096934" cy="4166130"/>
          </a:xfrm>
        </p:spPr>
        <p:txBody>
          <a:bodyPr vert="horz" lIns="91440" tIns="45720" rIns="91440" bIns="45720" rtlCol="0" anchor="t">
            <a:normAutofit/>
          </a:bodyPr>
          <a:lstStyle/>
          <a:p>
            <a:r>
              <a:rPr lang="en-US" sz="2000" dirty="0">
                <a:cs typeface="Calibri"/>
              </a:rPr>
              <a:t>Get the Input from User and convert it to upper letters to make it compatible with Dictionary.</a:t>
            </a:r>
          </a:p>
          <a:p>
            <a:r>
              <a:rPr lang="en-US" sz="2000" dirty="0">
                <a:cs typeface="Calibri"/>
              </a:rPr>
              <a:t>Append Each letter in list1</a:t>
            </a:r>
          </a:p>
          <a:p>
            <a:r>
              <a:rPr lang="en-US" sz="2000" dirty="0">
                <a:cs typeface="Calibri"/>
              </a:rPr>
              <a:t>Using "Double For loop" to find key form Dictionary and Append it in another list2</a:t>
            </a:r>
          </a:p>
          <a:p>
            <a:r>
              <a:rPr lang="en-US" sz="2000" dirty="0">
                <a:cs typeface="Calibri"/>
              </a:rPr>
              <a:t>Join it with spaces to convert in string to form Morse code.</a:t>
            </a:r>
          </a:p>
        </p:txBody>
      </p:sp>
      <p:sp>
        <p:nvSpPr>
          <p:cNvPr id="4" name="Content Placeholder 3">
            <a:extLst>
              <a:ext uri="{FF2B5EF4-FFF2-40B4-BE49-F238E27FC236}">
                <a16:creationId xmlns:a16="http://schemas.microsoft.com/office/drawing/2014/main" id="{AC61F228-24C9-48E0-8434-C7E38046DABD}"/>
              </a:ext>
            </a:extLst>
          </p:cNvPr>
          <p:cNvSpPr>
            <a:spLocks noGrp="1"/>
          </p:cNvSpPr>
          <p:nvPr>
            <p:ph sz="half" idx="2"/>
          </p:nvPr>
        </p:nvSpPr>
        <p:spPr>
          <a:xfrm>
            <a:off x="6565343" y="681231"/>
            <a:ext cx="5096933" cy="5808883"/>
          </a:xfrm>
        </p:spPr>
        <p:txBody>
          <a:bodyPr vert="horz" lIns="91440" tIns="45720" rIns="91440" bIns="45720" rtlCol="0" anchor="t">
            <a:normAutofit/>
          </a:bodyPr>
          <a:lstStyle/>
          <a:p>
            <a:pPr>
              <a:buNone/>
            </a:pPr>
            <a:r>
              <a:rPr lang="en-US" sz="2000" dirty="0" err="1">
                <a:ea typeface="+mn-lt"/>
                <a:cs typeface="+mn-lt"/>
              </a:rPr>
              <a:t>i</a:t>
            </a:r>
            <a:r>
              <a:rPr lang="en-US" sz="2000" dirty="0">
                <a:ea typeface="+mn-lt"/>
                <a:cs typeface="+mn-lt"/>
              </a:rPr>
              <a:t> = input()</a:t>
            </a:r>
            <a:endParaRPr lang="en-US" dirty="0"/>
          </a:p>
          <a:p>
            <a:pPr>
              <a:buNone/>
            </a:pPr>
            <a:r>
              <a:rPr lang="en-US" sz="2000" dirty="0">
                <a:ea typeface="+mn-lt"/>
                <a:cs typeface="+mn-lt"/>
              </a:rPr>
              <a:t>list1= []</a:t>
            </a:r>
            <a:endParaRPr lang="en-US" dirty="0"/>
          </a:p>
          <a:p>
            <a:pPr>
              <a:buNone/>
            </a:pPr>
            <a:r>
              <a:rPr lang="en-US" sz="2000" dirty="0" err="1">
                <a:ea typeface="+mn-lt"/>
                <a:cs typeface="+mn-lt"/>
              </a:rPr>
              <a:t>i</a:t>
            </a:r>
            <a:r>
              <a:rPr lang="en-US" sz="2000" dirty="0">
                <a:ea typeface="+mn-lt"/>
                <a:cs typeface="+mn-lt"/>
              </a:rPr>
              <a:t> = </a:t>
            </a:r>
            <a:r>
              <a:rPr lang="en-US" sz="2000" dirty="0" err="1">
                <a:ea typeface="+mn-lt"/>
                <a:cs typeface="+mn-lt"/>
              </a:rPr>
              <a:t>i.upper</a:t>
            </a:r>
            <a:r>
              <a:rPr lang="en-US" sz="2000" dirty="0">
                <a:ea typeface="+mn-lt"/>
                <a:cs typeface="+mn-lt"/>
              </a:rPr>
              <a:t>()</a:t>
            </a:r>
            <a:endParaRPr lang="en-US" dirty="0"/>
          </a:p>
          <a:p>
            <a:pPr>
              <a:buNone/>
            </a:pPr>
            <a:r>
              <a:rPr lang="en-US" sz="2000" dirty="0">
                <a:ea typeface="+mn-lt"/>
                <a:cs typeface="+mn-lt"/>
              </a:rPr>
              <a:t>for j in </a:t>
            </a:r>
            <a:r>
              <a:rPr lang="en-US" sz="2000" dirty="0" err="1">
                <a:ea typeface="+mn-lt"/>
                <a:cs typeface="+mn-lt"/>
              </a:rPr>
              <a:t>i</a:t>
            </a:r>
            <a:r>
              <a:rPr lang="en-US" sz="2000" dirty="0">
                <a:ea typeface="+mn-lt"/>
                <a:cs typeface="+mn-lt"/>
              </a:rPr>
              <a:t>:</a:t>
            </a:r>
            <a:endParaRPr lang="en-US" dirty="0"/>
          </a:p>
          <a:p>
            <a:pPr marL="0" indent="0">
              <a:buNone/>
            </a:pPr>
            <a:r>
              <a:rPr lang="en-US" sz="2000" dirty="0">
                <a:ea typeface="+mn-lt"/>
                <a:cs typeface="+mn-lt"/>
              </a:rPr>
              <a:t>    list1.append(j)</a:t>
            </a:r>
            <a:endParaRPr lang="en-US" dirty="0"/>
          </a:p>
          <a:p>
            <a:pPr marL="0" indent="0">
              <a:buNone/>
            </a:pPr>
            <a:r>
              <a:rPr lang="en-US" sz="2000" dirty="0">
                <a:ea typeface="+mn-lt"/>
                <a:cs typeface="+mn-lt"/>
              </a:rPr>
              <a:t>list2= []</a:t>
            </a:r>
            <a:endParaRPr lang="en-US" sz="2000" dirty="0">
              <a:cs typeface="Calibri" panose="020F0502020204030204"/>
            </a:endParaRPr>
          </a:p>
          <a:p>
            <a:pPr marL="0" indent="0">
              <a:buNone/>
            </a:pPr>
            <a:r>
              <a:rPr lang="en-US" sz="2000" dirty="0">
                <a:ea typeface="+mn-lt"/>
                <a:cs typeface="+mn-lt"/>
              </a:rPr>
              <a:t>for </a:t>
            </a:r>
            <a:r>
              <a:rPr lang="en-US" sz="2000" dirty="0" err="1">
                <a:ea typeface="+mn-lt"/>
                <a:cs typeface="+mn-lt"/>
              </a:rPr>
              <a:t>i</a:t>
            </a:r>
            <a:r>
              <a:rPr lang="en-US" sz="2000" dirty="0">
                <a:ea typeface="+mn-lt"/>
                <a:cs typeface="+mn-lt"/>
              </a:rPr>
              <a:t> in list1:</a:t>
            </a:r>
            <a:endParaRPr lang="en-US" dirty="0">
              <a:ea typeface="+mn-lt"/>
              <a:cs typeface="+mn-lt"/>
            </a:endParaRPr>
          </a:p>
          <a:p>
            <a:pPr marL="0" indent="0">
              <a:buNone/>
            </a:pPr>
            <a:r>
              <a:rPr lang="en-US" sz="2000" dirty="0">
                <a:ea typeface="+mn-lt"/>
                <a:cs typeface="+mn-lt"/>
              </a:rPr>
              <a:t>    for key, value in </a:t>
            </a:r>
            <a:r>
              <a:rPr lang="en-US" sz="2000" dirty="0" err="1">
                <a:ea typeface="+mn-lt"/>
                <a:cs typeface="+mn-lt"/>
              </a:rPr>
              <a:t>MORSE_DICT.items</a:t>
            </a:r>
            <a:r>
              <a:rPr lang="en-US" sz="2000" dirty="0">
                <a:ea typeface="+mn-lt"/>
                <a:cs typeface="+mn-lt"/>
              </a:rPr>
              <a:t>():</a:t>
            </a:r>
            <a:endParaRPr lang="en-US">
              <a:cs typeface="Calibri" panose="020F0502020204030204"/>
            </a:endParaRPr>
          </a:p>
          <a:p>
            <a:pPr marL="0" indent="0">
              <a:buNone/>
            </a:pPr>
            <a:r>
              <a:rPr lang="en-US" sz="2000" dirty="0">
                <a:ea typeface="+mn-lt"/>
                <a:cs typeface="+mn-lt"/>
              </a:rPr>
              <a:t>        if </a:t>
            </a:r>
            <a:r>
              <a:rPr lang="en-US" sz="2000" dirty="0" err="1">
                <a:ea typeface="+mn-lt"/>
                <a:cs typeface="+mn-lt"/>
              </a:rPr>
              <a:t>i</a:t>
            </a:r>
            <a:r>
              <a:rPr lang="en-US" sz="2000" dirty="0">
                <a:ea typeface="+mn-lt"/>
                <a:cs typeface="+mn-lt"/>
              </a:rPr>
              <a:t> == value:</a:t>
            </a:r>
            <a:endParaRPr lang="en-US" dirty="0">
              <a:cs typeface="Calibri" panose="020F0502020204030204"/>
            </a:endParaRPr>
          </a:p>
          <a:p>
            <a:pPr marL="0" indent="0">
              <a:buNone/>
            </a:pPr>
            <a:r>
              <a:rPr lang="en-US" sz="2000" dirty="0">
                <a:ea typeface="+mn-lt"/>
                <a:cs typeface="+mn-lt"/>
              </a:rPr>
              <a:t>            list2.append(key)</a:t>
            </a:r>
            <a:endParaRPr lang="en-US" dirty="0">
              <a:cs typeface="Calibri" panose="020F0502020204030204"/>
            </a:endParaRPr>
          </a:p>
          <a:p>
            <a:pPr marL="0" indent="0">
              <a:buNone/>
            </a:pPr>
            <a:r>
              <a:rPr lang="en-US" sz="2000" dirty="0">
                <a:ea typeface="+mn-lt"/>
                <a:cs typeface="+mn-lt"/>
              </a:rPr>
              <a:t>print(list2)</a:t>
            </a:r>
            <a:endParaRPr lang="en-US" dirty="0">
              <a:cs typeface="Calibri" panose="020F0502020204030204"/>
            </a:endParaRPr>
          </a:p>
          <a:p>
            <a:pPr marL="0" indent="0">
              <a:buNone/>
            </a:pPr>
            <a:r>
              <a:rPr lang="en-US" sz="2000" dirty="0">
                <a:ea typeface="+mn-lt"/>
                <a:cs typeface="+mn-lt"/>
              </a:rPr>
              <a:t>str1 = " "</a:t>
            </a:r>
            <a:endParaRPr lang="en-US" dirty="0">
              <a:cs typeface="Calibri" panose="020F0502020204030204"/>
            </a:endParaRPr>
          </a:p>
          <a:p>
            <a:pPr marL="0" indent="0">
              <a:buNone/>
            </a:pPr>
            <a:r>
              <a:rPr lang="en-US" sz="2000" dirty="0">
                <a:ea typeface="+mn-lt"/>
                <a:cs typeface="+mn-lt"/>
              </a:rPr>
              <a:t>x = str1.join(list2)</a:t>
            </a:r>
            <a:endParaRPr lang="en-US" dirty="0">
              <a:cs typeface="Calibri" panose="020F0502020204030204"/>
            </a:endParaRPr>
          </a:p>
          <a:p>
            <a:pPr marL="0" indent="0">
              <a:buNone/>
            </a:pPr>
            <a:r>
              <a:rPr lang="en-US" sz="2000" dirty="0">
                <a:ea typeface="+mn-lt"/>
                <a:cs typeface="+mn-lt"/>
              </a:rPr>
              <a:t>print(x)</a:t>
            </a:r>
            <a:endParaRPr lang="en-US" dirty="0">
              <a:cs typeface="Calibri" panose="020F0502020204030204"/>
            </a:endParaRPr>
          </a:p>
        </p:txBody>
      </p:sp>
    </p:spTree>
    <p:extLst>
      <p:ext uri="{BB962C8B-B14F-4D97-AF65-F5344CB8AC3E}">
        <p14:creationId xmlns:p14="http://schemas.microsoft.com/office/powerpoint/2010/main" val="20853654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Morse Code Translator</vt:lpstr>
      <vt:lpstr>What is Morse Code?</vt:lpstr>
      <vt:lpstr>Design/Framework</vt:lpstr>
      <vt:lpstr>CONTROL FLOW</vt:lpstr>
      <vt:lpstr>PowerPoint Presentation</vt:lpstr>
      <vt:lpstr>PowerPoint Presentation</vt:lpstr>
      <vt:lpstr>Algorithm for Decoding</vt:lpstr>
      <vt:lpstr>Code INPUT and OUTPUT</vt:lpstr>
      <vt:lpstr>Algorithm for Encoding</vt:lpstr>
      <vt:lpstr>Code INPUT and OUTPUT</vt:lpstr>
      <vt:lpstr>Algorithm for Tkinter</vt:lpstr>
      <vt:lpstr>PowerPoint Presentation</vt:lpstr>
      <vt:lpstr>Morse Code Translator Python</vt:lpstr>
      <vt:lpstr>PowerPoint Presentation</vt:lpstr>
      <vt:lpstr>PowerPoint Presentation</vt:lpstr>
      <vt:lpstr>PowerPoint Presentation</vt:lpstr>
      <vt:lpstr>RESULT</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979</cp:revision>
  <dcterms:created xsi:type="dcterms:W3CDTF">2020-11-26T17:03:18Z</dcterms:created>
  <dcterms:modified xsi:type="dcterms:W3CDTF">2020-12-03T05:19:07Z</dcterms:modified>
</cp:coreProperties>
</file>