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7" r:id="rId2"/>
    <p:sldId id="261" r:id="rId3"/>
    <p:sldId id="259" r:id="rId4"/>
    <p:sldId id="262" r:id="rId5"/>
    <p:sldId id="263" r:id="rId6"/>
    <p:sldId id="269" r:id="rId7"/>
    <p:sldId id="266" r:id="rId8"/>
    <p:sldId id="264" r:id="rId9"/>
    <p:sldId id="265" r:id="rId10"/>
    <p:sldId id="267" r:id="rId11"/>
    <p:sldId id="274" r:id="rId12"/>
    <p:sldId id="272" r:id="rId13"/>
    <p:sldId id="270" r:id="rId14"/>
    <p:sldId id="273" r:id="rId15"/>
    <p:sldId id="268" r:id="rId16"/>
    <p:sldId id="275" r:id="rId17"/>
    <p:sldId id="277"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86" d="100"/>
          <a:sy n="86" d="100"/>
        </p:scale>
        <p:origin x="133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98EDF5-F9CC-42E7-BFB2-96A686E6534A}" type="doc">
      <dgm:prSet loTypeId="urn:microsoft.com/office/officeart/2011/layout/CircleProcess" loCatId="officeonline" qsTypeId="urn:microsoft.com/office/officeart/2005/8/quickstyle/3d1" qsCatId="3D" csTypeId="urn:microsoft.com/office/officeart/2005/8/colors/accent0_3" csCatId="mainScheme" phldr="1"/>
      <dgm:spPr/>
      <dgm:t>
        <a:bodyPr/>
        <a:lstStyle/>
        <a:p>
          <a:endParaRPr lang="en-US"/>
        </a:p>
      </dgm:t>
    </dgm:pt>
    <dgm:pt modelId="{5871EAA3-5390-4752-8022-CBA3A8D2998A}">
      <dgm:prSet phldrT="[Text]"/>
      <dgm:spPr/>
      <dgm:t>
        <a:bodyPr/>
        <a:lstStyle/>
        <a:p>
          <a:r>
            <a:rPr lang="en-US" dirty="0">
              <a:latin typeface="+mj-lt"/>
              <a:cs typeface="Times New Roman" panose="02020603050405020304" pitchFamily="18" charset="0"/>
            </a:rPr>
            <a:t>Getting the Stocks data</a:t>
          </a:r>
          <a:endParaRPr lang="en-US" dirty="0">
            <a:latin typeface="+mj-lt"/>
          </a:endParaRPr>
        </a:p>
      </dgm:t>
    </dgm:pt>
    <dgm:pt modelId="{3AA7A4ED-76EF-40D5-8394-5828DBA9E454}" type="parTrans" cxnId="{93A1744B-C6D4-47F8-9C1A-872F96BBA321}">
      <dgm:prSet/>
      <dgm:spPr/>
      <dgm:t>
        <a:bodyPr/>
        <a:lstStyle/>
        <a:p>
          <a:endParaRPr lang="en-US"/>
        </a:p>
      </dgm:t>
    </dgm:pt>
    <dgm:pt modelId="{537312F0-92BD-40E1-99D5-AD1A1E437AC4}" type="sibTrans" cxnId="{93A1744B-C6D4-47F8-9C1A-872F96BBA321}">
      <dgm:prSet/>
      <dgm:spPr/>
      <dgm:t>
        <a:bodyPr/>
        <a:lstStyle/>
        <a:p>
          <a:endParaRPr lang="en-US"/>
        </a:p>
      </dgm:t>
    </dgm:pt>
    <dgm:pt modelId="{B3340797-DE5A-4876-A641-C2C1CECB8F68}">
      <dgm:prSet phldrT="[Text]"/>
      <dgm:spPr/>
      <dgm:t>
        <a:bodyPr/>
        <a:lstStyle/>
        <a:p>
          <a:r>
            <a:rPr lang="en-US" dirty="0"/>
            <a:t>Visualizing the dataset using</a:t>
          </a:r>
        </a:p>
        <a:p>
          <a:r>
            <a:rPr lang="en-US" dirty="0"/>
            <a:t>various libraries</a:t>
          </a:r>
        </a:p>
      </dgm:t>
    </dgm:pt>
    <dgm:pt modelId="{DB6FB393-B4D4-4FE3-9B2D-E77A45DC071D}" type="parTrans" cxnId="{B43F1EE0-8E08-477D-BE50-47EC760EFD68}">
      <dgm:prSet/>
      <dgm:spPr/>
      <dgm:t>
        <a:bodyPr/>
        <a:lstStyle/>
        <a:p>
          <a:endParaRPr lang="en-US"/>
        </a:p>
      </dgm:t>
    </dgm:pt>
    <dgm:pt modelId="{06C1F871-029A-411C-A670-DD30100CE817}" type="sibTrans" cxnId="{B43F1EE0-8E08-477D-BE50-47EC760EFD68}">
      <dgm:prSet/>
      <dgm:spPr/>
      <dgm:t>
        <a:bodyPr/>
        <a:lstStyle/>
        <a:p>
          <a:endParaRPr lang="en-US"/>
        </a:p>
      </dgm:t>
    </dgm:pt>
    <dgm:pt modelId="{3A37E720-F16E-4033-927C-0BFD793E4596}">
      <dgm:prSet phldrT="[Text]"/>
      <dgm:spPr/>
      <dgm:t>
        <a:bodyPr/>
        <a:lstStyle/>
        <a:p>
          <a:r>
            <a:rPr lang="en-US" dirty="0"/>
            <a:t>Building ML Models</a:t>
          </a:r>
        </a:p>
      </dgm:t>
    </dgm:pt>
    <dgm:pt modelId="{2D73E73C-6321-456F-9956-FEE479AE02EE}" type="parTrans" cxnId="{DAC6AA70-23E7-40C5-BA31-D751F20E3B48}">
      <dgm:prSet/>
      <dgm:spPr/>
      <dgm:t>
        <a:bodyPr/>
        <a:lstStyle/>
        <a:p>
          <a:endParaRPr lang="en-US"/>
        </a:p>
      </dgm:t>
    </dgm:pt>
    <dgm:pt modelId="{A59F45E7-E240-421C-B33E-41C83A4333C2}" type="sibTrans" cxnId="{DAC6AA70-23E7-40C5-BA31-D751F20E3B48}">
      <dgm:prSet/>
      <dgm:spPr/>
      <dgm:t>
        <a:bodyPr/>
        <a:lstStyle/>
        <a:p>
          <a:endParaRPr lang="en-US"/>
        </a:p>
      </dgm:t>
    </dgm:pt>
    <dgm:pt modelId="{887F3DE5-97F0-4051-A5CF-B4CF5113C479}">
      <dgm:prSet/>
      <dgm:spPr/>
      <dgm:t>
        <a:bodyPr/>
        <a:lstStyle/>
        <a:p>
          <a:r>
            <a:rPr lang="en-US" dirty="0"/>
            <a:t>Prediction and comparison against actual data</a:t>
          </a:r>
        </a:p>
      </dgm:t>
    </dgm:pt>
    <dgm:pt modelId="{73AE20D3-8452-4430-8F12-44A1B2C18030}" type="parTrans" cxnId="{500B0C54-C8EF-40F6-BA7B-2378E511A79A}">
      <dgm:prSet/>
      <dgm:spPr/>
      <dgm:t>
        <a:bodyPr/>
        <a:lstStyle/>
        <a:p>
          <a:endParaRPr lang="en-US"/>
        </a:p>
      </dgm:t>
    </dgm:pt>
    <dgm:pt modelId="{2AFA17C0-1AB1-4A4A-871F-643F8AA3469F}" type="sibTrans" cxnId="{500B0C54-C8EF-40F6-BA7B-2378E511A79A}">
      <dgm:prSet/>
      <dgm:spPr/>
      <dgm:t>
        <a:bodyPr/>
        <a:lstStyle/>
        <a:p>
          <a:endParaRPr lang="en-US"/>
        </a:p>
      </dgm:t>
    </dgm:pt>
    <dgm:pt modelId="{045A031F-7362-47E5-9DA5-2E163027DEE5}" type="pres">
      <dgm:prSet presAssocID="{B598EDF5-F9CC-42E7-BFB2-96A686E6534A}" presName="Name0" presStyleCnt="0">
        <dgm:presLayoutVars>
          <dgm:chMax val="11"/>
          <dgm:chPref val="11"/>
          <dgm:dir/>
          <dgm:resizeHandles/>
        </dgm:presLayoutVars>
      </dgm:prSet>
      <dgm:spPr/>
    </dgm:pt>
    <dgm:pt modelId="{9D77DB4F-D464-4E2C-A97C-570B5351E0D9}" type="pres">
      <dgm:prSet presAssocID="{887F3DE5-97F0-4051-A5CF-B4CF5113C479}" presName="Accent4" presStyleCnt="0"/>
      <dgm:spPr/>
    </dgm:pt>
    <dgm:pt modelId="{AEE011CB-7571-4E70-A78F-BEC665130202}" type="pres">
      <dgm:prSet presAssocID="{887F3DE5-97F0-4051-A5CF-B4CF5113C479}" presName="Accent" presStyleLbl="node1" presStyleIdx="0" presStyleCnt="4"/>
      <dgm:spPr/>
    </dgm:pt>
    <dgm:pt modelId="{F0664DBE-E6FC-4218-99B9-B9744A77F4B4}" type="pres">
      <dgm:prSet presAssocID="{887F3DE5-97F0-4051-A5CF-B4CF5113C479}" presName="ParentBackground4" presStyleCnt="0"/>
      <dgm:spPr/>
    </dgm:pt>
    <dgm:pt modelId="{A1FDD071-AA9E-4ED2-B022-3F8558EA3745}" type="pres">
      <dgm:prSet presAssocID="{887F3DE5-97F0-4051-A5CF-B4CF5113C479}" presName="ParentBackground" presStyleLbl="fgAcc1" presStyleIdx="0" presStyleCnt="4"/>
      <dgm:spPr/>
    </dgm:pt>
    <dgm:pt modelId="{9A2C94D7-9DC4-4812-BDD4-D443670133D8}" type="pres">
      <dgm:prSet presAssocID="{887F3DE5-97F0-4051-A5CF-B4CF5113C479}" presName="Parent4" presStyleLbl="revTx" presStyleIdx="0" presStyleCnt="0">
        <dgm:presLayoutVars>
          <dgm:chMax val="1"/>
          <dgm:chPref val="1"/>
          <dgm:bulletEnabled val="1"/>
        </dgm:presLayoutVars>
      </dgm:prSet>
      <dgm:spPr/>
    </dgm:pt>
    <dgm:pt modelId="{5D311128-FF23-41BE-8E7C-81B94B829D7D}" type="pres">
      <dgm:prSet presAssocID="{3A37E720-F16E-4033-927C-0BFD793E4596}" presName="Accent3" presStyleCnt="0"/>
      <dgm:spPr/>
    </dgm:pt>
    <dgm:pt modelId="{087C1720-870A-4B37-A94F-F2516C5BB650}" type="pres">
      <dgm:prSet presAssocID="{3A37E720-F16E-4033-927C-0BFD793E4596}" presName="Accent" presStyleLbl="node1" presStyleIdx="1" presStyleCnt="4"/>
      <dgm:spPr/>
    </dgm:pt>
    <dgm:pt modelId="{C6F031B8-7607-4392-A7FB-23C9B13CEAAB}" type="pres">
      <dgm:prSet presAssocID="{3A37E720-F16E-4033-927C-0BFD793E4596}" presName="ParentBackground3" presStyleCnt="0"/>
      <dgm:spPr/>
    </dgm:pt>
    <dgm:pt modelId="{DCCF85A0-BC16-4D80-B95A-D245B9FB9288}" type="pres">
      <dgm:prSet presAssocID="{3A37E720-F16E-4033-927C-0BFD793E4596}" presName="ParentBackground" presStyleLbl="fgAcc1" presStyleIdx="1" presStyleCnt="4"/>
      <dgm:spPr/>
    </dgm:pt>
    <dgm:pt modelId="{903F1354-43A8-49F3-9D2B-751BE6D08823}" type="pres">
      <dgm:prSet presAssocID="{3A37E720-F16E-4033-927C-0BFD793E4596}" presName="Parent3" presStyleLbl="revTx" presStyleIdx="0" presStyleCnt="0">
        <dgm:presLayoutVars>
          <dgm:chMax val="1"/>
          <dgm:chPref val="1"/>
          <dgm:bulletEnabled val="1"/>
        </dgm:presLayoutVars>
      </dgm:prSet>
      <dgm:spPr/>
    </dgm:pt>
    <dgm:pt modelId="{2D33F143-6DB3-40F9-B946-37C2C5B714B3}" type="pres">
      <dgm:prSet presAssocID="{B3340797-DE5A-4876-A641-C2C1CECB8F68}" presName="Accent2" presStyleCnt="0"/>
      <dgm:spPr/>
    </dgm:pt>
    <dgm:pt modelId="{02B325AF-A6CC-4EB8-9364-3DBCB7ACE13D}" type="pres">
      <dgm:prSet presAssocID="{B3340797-DE5A-4876-A641-C2C1CECB8F68}" presName="Accent" presStyleLbl="node1" presStyleIdx="2" presStyleCnt="4"/>
      <dgm:spPr/>
    </dgm:pt>
    <dgm:pt modelId="{8A3E38DE-BA65-4738-AB17-8C09C41FF79F}" type="pres">
      <dgm:prSet presAssocID="{B3340797-DE5A-4876-A641-C2C1CECB8F68}" presName="ParentBackground2" presStyleCnt="0"/>
      <dgm:spPr/>
    </dgm:pt>
    <dgm:pt modelId="{D2481220-D71C-43B6-9BA6-940BFBDA12C5}" type="pres">
      <dgm:prSet presAssocID="{B3340797-DE5A-4876-A641-C2C1CECB8F68}" presName="ParentBackground" presStyleLbl="fgAcc1" presStyleIdx="2" presStyleCnt="4"/>
      <dgm:spPr/>
    </dgm:pt>
    <dgm:pt modelId="{DEAA00C0-02A9-4DC2-A848-5676F8438789}" type="pres">
      <dgm:prSet presAssocID="{B3340797-DE5A-4876-A641-C2C1CECB8F68}" presName="Parent2" presStyleLbl="revTx" presStyleIdx="0" presStyleCnt="0">
        <dgm:presLayoutVars>
          <dgm:chMax val="1"/>
          <dgm:chPref val="1"/>
          <dgm:bulletEnabled val="1"/>
        </dgm:presLayoutVars>
      </dgm:prSet>
      <dgm:spPr/>
    </dgm:pt>
    <dgm:pt modelId="{1140BEC2-A600-43ED-8E98-C4842AAD78F5}" type="pres">
      <dgm:prSet presAssocID="{5871EAA3-5390-4752-8022-CBA3A8D2998A}" presName="Accent1" presStyleCnt="0"/>
      <dgm:spPr/>
    </dgm:pt>
    <dgm:pt modelId="{64B15690-BED5-47A1-9C46-34EE1613D206}" type="pres">
      <dgm:prSet presAssocID="{5871EAA3-5390-4752-8022-CBA3A8D2998A}" presName="Accent" presStyleLbl="node1" presStyleIdx="3" presStyleCnt="4" custLinFactNeighborX="0" custLinFactNeighborY="0"/>
      <dgm:spPr/>
    </dgm:pt>
    <dgm:pt modelId="{D0E0C2AF-B742-4CB0-9474-DC0C72627B16}" type="pres">
      <dgm:prSet presAssocID="{5871EAA3-5390-4752-8022-CBA3A8D2998A}" presName="ParentBackground1" presStyleCnt="0"/>
      <dgm:spPr/>
    </dgm:pt>
    <dgm:pt modelId="{992B6CF8-0A16-407C-AE81-9D06EE7B840C}" type="pres">
      <dgm:prSet presAssocID="{5871EAA3-5390-4752-8022-CBA3A8D2998A}" presName="ParentBackground" presStyleLbl="fgAcc1" presStyleIdx="3" presStyleCnt="4"/>
      <dgm:spPr/>
    </dgm:pt>
    <dgm:pt modelId="{1590C0EA-0E2F-4C05-AE82-06C68C76BAE7}" type="pres">
      <dgm:prSet presAssocID="{5871EAA3-5390-4752-8022-CBA3A8D2998A}" presName="Parent1" presStyleLbl="revTx" presStyleIdx="0" presStyleCnt="0">
        <dgm:presLayoutVars>
          <dgm:chMax val="1"/>
          <dgm:chPref val="1"/>
          <dgm:bulletEnabled val="1"/>
        </dgm:presLayoutVars>
      </dgm:prSet>
      <dgm:spPr/>
    </dgm:pt>
  </dgm:ptLst>
  <dgm:cxnLst>
    <dgm:cxn modelId="{2434C103-78B9-4FDF-8496-04C78F45701C}" type="presOf" srcId="{887F3DE5-97F0-4051-A5CF-B4CF5113C479}" destId="{A1FDD071-AA9E-4ED2-B022-3F8558EA3745}" srcOrd="0" destOrd="0" presId="urn:microsoft.com/office/officeart/2011/layout/CircleProcess"/>
    <dgm:cxn modelId="{15AAE82E-63E4-43BA-A852-A01F1BB2810B}" type="presOf" srcId="{5871EAA3-5390-4752-8022-CBA3A8D2998A}" destId="{992B6CF8-0A16-407C-AE81-9D06EE7B840C}" srcOrd="0" destOrd="0" presId="urn:microsoft.com/office/officeart/2011/layout/CircleProcess"/>
    <dgm:cxn modelId="{27921433-EB20-4C85-9B71-610B5D35C28A}" type="presOf" srcId="{B3340797-DE5A-4876-A641-C2C1CECB8F68}" destId="{DEAA00C0-02A9-4DC2-A848-5676F8438789}" srcOrd="1" destOrd="0" presId="urn:microsoft.com/office/officeart/2011/layout/CircleProcess"/>
    <dgm:cxn modelId="{BC7BEE5F-BA84-43BB-A7B0-7C3EFFF81397}" type="presOf" srcId="{3A37E720-F16E-4033-927C-0BFD793E4596}" destId="{DCCF85A0-BC16-4D80-B95A-D245B9FB9288}" srcOrd="0" destOrd="0" presId="urn:microsoft.com/office/officeart/2011/layout/CircleProcess"/>
    <dgm:cxn modelId="{57A0A462-6A19-42AD-B006-5B30BA86579F}" type="presOf" srcId="{5871EAA3-5390-4752-8022-CBA3A8D2998A}" destId="{1590C0EA-0E2F-4C05-AE82-06C68C76BAE7}" srcOrd="1" destOrd="0" presId="urn:microsoft.com/office/officeart/2011/layout/CircleProcess"/>
    <dgm:cxn modelId="{DA0B0B6B-8186-40C1-8DFC-C430138C3B15}" type="presOf" srcId="{3A37E720-F16E-4033-927C-0BFD793E4596}" destId="{903F1354-43A8-49F3-9D2B-751BE6D08823}" srcOrd="1" destOrd="0" presId="urn:microsoft.com/office/officeart/2011/layout/CircleProcess"/>
    <dgm:cxn modelId="{93A1744B-C6D4-47F8-9C1A-872F96BBA321}" srcId="{B598EDF5-F9CC-42E7-BFB2-96A686E6534A}" destId="{5871EAA3-5390-4752-8022-CBA3A8D2998A}" srcOrd="0" destOrd="0" parTransId="{3AA7A4ED-76EF-40D5-8394-5828DBA9E454}" sibTransId="{537312F0-92BD-40E1-99D5-AD1A1E437AC4}"/>
    <dgm:cxn modelId="{DAC6AA70-23E7-40C5-BA31-D751F20E3B48}" srcId="{B598EDF5-F9CC-42E7-BFB2-96A686E6534A}" destId="{3A37E720-F16E-4033-927C-0BFD793E4596}" srcOrd="2" destOrd="0" parTransId="{2D73E73C-6321-456F-9956-FEE479AE02EE}" sibTransId="{A59F45E7-E240-421C-B33E-41C83A4333C2}"/>
    <dgm:cxn modelId="{500B0C54-C8EF-40F6-BA7B-2378E511A79A}" srcId="{B598EDF5-F9CC-42E7-BFB2-96A686E6534A}" destId="{887F3DE5-97F0-4051-A5CF-B4CF5113C479}" srcOrd="3" destOrd="0" parTransId="{73AE20D3-8452-4430-8F12-44A1B2C18030}" sibTransId="{2AFA17C0-1AB1-4A4A-871F-643F8AA3469F}"/>
    <dgm:cxn modelId="{4822E69B-D455-4072-8B9C-6232BE2636C6}" type="presOf" srcId="{B598EDF5-F9CC-42E7-BFB2-96A686E6534A}" destId="{045A031F-7362-47E5-9DA5-2E163027DEE5}" srcOrd="0" destOrd="0" presId="urn:microsoft.com/office/officeart/2011/layout/CircleProcess"/>
    <dgm:cxn modelId="{117742AC-A48B-46D0-A981-AF35DC31B264}" type="presOf" srcId="{B3340797-DE5A-4876-A641-C2C1CECB8F68}" destId="{D2481220-D71C-43B6-9BA6-940BFBDA12C5}" srcOrd="0" destOrd="0" presId="urn:microsoft.com/office/officeart/2011/layout/CircleProcess"/>
    <dgm:cxn modelId="{B43F1EE0-8E08-477D-BE50-47EC760EFD68}" srcId="{B598EDF5-F9CC-42E7-BFB2-96A686E6534A}" destId="{B3340797-DE5A-4876-A641-C2C1CECB8F68}" srcOrd="1" destOrd="0" parTransId="{DB6FB393-B4D4-4FE3-9B2D-E77A45DC071D}" sibTransId="{06C1F871-029A-411C-A670-DD30100CE817}"/>
    <dgm:cxn modelId="{0A22ECF5-6C11-43E4-A690-2DF15D710513}" type="presOf" srcId="{887F3DE5-97F0-4051-A5CF-B4CF5113C479}" destId="{9A2C94D7-9DC4-4812-BDD4-D443670133D8}" srcOrd="1" destOrd="0" presId="urn:microsoft.com/office/officeart/2011/layout/CircleProcess"/>
    <dgm:cxn modelId="{E1ADDAA0-34E9-4895-8950-F9B0BDCA8FDE}" type="presParOf" srcId="{045A031F-7362-47E5-9DA5-2E163027DEE5}" destId="{9D77DB4F-D464-4E2C-A97C-570B5351E0D9}" srcOrd="0" destOrd="0" presId="urn:microsoft.com/office/officeart/2011/layout/CircleProcess"/>
    <dgm:cxn modelId="{937B5DB6-3F5E-43D2-875C-7288ABFDB618}" type="presParOf" srcId="{9D77DB4F-D464-4E2C-A97C-570B5351E0D9}" destId="{AEE011CB-7571-4E70-A78F-BEC665130202}" srcOrd="0" destOrd="0" presId="urn:microsoft.com/office/officeart/2011/layout/CircleProcess"/>
    <dgm:cxn modelId="{1FC952D0-BFEE-4DFC-9B3E-174AF86C9119}" type="presParOf" srcId="{045A031F-7362-47E5-9DA5-2E163027DEE5}" destId="{F0664DBE-E6FC-4218-99B9-B9744A77F4B4}" srcOrd="1" destOrd="0" presId="urn:microsoft.com/office/officeart/2011/layout/CircleProcess"/>
    <dgm:cxn modelId="{A8D56369-76F0-41E3-A1C3-F80E34CB9F6E}" type="presParOf" srcId="{F0664DBE-E6FC-4218-99B9-B9744A77F4B4}" destId="{A1FDD071-AA9E-4ED2-B022-3F8558EA3745}" srcOrd="0" destOrd="0" presId="urn:microsoft.com/office/officeart/2011/layout/CircleProcess"/>
    <dgm:cxn modelId="{BABD6F85-5B22-4196-8D11-79CFEB81F54A}" type="presParOf" srcId="{045A031F-7362-47E5-9DA5-2E163027DEE5}" destId="{9A2C94D7-9DC4-4812-BDD4-D443670133D8}" srcOrd="2" destOrd="0" presId="urn:microsoft.com/office/officeart/2011/layout/CircleProcess"/>
    <dgm:cxn modelId="{9CC56DEB-1765-4A0E-8618-3E1021D3C06A}" type="presParOf" srcId="{045A031F-7362-47E5-9DA5-2E163027DEE5}" destId="{5D311128-FF23-41BE-8E7C-81B94B829D7D}" srcOrd="3" destOrd="0" presId="urn:microsoft.com/office/officeart/2011/layout/CircleProcess"/>
    <dgm:cxn modelId="{DC647536-B8CB-45BF-9855-81BBB03AF823}" type="presParOf" srcId="{5D311128-FF23-41BE-8E7C-81B94B829D7D}" destId="{087C1720-870A-4B37-A94F-F2516C5BB650}" srcOrd="0" destOrd="0" presId="urn:microsoft.com/office/officeart/2011/layout/CircleProcess"/>
    <dgm:cxn modelId="{A1C7BCEE-69FC-46C6-A411-A17A57C9A454}" type="presParOf" srcId="{045A031F-7362-47E5-9DA5-2E163027DEE5}" destId="{C6F031B8-7607-4392-A7FB-23C9B13CEAAB}" srcOrd="4" destOrd="0" presId="urn:microsoft.com/office/officeart/2011/layout/CircleProcess"/>
    <dgm:cxn modelId="{D178C185-D75C-4F09-810E-22F521266FBB}" type="presParOf" srcId="{C6F031B8-7607-4392-A7FB-23C9B13CEAAB}" destId="{DCCF85A0-BC16-4D80-B95A-D245B9FB9288}" srcOrd="0" destOrd="0" presId="urn:microsoft.com/office/officeart/2011/layout/CircleProcess"/>
    <dgm:cxn modelId="{A52F9CC4-C03D-4B7D-ADD9-85E8BCB8B417}" type="presParOf" srcId="{045A031F-7362-47E5-9DA5-2E163027DEE5}" destId="{903F1354-43A8-49F3-9D2B-751BE6D08823}" srcOrd="5" destOrd="0" presId="urn:microsoft.com/office/officeart/2011/layout/CircleProcess"/>
    <dgm:cxn modelId="{D91D2F75-A07E-418F-9BF2-09CF4E2A99C2}" type="presParOf" srcId="{045A031F-7362-47E5-9DA5-2E163027DEE5}" destId="{2D33F143-6DB3-40F9-B946-37C2C5B714B3}" srcOrd="6" destOrd="0" presId="urn:microsoft.com/office/officeart/2011/layout/CircleProcess"/>
    <dgm:cxn modelId="{AEBC9028-EC09-4C1D-B955-80FF1C1D0E12}" type="presParOf" srcId="{2D33F143-6DB3-40F9-B946-37C2C5B714B3}" destId="{02B325AF-A6CC-4EB8-9364-3DBCB7ACE13D}" srcOrd="0" destOrd="0" presId="urn:microsoft.com/office/officeart/2011/layout/CircleProcess"/>
    <dgm:cxn modelId="{92152634-3B66-47D1-95FC-ECC0BCFDF7B2}" type="presParOf" srcId="{045A031F-7362-47E5-9DA5-2E163027DEE5}" destId="{8A3E38DE-BA65-4738-AB17-8C09C41FF79F}" srcOrd="7" destOrd="0" presId="urn:microsoft.com/office/officeart/2011/layout/CircleProcess"/>
    <dgm:cxn modelId="{E214A81C-F034-4830-B489-2C74BD08E5DF}" type="presParOf" srcId="{8A3E38DE-BA65-4738-AB17-8C09C41FF79F}" destId="{D2481220-D71C-43B6-9BA6-940BFBDA12C5}" srcOrd="0" destOrd="0" presId="urn:microsoft.com/office/officeart/2011/layout/CircleProcess"/>
    <dgm:cxn modelId="{EB3A9106-D253-452D-ABDA-03C5D5C77E5D}" type="presParOf" srcId="{045A031F-7362-47E5-9DA5-2E163027DEE5}" destId="{DEAA00C0-02A9-4DC2-A848-5676F8438789}" srcOrd="8" destOrd="0" presId="urn:microsoft.com/office/officeart/2011/layout/CircleProcess"/>
    <dgm:cxn modelId="{10B66BD4-F177-40EE-BE45-E85F0D3FBBFC}" type="presParOf" srcId="{045A031F-7362-47E5-9DA5-2E163027DEE5}" destId="{1140BEC2-A600-43ED-8E98-C4842AAD78F5}" srcOrd="9" destOrd="0" presId="urn:microsoft.com/office/officeart/2011/layout/CircleProcess"/>
    <dgm:cxn modelId="{28822A76-AC32-475B-9BB1-9C2917EA96AE}" type="presParOf" srcId="{1140BEC2-A600-43ED-8E98-C4842AAD78F5}" destId="{64B15690-BED5-47A1-9C46-34EE1613D206}" srcOrd="0" destOrd="0" presId="urn:microsoft.com/office/officeart/2011/layout/CircleProcess"/>
    <dgm:cxn modelId="{BB5DDB06-93C4-4E7F-BB5D-25F4347EC472}" type="presParOf" srcId="{045A031F-7362-47E5-9DA5-2E163027DEE5}" destId="{D0E0C2AF-B742-4CB0-9474-DC0C72627B16}" srcOrd="10" destOrd="0" presId="urn:microsoft.com/office/officeart/2011/layout/CircleProcess"/>
    <dgm:cxn modelId="{34045C25-B6E7-421F-82DB-59C8C963420B}" type="presParOf" srcId="{D0E0C2AF-B742-4CB0-9474-DC0C72627B16}" destId="{992B6CF8-0A16-407C-AE81-9D06EE7B840C}" srcOrd="0" destOrd="0" presId="urn:microsoft.com/office/officeart/2011/layout/CircleProcess"/>
    <dgm:cxn modelId="{25F5B0CD-A36A-4FCD-843A-C6E7C1458368}" type="presParOf" srcId="{045A031F-7362-47E5-9DA5-2E163027DEE5}" destId="{1590C0EA-0E2F-4C05-AE82-06C68C76BAE7}" srcOrd="11"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011CB-7571-4E70-A78F-BEC665130202}">
      <dsp:nvSpPr>
        <dsp:cNvPr id="0" name=""/>
        <dsp:cNvSpPr/>
      </dsp:nvSpPr>
      <dsp:spPr>
        <a:xfrm>
          <a:off x="5913908" y="1468214"/>
          <a:ext cx="1769902" cy="1769992"/>
        </a:xfrm>
        <a:prstGeom prst="ellipse">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A1FDD071-AA9E-4ED2-B022-3F8558EA3745}">
      <dsp:nvSpPr>
        <dsp:cNvPr id="0" name=""/>
        <dsp:cNvSpPr/>
      </dsp:nvSpPr>
      <dsp:spPr>
        <a:xfrm>
          <a:off x="5973107" y="1527224"/>
          <a:ext cx="1652262" cy="1651972"/>
        </a:xfrm>
        <a:prstGeom prst="ellipse">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Prediction and comparison against actual data</a:t>
          </a:r>
        </a:p>
      </dsp:txBody>
      <dsp:txXfrm>
        <a:off x="6209145" y="1763265"/>
        <a:ext cx="1180187" cy="1179891"/>
      </dsp:txXfrm>
    </dsp:sp>
    <dsp:sp modelId="{087C1720-870A-4B37-A94F-F2516C5BB650}">
      <dsp:nvSpPr>
        <dsp:cNvPr id="0" name=""/>
        <dsp:cNvSpPr/>
      </dsp:nvSpPr>
      <dsp:spPr>
        <a:xfrm rot="2700000">
          <a:off x="4077203" y="1468090"/>
          <a:ext cx="1769931" cy="1769931"/>
        </a:xfrm>
        <a:prstGeom prst="teardrop">
          <a:avLst>
            <a:gd name="adj" fmla="val 100000"/>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DCCF85A0-BC16-4D80-B95A-D245B9FB9288}">
      <dsp:nvSpPr>
        <dsp:cNvPr id="0" name=""/>
        <dsp:cNvSpPr/>
      </dsp:nvSpPr>
      <dsp:spPr>
        <a:xfrm>
          <a:off x="4144006" y="1527224"/>
          <a:ext cx="1652262" cy="1651972"/>
        </a:xfrm>
        <a:prstGeom prst="ellipse">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Building ML Models</a:t>
          </a:r>
        </a:p>
      </dsp:txBody>
      <dsp:txXfrm>
        <a:off x="4380043" y="1763265"/>
        <a:ext cx="1180187" cy="1179891"/>
      </dsp:txXfrm>
    </dsp:sp>
    <dsp:sp modelId="{02B325AF-A6CC-4EB8-9364-3DBCB7ACE13D}">
      <dsp:nvSpPr>
        <dsp:cNvPr id="0" name=""/>
        <dsp:cNvSpPr/>
      </dsp:nvSpPr>
      <dsp:spPr>
        <a:xfrm rot="2700000">
          <a:off x="2255691" y="1468090"/>
          <a:ext cx="1769931" cy="1769931"/>
        </a:xfrm>
        <a:prstGeom prst="teardrop">
          <a:avLst>
            <a:gd name="adj" fmla="val 100000"/>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D2481220-D71C-43B6-9BA6-940BFBDA12C5}">
      <dsp:nvSpPr>
        <dsp:cNvPr id="0" name=""/>
        <dsp:cNvSpPr/>
      </dsp:nvSpPr>
      <dsp:spPr>
        <a:xfrm>
          <a:off x="2314904" y="1527224"/>
          <a:ext cx="1652262" cy="1651972"/>
        </a:xfrm>
        <a:prstGeom prst="ellipse">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Visualizing the dataset using</a:t>
          </a:r>
        </a:p>
        <a:p>
          <a:pPr marL="0" lvl="0" indent="0" algn="ctr" defTabSz="666750">
            <a:lnSpc>
              <a:spcPct val="90000"/>
            </a:lnSpc>
            <a:spcBef>
              <a:spcPct val="0"/>
            </a:spcBef>
            <a:spcAft>
              <a:spcPct val="35000"/>
            </a:spcAft>
            <a:buNone/>
          </a:pPr>
          <a:r>
            <a:rPr lang="en-US" sz="1500" kern="1200" dirty="0"/>
            <a:t>various libraries</a:t>
          </a:r>
        </a:p>
      </dsp:txBody>
      <dsp:txXfrm>
        <a:off x="2550942" y="1763265"/>
        <a:ext cx="1180187" cy="1179891"/>
      </dsp:txXfrm>
    </dsp:sp>
    <dsp:sp modelId="{64B15690-BED5-47A1-9C46-34EE1613D206}">
      <dsp:nvSpPr>
        <dsp:cNvPr id="0" name=""/>
        <dsp:cNvSpPr/>
      </dsp:nvSpPr>
      <dsp:spPr>
        <a:xfrm rot="2700000">
          <a:off x="426589" y="1468090"/>
          <a:ext cx="1769931" cy="1769931"/>
        </a:xfrm>
        <a:prstGeom prst="teardrop">
          <a:avLst>
            <a:gd name="adj" fmla="val 100000"/>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992B6CF8-0A16-407C-AE81-9D06EE7B840C}">
      <dsp:nvSpPr>
        <dsp:cNvPr id="0" name=""/>
        <dsp:cNvSpPr/>
      </dsp:nvSpPr>
      <dsp:spPr>
        <a:xfrm>
          <a:off x="485803" y="1527224"/>
          <a:ext cx="1652262" cy="1651972"/>
        </a:xfrm>
        <a:prstGeom prst="ellipse">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mj-lt"/>
              <a:cs typeface="Times New Roman" panose="02020603050405020304" pitchFamily="18" charset="0"/>
            </a:rPr>
            <a:t>Getting the Stocks data</a:t>
          </a:r>
          <a:endParaRPr lang="en-US" sz="1500" kern="1200" dirty="0">
            <a:latin typeface="+mj-lt"/>
          </a:endParaRPr>
        </a:p>
      </dsp:txBody>
      <dsp:txXfrm>
        <a:off x="721841" y="1763265"/>
        <a:ext cx="1180187" cy="1179891"/>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95E909B7-DAA1-4891-8D85-BD5E315CD2B2}" type="datetimeFigureOut">
              <a:rPr lang="en-US" smtClean="0"/>
              <a:t>3/23/2022</a:t>
            </a:fld>
            <a:endParaRPr lang="en-US"/>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19DF7843-C13D-4566-B515-84D22C57BDD8}" type="slidenum">
              <a:rPr lang="en-US" smtClean="0"/>
              <a:t>‹#›</a:t>
            </a:fld>
            <a:endParaRPr lang="en-US"/>
          </a:p>
        </p:txBody>
      </p:sp>
    </p:spTree>
    <p:extLst>
      <p:ext uri="{BB962C8B-B14F-4D97-AF65-F5344CB8AC3E}">
        <p14:creationId xmlns:p14="http://schemas.microsoft.com/office/powerpoint/2010/main" val="486278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E909B7-DAA1-4891-8D85-BD5E315CD2B2}" type="datetimeFigureOut">
              <a:rPr lang="en-US" smtClean="0"/>
              <a:t>3/23/2022</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19DF7843-C13D-4566-B515-84D22C57BDD8}" type="slidenum">
              <a:rPr lang="en-US" smtClean="0"/>
              <a:t>‹#›</a:t>
            </a:fld>
            <a:endParaRPr lang="en-US"/>
          </a:p>
        </p:txBody>
      </p:sp>
    </p:spTree>
    <p:extLst>
      <p:ext uri="{BB962C8B-B14F-4D97-AF65-F5344CB8AC3E}">
        <p14:creationId xmlns:p14="http://schemas.microsoft.com/office/powerpoint/2010/main" val="4233113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5E909B7-DAA1-4891-8D85-BD5E315CD2B2}" type="datetimeFigureOut">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19DF7843-C13D-4566-B515-84D22C57BDD8}" type="slidenum">
              <a:rPr lang="en-US" smtClean="0"/>
              <a:t>‹#›</a:t>
            </a:fld>
            <a:endParaRPr lang="en-US"/>
          </a:p>
        </p:txBody>
      </p:sp>
    </p:spTree>
    <p:extLst>
      <p:ext uri="{BB962C8B-B14F-4D97-AF65-F5344CB8AC3E}">
        <p14:creationId xmlns:p14="http://schemas.microsoft.com/office/powerpoint/2010/main" val="13671865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5E909B7-DAA1-4891-8D85-BD5E315CD2B2}" type="datetimeFigureOut">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19DF7843-C13D-4566-B515-84D22C57BDD8}" type="slidenum">
              <a:rPr lang="en-US" smtClean="0"/>
              <a:t>‹#›</a:t>
            </a:fld>
            <a:endParaRPr lang="en-US"/>
          </a:p>
        </p:txBody>
      </p:sp>
    </p:spTree>
    <p:extLst>
      <p:ext uri="{BB962C8B-B14F-4D97-AF65-F5344CB8AC3E}">
        <p14:creationId xmlns:p14="http://schemas.microsoft.com/office/powerpoint/2010/main" val="3344992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E909B7-DAA1-4891-8D85-BD5E315CD2B2}" type="datetimeFigureOut">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19DF7843-C13D-4566-B515-84D22C57BDD8}" type="slidenum">
              <a:rPr lang="en-US" smtClean="0"/>
              <a:t>‹#›</a:t>
            </a:fld>
            <a:endParaRPr lang="en-US"/>
          </a:p>
        </p:txBody>
      </p:sp>
    </p:spTree>
    <p:extLst>
      <p:ext uri="{BB962C8B-B14F-4D97-AF65-F5344CB8AC3E}">
        <p14:creationId xmlns:p14="http://schemas.microsoft.com/office/powerpoint/2010/main" val="39531550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5E909B7-DAA1-4891-8D85-BD5E315CD2B2}" type="datetimeFigureOut">
              <a:rPr lang="en-US" smtClean="0"/>
              <a:t>3/23/2022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19DF7843-C13D-4566-B515-84D22C57BDD8}" type="slidenum">
              <a:rPr lang="en-US" smtClean="0"/>
              <a:t>‹#›</a:t>
            </a:fld>
            <a:endParaRPr lang="en-US"/>
          </a:p>
        </p:txBody>
      </p:sp>
    </p:spTree>
    <p:extLst>
      <p:ext uri="{BB962C8B-B14F-4D97-AF65-F5344CB8AC3E}">
        <p14:creationId xmlns:p14="http://schemas.microsoft.com/office/powerpoint/2010/main" val="38635627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5E909B7-DAA1-4891-8D85-BD5E315CD2B2}" type="datetimeFigureOut">
              <a:rPr lang="en-US" smtClean="0"/>
              <a:t>3/23/2022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19DF7843-C13D-4566-B515-84D22C57BDD8}" type="slidenum">
              <a:rPr lang="en-US" smtClean="0"/>
              <a:t>‹#›</a:t>
            </a:fld>
            <a:endParaRPr lang="en-US"/>
          </a:p>
        </p:txBody>
      </p:sp>
    </p:spTree>
    <p:extLst>
      <p:ext uri="{BB962C8B-B14F-4D97-AF65-F5344CB8AC3E}">
        <p14:creationId xmlns:p14="http://schemas.microsoft.com/office/powerpoint/2010/main" val="4065627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95E909B7-DAA1-4891-8D85-BD5E315CD2B2}" type="datetimeFigureOut">
              <a:rPr lang="en-US" smtClean="0"/>
              <a:t>3/23/2022</a:t>
            </a:fld>
            <a:endParaRPr lang="en-US"/>
          </a:p>
        </p:txBody>
      </p:sp>
      <p:sp>
        <p:nvSpPr>
          <p:cNvPr id="5" name="Footer Placeholder 4"/>
          <p:cNvSpPr>
            <a:spLocks noGrp="1"/>
          </p:cNvSpPr>
          <p:nvPr>
            <p:ph type="ftr" sz="quarter" idx="11"/>
          </p:nvPr>
        </p:nvSpPr>
        <p:spPr>
          <a:xfrm>
            <a:off x="516133" y="6387910"/>
            <a:ext cx="3859795" cy="228660"/>
          </a:xfrm>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19DF7843-C13D-4566-B515-84D22C57BDD8}" type="slidenum">
              <a:rPr lang="en-US" smtClean="0"/>
              <a:t>‹#›</a:t>
            </a:fld>
            <a:endParaRPr lang="en-US"/>
          </a:p>
        </p:txBody>
      </p:sp>
    </p:spTree>
    <p:extLst>
      <p:ext uri="{BB962C8B-B14F-4D97-AF65-F5344CB8AC3E}">
        <p14:creationId xmlns:p14="http://schemas.microsoft.com/office/powerpoint/2010/main" val="28926983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E909B7-DAA1-4891-8D85-BD5E315CD2B2}" type="datetimeFigureOut">
              <a:rPr lang="en-US" smtClean="0"/>
              <a:t>3/23/2022</a:t>
            </a:fld>
            <a:endParaRPr lang="en-US"/>
          </a:p>
        </p:txBody>
      </p:sp>
      <p:sp>
        <p:nvSpPr>
          <p:cNvPr id="5" name="Footer Placeholder 4"/>
          <p:cNvSpPr>
            <a:spLocks noGrp="1"/>
          </p:cNvSpPr>
          <p:nvPr>
            <p:ph type="ftr" sz="quarter" idx="11"/>
          </p:nvPr>
        </p:nvSpPr>
        <p:spPr>
          <a:xfrm>
            <a:off x="538546" y="6365498"/>
            <a:ext cx="3859795" cy="228660"/>
          </a:xfrm>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19DF7843-C13D-4566-B515-84D22C57BDD8}" type="slidenum">
              <a:rPr lang="en-US" smtClean="0"/>
              <a:t>‹#›</a:t>
            </a:fld>
            <a:endParaRPr lang="en-US"/>
          </a:p>
        </p:txBody>
      </p:sp>
    </p:spTree>
    <p:extLst>
      <p:ext uri="{BB962C8B-B14F-4D97-AF65-F5344CB8AC3E}">
        <p14:creationId xmlns:p14="http://schemas.microsoft.com/office/powerpoint/2010/main" val="3659868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E909B7-DAA1-4891-8D85-BD5E315CD2B2}" type="datetimeFigureOut">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19DF7843-C13D-4566-B515-84D22C57BDD8}" type="slidenum">
              <a:rPr lang="en-US" smtClean="0"/>
              <a:t>‹#›</a:t>
            </a:fld>
            <a:endParaRPr lang="en-US"/>
          </a:p>
        </p:txBody>
      </p:sp>
    </p:spTree>
    <p:extLst>
      <p:ext uri="{BB962C8B-B14F-4D97-AF65-F5344CB8AC3E}">
        <p14:creationId xmlns:p14="http://schemas.microsoft.com/office/powerpoint/2010/main" val="426633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E909B7-DAA1-4891-8D85-BD5E315CD2B2}" type="datetimeFigureOut">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19DF7843-C13D-4566-B515-84D22C57BDD8}" type="slidenum">
              <a:rPr lang="en-US" smtClean="0"/>
              <a:t>‹#›</a:t>
            </a:fld>
            <a:endParaRPr lang="en-US"/>
          </a:p>
        </p:txBody>
      </p:sp>
    </p:spTree>
    <p:extLst>
      <p:ext uri="{BB962C8B-B14F-4D97-AF65-F5344CB8AC3E}">
        <p14:creationId xmlns:p14="http://schemas.microsoft.com/office/powerpoint/2010/main" val="1164741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E909B7-DAA1-4891-8D85-BD5E315CD2B2}" type="datetimeFigureOut">
              <a:rPr lang="en-US" smtClean="0"/>
              <a:t>3/23/2022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19DF7843-C13D-4566-B515-84D22C57BDD8}" type="slidenum">
              <a:rPr lang="en-US" smtClean="0"/>
              <a:t>‹#›</a:t>
            </a:fld>
            <a:endParaRPr lang="en-US"/>
          </a:p>
        </p:txBody>
      </p:sp>
    </p:spTree>
    <p:extLst>
      <p:ext uri="{BB962C8B-B14F-4D97-AF65-F5344CB8AC3E}">
        <p14:creationId xmlns:p14="http://schemas.microsoft.com/office/powerpoint/2010/main" val="2665810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E909B7-DAA1-4891-8D85-BD5E315CD2B2}" type="datetimeFigureOut">
              <a:rPr lang="en-US" smtClean="0"/>
              <a:t>3/23/2022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19DF7843-C13D-4566-B515-84D22C57BDD8}" type="slidenum">
              <a:rPr lang="en-US" smtClean="0"/>
              <a:t>‹#›</a:t>
            </a:fld>
            <a:endParaRPr lang="en-US"/>
          </a:p>
        </p:txBody>
      </p:sp>
    </p:spTree>
    <p:extLst>
      <p:ext uri="{BB962C8B-B14F-4D97-AF65-F5344CB8AC3E}">
        <p14:creationId xmlns:p14="http://schemas.microsoft.com/office/powerpoint/2010/main" val="581492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E909B7-DAA1-4891-8D85-BD5E315CD2B2}" type="datetimeFigureOut">
              <a:rPr lang="en-US" smtClean="0"/>
              <a:t>3/23/2022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19DF7843-C13D-4566-B515-84D22C57BDD8}" type="slidenum">
              <a:rPr lang="en-US" smtClean="0"/>
              <a:t>‹#›</a:t>
            </a:fld>
            <a:endParaRPr lang="en-US"/>
          </a:p>
        </p:txBody>
      </p:sp>
    </p:spTree>
    <p:extLst>
      <p:ext uri="{BB962C8B-B14F-4D97-AF65-F5344CB8AC3E}">
        <p14:creationId xmlns:p14="http://schemas.microsoft.com/office/powerpoint/2010/main" val="4219251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95E909B7-DAA1-4891-8D85-BD5E315CD2B2}" type="datetimeFigureOut">
              <a:rPr lang="en-US" smtClean="0"/>
              <a:t>3/23/2022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19DF7843-C13D-4566-B515-84D22C57BDD8}" type="slidenum">
              <a:rPr lang="en-US" smtClean="0"/>
              <a:t>‹#›</a:t>
            </a:fld>
            <a:endParaRPr lang="en-US"/>
          </a:p>
        </p:txBody>
      </p:sp>
    </p:spTree>
    <p:extLst>
      <p:ext uri="{BB962C8B-B14F-4D97-AF65-F5344CB8AC3E}">
        <p14:creationId xmlns:p14="http://schemas.microsoft.com/office/powerpoint/2010/main" val="3858485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E909B7-DAA1-4891-8D85-BD5E315CD2B2}" type="datetimeFigureOut">
              <a:rPr lang="en-US" smtClean="0"/>
              <a:t>3/23/2022</a:t>
            </a:fld>
            <a:endParaRPr lang="en-US"/>
          </a:p>
        </p:txBody>
      </p:sp>
      <p:sp>
        <p:nvSpPr>
          <p:cNvPr id="6" name="Footer Placeholder 5"/>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19DF7843-C13D-4566-B515-84D22C57BDD8}" type="slidenum">
              <a:rPr lang="en-US" smtClean="0"/>
              <a:t>‹#›</a:t>
            </a:fld>
            <a:endParaRPr lang="en-US"/>
          </a:p>
        </p:txBody>
      </p:sp>
    </p:spTree>
    <p:extLst>
      <p:ext uri="{BB962C8B-B14F-4D97-AF65-F5344CB8AC3E}">
        <p14:creationId xmlns:p14="http://schemas.microsoft.com/office/powerpoint/2010/main" val="2486483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E909B7-DAA1-4891-8D85-BD5E315CD2B2}" type="datetimeFigureOut">
              <a:rPr lang="en-US" smtClean="0"/>
              <a:t>3/23/2022</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19DF7843-C13D-4566-B515-84D22C57BDD8}" type="slidenum">
              <a:rPr lang="en-US" smtClean="0"/>
              <a:t>‹#›</a:t>
            </a:fld>
            <a:endParaRPr lang="en-US"/>
          </a:p>
        </p:txBody>
      </p:sp>
    </p:spTree>
    <p:extLst>
      <p:ext uri="{BB962C8B-B14F-4D97-AF65-F5344CB8AC3E}">
        <p14:creationId xmlns:p14="http://schemas.microsoft.com/office/powerpoint/2010/main" val="3862614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1000"/>
          </a:schemeClr>
        </a:solidFill>
        <a:effectLst/>
      </p:bgPr>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95E909B7-DAA1-4891-8D85-BD5E315CD2B2}" type="datetimeFigureOut">
              <a:rPr lang="en-US" smtClean="0"/>
              <a:t>3/23/2022</a:t>
            </a:fld>
            <a:endParaRPr lang="en-U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19DF7843-C13D-4566-B515-84D22C57BDD8}" type="slidenum">
              <a:rPr lang="en-US" smtClean="0"/>
              <a:t>‹#›</a:t>
            </a:fld>
            <a:endParaRPr lang="en-US"/>
          </a:p>
        </p:txBody>
      </p:sp>
    </p:spTree>
    <p:extLst>
      <p:ext uri="{BB962C8B-B14F-4D97-AF65-F5344CB8AC3E}">
        <p14:creationId xmlns:p14="http://schemas.microsoft.com/office/powerpoint/2010/main" val="85155648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D9995575-6DB6-47C7-BFFA-EA22F6200047}"/>
              </a:ext>
            </a:extLst>
          </p:cNvPr>
          <p:cNvSpPr/>
          <p:nvPr/>
        </p:nvSpPr>
        <p:spPr>
          <a:xfrm>
            <a:off x="0" y="0"/>
            <a:ext cx="9144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7" name="Rectangle 46">
            <a:extLst>
              <a:ext uri="{FF2B5EF4-FFF2-40B4-BE49-F238E27FC236}">
                <a16:creationId xmlns:a16="http://schemas.microsoft.com/office/drawing/2014/main" id="{DC35088C-6C38-4A66-9B63-F7CB0DBA731D}"/>
              </a:ext>
            </a:extLst>
          </p:cNvPr>
          <p:cNvSpPr/>
          <p:nvPr/>
        </p:nvSpPr>
        <p:spPr>
          <a:xfrm>
            <a:off x="0" y="0"/>
            <a:ext cx="9144000" cy="6858000"/>
          </a:xfrm>
          <a:prstGeom prst="rect">
            <a:avLst/>
          </a:prstGeom>
          <a:solidFill>
            <a:schemeClr val="tx2">
              <a:lumMod val="50000"/>
              <a:alpha val="94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a:p>
            <a:pPr algn="ctr"/>
            <a:endParaRPr lang="en-US" sz="1350" dirty="0"/>
          </a:p>
          <a:p>
            <a:pPr algn="ctr"/>
            <a:endParaRPr lang="en-US" sz="1350" dirty="0"/>
          </a:p>
          <a:p>
            <a:pPr algn="ctr"/>
            <a:endParaRPr lang="en-US" sz="1350" dirty="0"/>
          </a:p>
          <a:p>
            <a:pPr algn="ctr"/>
            <a:endParaRPr lang="en-US" sz="1350" dirty="0"/>
          </a:p>
          <a:p>
            <a:pPr algn="ctr"/>
            <a:endParaRPr lang="en-US" sz="1350" dirty="0"/>
          </a:p>
          <a:p>
            <a:pPr algn="ctr"/>
            <a:endParaRPr lang="en-US" sz="1350" dirty="0"/>
          </a:p>
          <a:p>
            <a:pPr algn="ctr"/>
            <a:endParaRPr lang="en-US" sz="1350" dirty="0"/>
          </a:p>
          <a:p>
            <a:pPr algn="ctr"/>
            <a:endParaRPr lang="en-US" sz="2000" b="1" i="1" dirty="0"/>
          </a:p>
          <a:p>
            <a:pPr algn="ctr"/>
            <a:endParaRPr lang="en-US" sz="2000" b="1" i="1" dirty="0"/>
          </a:p>
          <a:p>
            <a:pPr algn="ctr"/>
            <a:endParaRPr lang="en-US" sz="2000" b="1" i="1" dirty="0"/>
          </a:p>
          <a:p>
            <a:pPr algn="ctr"/>
            <a:endParaRPr lang="en-US" sz="2000" b="1" i="1" dirty="0"/>
          </a:p>
          <a:p>
            <a:pPr algn="ctr"/>
            <a:endParaRPr lang="en-US" sz="2000" b="1" i="1" dirty="0"/>
          </a:p>
          <a:p>
            <a:pPr algn="ctr"/>
            <a:endParaRPr lang="en-US" sz="2000" b="1" i="1" dirty="0"/>
          </a:p>
          <a:p>
            <a:pPr algn="ctr"/>
            <a:endParaRPr lang="en-US" sz="2000" b="1" i="1" dirty="0"/>
          </a:p>
          <a:p>
            <a:pPr algn="ctr"/>
            <a:endParaRPr lang="en-US" sz="2000" b="1" i="1" dirty="0"/>
          </a:p>
          <a:p>
            <a:pPr algn="ctr"/>
            <a:endParaRPr lang="en-US" sz="2000" b="1" i="1" dirty="0"/>
          </a:p>
          <a:p>
            <a:pPr algn="ctr"/>
            <a:endParaRPr lang="en-US" sz="2000" b="1" i="1" dirty="0"/>
          </a:p>
          <a:p>
            <a:r>
              <a:rPr lang="en-US" sz="2000" b="1" i="1" dirty="0"/>
              <a:t>Project Supervisor                                                                              Group -41 </a:t>
            </a:r>
          </a:p>
          <a:p>
            <a:r>
              <a:rPr lang="en-US" sz="2000" b="1" i="1" dirty="0"/>
              <a:t>Dr. Jagpreet Sidhu                                                    191455 - SHIVAM VERMA</a:t>
            </a:r>
          </a:p>
          <a:p>
            <a:pPr algn="r"/>
            <a:r>
              <a:rPr lang="en-US" sz="2000" b="1" i="1" dirty="0"/>
              <a:t>191377 – JEET DHAMIJA</a:t>
            </a:r>
          </a:p>
        </p:txBody>
      </p:sp>
      <p:grpSp>
        <p:nvGrpSpPr>
          <p:cNvPr id="52" name="Group 51">
            <a:extLst>
              <a:ext uri="{FF2B5EF4-FFF2-40B4-BE49-F238E27FC236}">
                <a16:creationId xmlns:a16="http://schemas.microsoft.com/office/drawing/2014/main" id="{A8597C03-E4D8-4BCB-9572-10D46223D6C1}"/>
              </a:ext>
            </a:extLst>
          </p:cNvPr>
          <p:cNvGrpSpPr/>
          <p:nvPr/>
        </p:nvGrpSpPr>
        <p:grpSpPr>
          <a:xfrm>
            <a:off x="621437" y="643041"/>
            <a:ext cx="7655691" cy="4328454"/>
            <a:chOff x="1221277" y="838893"/>
            <a:chExt cx="9880342" cy="5180214"/>
          </a:xfrm>
        </p:grpSpPr>
        <p:grpSp>
          <p:nvGrpSpPr>
            <p:cNvPr id="50" name="Group 49">
              <a:extLst>
                <a:ext uri="{FF2B5EF4-FFF2-40B4-BE49-F238E27FC236}">
                  <a16:creationId xmlns:a16="http://schemas.microsoft.com/office/drawing/2014/main" id="{65FFE71A-4A66-4184-AF36-17DF97941259}"/>
                </a:ext>
              </a:extLst>
            </p:cNvPr>
            <p:cNvGrpSpPr/>
            <p:nvPr/>
          </p:nvGrpSpPr>
          <p:grpSpPr>
            <a:xfrm>
              <a:off x="5921381" y="838893"/>
              <a:ext cx="5180238" cy="5180214"/>
              <a:chOff x="5716363" y="838893"/>
              <a:chExt cx="5180238" cy="5180214"/>
            </a:xfrm>
          </p:grpSpPr>
          <p:sp>
            <p:nvSpPr>
              <p:cNvPr id="36" name="Freeform: Shape 35">
                <a:extLst>
                  <a:ext uri="{FF2B5EF4-FFF2-40B4-BE49-F238E27FC236}">
                    <a16:creationId xmlns:a16="http://schemas.microsoft.com/office/drawing/2014/main" id="{D7086292-A526-4C34-959D-2308D0EF8771}"/>
                  </a:ext>
                </a:extLst>
              </p:cNvPr>
              <p:cNvSpPr/>
              <p:nvPr/>
            </p:nvSpPr>
            <p:spPr>
              <a:xfrm>
                <a:off x="5716363" y="838893"/>
                <a:ext cx="5180237" cy="5180214"/>
              </a:xfrm>
              <a:custGeom>
                <a:avLst/>
                <a:gdLst>
                  <a:gd name="connsiteX0" fmla="*/ 3468301 w 3468300"/>
                  <a:gd name="connsiteY0" fmla="*/ 1734143 h 3468287"/>
                  <a:gd name="connsiteX1" fmla="*/ 3464083 w 3468300"/>
                  <a:gd name="connsiteY1" fmla="*/ 1855630 h 3468287"/>
                  <a:gd name="connsiteX2" fmla="*/ 3463407 w 3468300"/>
                  <a:gd name="connsiteY2" fmla="*/ 1865445 h 3468287"/>
                  <a:gd name="connsiteX3" fmla="*/ 2501675 w 3468300"/>
                  <a:gd name="connsiteY3" fmla="*/ 3289538 h 3468287"/>
                  <a:gd name="connsiteX4" fmla="*/ 2330066 w 3468300"/>
                  <a:gd name="connsiteY4" fmla="*/ 3363108 h 3468287"/>
                  <a:gd name="connsiteX5" fmla="*/ 2288187 w 3468300"/>
                  <a:gd name="connsiteY5" fmla="*/ 3377844 h 3468287"/>
                  <a:gd name="connsiteX6" fmla="*/ 2169168 w 3468300"/>
                  <a:gd name="connsiteY6" fmla="*/ 3413244 h 3468287"/>
                  <a:gd name="connsiteX7" fmla="*/ 1920736 w 3468300"/>
                  <a:gd name="connsiteY7" fmla="*/ 3458348 h 3468287"/>
                  <a:gd name="connsiteX8" fmla="*/ 1734144 w 3468300"/>
                  <a:gd name="connsiteY8" fmla="*/ 3468287 h 3468287"/>
                  <a:gd name="connsiteX9" fmla="*/ 0 w 3468300"/>
                  <a:gd name="connsiteY9" fmla="*/ 1734143 h 3468287"/>
                  <a:gd name="connsiteX10" fmla="*/ 1734144 w 3468300"/>
                  <a:gd name="connsiteY10" fmla="*/ 0 h 3468287"/>
                  <a:gd name="connsiteX11" fmla="*/ 3436816 w 3468300"/>
                  <a:gd name="connsiteY11" fmla="*/ 1403650 h 3468287"/>
                  <a:gd name="connsiteX12" fmla="*/ 3457700 w 3468300"/>
                  <a:gd name="connsiteY12" fmla="*/ 1542547 h 3468287"/>
                  <a:gd name="connsiteX13" fmla="*/ 3468301 w 3468300"/>
                  <a:gd name="connsiteY13" fmla="*/ 1734143 h 346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8300" h="3468287">
                    <a:moveTo>
                      <a:pt x="3468301" y="1734143"/>
                    </a:moveTo>
                    <a:cubicBezTo>
                      <a:pt x="3468301" y="1774892"/>
                      <a:pt x="3467074" y="1815654"/>
                      <a:pt x="3464083" y="1855630"/>
                    </a:cubicBezTo>
                    <a:cubicBezTo>
                      <a:pt x="3463959" y="1858980"/>
                      <a:pt x="3463614" y="1862206"/>
                      <a:pt x="3463407" y="1865445"/>
                    </a:cubicBezTo>
                    <a:cubicBezTo>
                      <a:pt x="3416401" y="2491280"/>
                      <a:pt x="3037315" y="3024895"/>
                      <a:pt x="2501675" y="3289538"/>
                    </a:cubicBezTo>
                    <a:cubicBezTo>
                      <a:pt x="2445873" y="3317204"/>
                      <a:pt x="2388583" y="3341769"/>
                      <a:pt x="2330066" y="3363108"/>
                    </a:cubicBezTo>
                    <a:cubicBezTo>
                      <a:pt x="2316226" y="3368140"/>
                      <a:pt x="2302262" y="3373061"/>
                      <a:pt x="2288187" y="3377844"/>
                    </a:cubicBezTo>
                    <a:cubicBezTo>
                      <a:pt x="2249121" y="3391037"/>
                      <a:pt x="2209448" y="3402836"/>
                      <a:pt x="2169168" y="3413244"/>
                    </a:cubicBezTo>
                    <a:cubicBezTo>
                      <a:pt x="2087575" y="3434376"/>
                      <a:pt x="2004549" y="3449457"/>
                      <a:pt x="1920736" y="3458348"/>
                    </a:cubicBezTo>
                    <a:cubicBezTo>
                      <a:pt x="1858759" y="3464993"/>
                      <a:pt x="1796479" y="3468315"/>
                      <a:pt x="1734144" y="3468287"/>
                    </a:cubicBezTo>
                    <a:cubicBezTo>
                      <a:pt x="776339" y="3468287"/>
                      <a:pt x="0" y="2691948"/>
                      <a:pt x="0" y="1734143"/>
                    </a:cubicBezTo>
                    <a:cubicBezTo>
                      <a:pt x="0" y="776339"/>
                      <a:pt x="776339" y="0"/>
                      <a:pt x="1734144" y="0"/>
                    </a:cubicBezTo>
                    <a:cubicBezTo>
                      <a:pt x="2578967" y="0"/>
                      <a:pt x="3282522" y="604069"/>
                      <a:pt x="3436816" y="1403650"/>
                    </a:cubicBezTo>
                    <a:cubicBezTo>
                      <a:pt x="3445639" y="1449306"/>
                      <a:pt x="3452600" y="1495609"/>
                      <a:pt x="3457700" y="1542547"/>
                    </a:cubicBezTo>
                    <a:cubicBezTo>
                      <a:pt x="3464800" y="1606164"/>
                      <a:pt x="3468329" y="1670126"/>
                      <a:pt x="3468301" y="1734143"/>
                    </a:cubicBezTo>
                    <a:close/>
                  </a:path>
                </a:pathLst>
              </a:custGeom>
              <a:solidFill>
                <a:schemeClr val="tx2"/>
              </a:solidFill>
              <a:ln w="1378"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7" name="Freeform: Shape 36">
                <a:extLst>
                  <a:ext uri="{FF2B5EF4-FFF2-40B4-BE49-F238E27FC236}">
                    <a16:creationId xmlns:a16="http://schemas.microsoft.com/office/drawing/2014/main" id="{C55E8602-5F00-4E89-8791-C93B7A422E08}"/>
                  </a:ext>
                </a:extLst>
              </p:cNvPr>
              <p:cNvSpPr/>
              <p:nvPr/>
            </p:nvSpPr>
            <p:spPr>
              <a:xfrm>
                <a:off x="7006662" y="2131352"/>
                <a:ext cx="3889939" cy="3872910"/>
              </a:xfrm>
              <a:custGeom>
                <a:avLst/>
                <a:gdLst>
                  <a:gd name="connsiteX0" fmla="*/ 2604413 w 2604413"/>
                  <a:gd name="connsiteY0" fmla="*/ 868809 h 2593013"/>
                  <a:gd name="connsiteX1" fmla="*/ 2600195 w 2604413"/>
                  <a:gd name="connsiteY1" fmla="*/ 990295 h 2593013"/>
                  <a:gd name="connsiteX2" fmla="*/ 2599520 w 2604413"/>
                  <a:gd name="connsiteY2" fmla="*/ 1000110 h 2593013"/>
                  <a:gd name="connsiteX3" fmla="*/ 1637787 w 2604413"/>
                  <a:gd name="connsiteY3" fmla="*/ 2424203 h 2593013"/>
                  <a:gd name="connsiteX4" fmla="*/ 1466178 w 2604413"/>
                  <a:gd name="connsiteY4" fmla="*/ 2497773 h 2593013"/>
                  <a:gd name="connsiteX5" fmla="*/ 1424300 w 2604413"/>
                  <a:gd name="connsiteY5" fmla="*/ 2512509 h 2593013"/>
                  <a:gd name="connsiteX6" fmla="*/ 1305281 w 2604413"/>
                  <a:gd name="connsiteY6" fmla="*/ 2547909 h 2593013"/>
                  <a:gd name="connsiteX7" fmla="*/ 1056849 w 2604413"/>
                  <a:gd name="connsiteY7" fmla="*/ 2593013 h 2593013"/>
                  <a:gd name="connsiteX8" fmla="*/ 0 w 2604413"/>
                  <a:gd name="connsiteY8" fmla="*/ 1737603 h 2593013"/>
                  <a:gd name="connsiteX9" fmla="*/ 0 w 2604413"/>
                  <a:gd name="connsiteY9" fmla="*/ 1149622 h 2593013"/>
                  <a:gd name="connsiteX10" fmla="*/ 355417 w 2604413"/>
                  <a:gd name="connsiteY10" fmla="*/ 781440 h 2593013"/>
                  <a:gd name="connsiteX11" fmla="*/ 651875 w 2604413"/>
                  <a:gd name="connsiteY11" fmla="*/ 947576 h 2593013"/>
                  <a:gd name="connsiteX12" fmla="*/ 1228678 w 2604413"/>
                  <a:gd name="connsiteY12" fmla="*/ 189818 h 2593013"/>
                  <a:gd name="connsiteX13" fmla="*/ 1740388 w 2604413"/>
                  <a:gd name="connsiteY13" fmla="*/ 0 h 2593013"/>
                  <a:gd name="connsiteX14" fmla="*/ 2593799 w 2604413"/>
                  <a:gd name="connsiteY14" fmla="*/ 677198 h 2593013"/>
                  <a:gd name="connsiteX15" fmla="*/ 2604413 w 2604413"/>
                  <a:gd name="connsiteY15" fmla="*/ 868809 h 2593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04413" h="2593013">
                    <a:moveTo>
                      <a:pt x="2604413" y="868809"/>
                    </a:moveTo>
                    <a:cubicBezTo>
                      <a:pt x="2604413" y="909557"/>
                      <a:pt x="2603187" y="950319"/>
                      <a:pt x="2600195" y="990295"/>
                    </a:cubicBezTo>
                    <a:cubicBezTo>
                      <a:pt x="2600071" y="993645"/>
                      <a:pt x="2599727" y="996871"/>
                      <a:pt x="2599520" y="1000110"/>
                    </a:cubicBezTo>
                    <a:cubicBezTo>
                      <a:pt x="2552513" y="1625946"/>
                      <a:pt x="2173428" y="2159560"/>
                      <a:pt x="1637787" y="2424203"/>
                    </a:cubicBezTo>
                    <a:cubicBezTo>
                      <a:pt x="1581986" y="2451870"/>
                      <a:pt x="1524695" y="2476434"/>
                      <a:pt x="1466178" y="2497773"/>
                    </a:cubicBezTo>
                    <a:cubicBezTo>
                      <a:pt x="1452338" y="2502805"/>
                      <a:pt x="1438374" y="2507726"/>
                      <a:pt x="1424300" y="2512509"/>
                    </a:cubicBezTo>
                    <a:cubicBezTo>
                      <a:pt x="1385233" y="2525702"/>
                      <a:pt x="1345560" y="2537501"/>
                      <a:pt x="1305281" y="2547909"/>
                    </a:cubicBezTo>
                    <a:cubicBezTo>
                      <a:pt x="1223688" y="2569041"/>
                      <a:pt x="1140661" y="2584122"/>
                      <a:pt x="1056849" y="2593013"/>
                    </a:cubicBezTo>
                    <a:lnTo>
                      <a:pt x="0" y="1737603"/>
                    </a:lnTo>
                    <a:lnTo>
                      <a:pt x="0" y="1149622"/>
                    </a:lnTo>
                    <a:lnTo>
                      <a:pt x="355417" y="781440"/>
                    </a:lnTo>
                    <a:lnTo>
                      <a:pt x="651875" y="947576"/>
                    </a:lnTo>
                    <a:lnTo>
                      <a:pt x="1228678" y="189818"/>
                    </a:lnTo>
                    <a:lnTo>
                      <a:pt x="1740388" y="0"/>
                    </a:lnTo>
                    <a:lnTo>
                      <a:pt x="2593799" y="677198"/>
                    </a:lnTo>
                    <a:cubicBezTo>
                      <a:pt x="2600898" y="740816"/>
                      <a:pt x="2604441" y="804791"/>
                      <a:pt x="2604413" y="868809"/>
                    </a:cubicBezTo>
                    <a:close/>
                  </a:path>
                </a:pathLst>
              </a:custGeom>
              <a:solidFill>
                <a:schemeClr val="tx2">
                  <a:lumMod val="75000"/>
                </a:schemeClr>
              </a:solidFill>
              <a:ln w="1378"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8" name="Freeform: Shape 37">
                <a:extLst>
                  <a:ext uri="{FF2B5EF4-FFF2-40B4-BE49-F238E27FC236}">
                    <a16:creationId xmlns:a16="http://schemas.microsoft.com/office/drawing/2014/main" id="{5FD52E1C-98CC-4170-BB18-4824743AE240}"/>
                  </a:ext>
                </a:extLst>
              </p:cNvPr>
              <p:cNvSpPr/>
              <p:nvPr/>
            </p:nvSpPr>
            <p:spPr>
              <a:xfrm>
                <a:off x="7006641" y="4086904"/>
                <a:ext cx="504000" cy="639784"/>
              </a:xfrm>
              <a:custGeom>
                <a:avLst/>
                <a:gdLst>
                  <a:gd name="connsiteX0" fmla="*/ 0 w 149993"/>
                  <a:gd name="connsiteY0" fmla="*/ 0 h 428352"/>
                  <a:gd name="connsiteX1" fmla="*/ 149994 w 149993"/>
                  <a:gd name="connsiteY1" fmla="*/ 0 h 428352"/>
                  <a:gd name="connsiteX2" fmla="*/ 149994 w 149993"/>
                  <a:gd name="connsiteY2" fmla="*/ 428353 h 428352"/>
                  <a:gd name="connsiteX3" fmla="*/ 0 w 149993"/>
                  <a:gd name="connsiteY3" fmla="*/ 428353 h 428352"/>
                </a:gdLst>
                <a:ahLst/>
                <a:cxnLst>
                  <a:cxn ang="0">
                    <a:pos x="connsiteX0" y="connsiteY0"/>
                  </a:cxn>
                  <a:cxn ang="0">
                    <a:pos x="connsiteX1" y="connsiteY1"/>
                  </a:cxn>
                  <a:cxn ang="0">
                    <a:pos x="connsiteX2" y="connsiteY2"/>
                  </a:cxn>
                  <a:cxn ang="0">
                    <a:pos x="connsiteX3" y="connsiteY3"/>
                  </a:cxn>
                </a:cxnLst>
                <a:rect l="l" t="t" r="r" b="b"/>
                <a:pathLst>
                  <a:path w="149993" h="428352">
                    <a:moveTo>
                      <a:pt x="0" y="0"/>
                    </a:moveTo>
                    <a:lnTo>
                      <a:pt x="149994" y="0"/>
                    </a:lnTo>
                    <a:lnTo>
                      <a:pt x="149994" y="428353"/>
                    </a:lnTo>
                    <a:lnTo>
                      <a:pt x="0" y="428353"/>
                    </a:lnTo>
                    <a:close/>
                  </a:path>
                </a:pathLst>
              </a:custGeom>
              <a:solidFill>
                <a:schemeClr val="accent1"/>
              </a:solidFill>
              <a:ln w="1378"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9" name="Freeform: Shape 38">
                <a:extLst>
                  <a:ext uri="{FF2B5EF4-FFF2-40B4-BE49-F238E27FC236}">
                    <a16:creationId xmlns:a16="http://schemas.microsoft.com/office/drawing/2014/main" id="{A7777802-8753-4D35-95C9-13AF6F52F5D6}"/>
                  </a:ext>
                </a:extLst>
              </p:cNvPr>
              <p:cNvSpPr/>
              <p:nvPr/>
            </p:nvSpPr>
            <p:spPr>
              <a:xfrm>
                <a:off x="7533254" y="3748336"/>
                <a:ext cx="504000" cy="978352"/>
              </a:xfrm>
              <a:custGeom>
                <a:avLst/>
                <a:gdLst>
                  <a:gd name="connsiteX0" fmla="*/ 0 w 149979"/>
                  <a:gd name="connsiteY0" fmla="*/ 0 h 655032"/>
                  <a:gd name="connsiteX1" fmla="*/ 149980 w 149979"/>
                  <a:gd name="connsiteY1" fmla="*/ 0 h 655032"/>
                  <a:gd name="connsiteX2" fmla="*/ 149980 w 149979"/>
                  <a:gd name="connsiteY2" fmla="*/ 655032 h 655032"/>
                  <a:gd name="connsiteX3" fmla="*/ 0 w 149979"/>
                  <a:gd name="connsiteY3" fmla="*/ 655032 h 655032"/>
                </a:gdLst>
                <a:ahLst/>
                <a:cxnLst>
                  <a:cxn ang="0">
                    <a:pos x="connsiteX0" y="connsiteY0"/>
                  </a:cxn>
                  <a:cxn ang="0">
                    <a:pos x="connsiteX1" y="connsiteY1"/>
                  </a:cxn>
                  <a:cxn ang="0">
                    <a:pos x="connsiteX2" y="connsiteY2"/>
                  </a:cxn>
                  <a:cxn ang="0">
                    <a:pos x="connsiteX3" y="connsiteY3"/>
                  </a:cxn>
                </a:cxnLst>
                <a:rect l="l" t="t" r="r" b="b"/>
                <a:pathLst>
                  <a:path w="149979" h="655032">
                    <a:moveTo>
                      <a:pt x="0" y="0"/>
                    </a:moveTo>
                    <a:lnTo>
                      <a:pt x="149980" y="0"/>
                    </a:lnTo>
                    <a:lnTo>
                      <a:pt x="149980" y="655032"/>
                    </a:lnTo>
                    <a:lnTo>
                      <a:pt x="0" y="655032"/>
                    </a:lnTo>
                    <a:close/>
                  </a:path>
                </a:pathLst>
              </a:custGeom>
              <a:solidFill>
                <a:schemeClr val="accent2"/>
              </a:solidFill>
              <a:ln w="1378"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0" name="Freeform: Shape 39">
                <a:extLst>
                  <a:ext uri="{FF2B5EF4-FFF2-40B4-BE49-F238E27FC236}">
                    <a16:creationId xmlns:a16="http://schemas.microsoft.com/office/drawing/2014/main" id="{0014F396-DEE2-4882-806C-D916C79D54BD}"/>
                  </a:ext>
                </a:extLst>
              </p:cNvPr>
              <p:cNvSpPr/>
              <p:nvPr/>
            </p:nvSpPr>
            <p:spPr>
              <a:xfrm>
                <a:off x="8059867" y="3917146"/>
                <a:ext cx="504000" cy="809521"/>
              </a:xfrm>
              <a:custGeom>
                <a:avLst/>
                <a:gdLst>
                  <a:gd name="connsiteX0" fmla="*/ 0 w 149979"/>
                  <a:gd name="connsiteY0" fmla="*/ 0 h 541995"/>
                  <a:gd name="connsiteX1" fmla="*/ 149980 w 149979"/>
                  <a:gd name="connsiteY1" fmla="*/ 0 h 541995"/>
                  <a:gd name="connsiteX2" fmla="*/ 149980 w 149979"/>
                  <a:gd name="connsiteY2" fmla="*/ 541996 h 541995"/>
                  <a:gd name="connsiteX3" fmla="*/ 0 w 149979"/>
                  <a:gd name="connsiteY3" fmla="*/ 541996 h 541995"/>
                </a:gdLst>
                <a:ahLst/>
                <a:cxnLst>
                  <a:cxn ang="0">
                    <a:pos x="connsiteX0" y="connsiteY0"/>
                  </a:cxn>
                  <a:cxn ang="0">
                    <a:pos x="connsiteX1" y="connsiteY1"/>
                  </a:cxn>
                  <a:cxn ang="0">
                    <a:pos x="connsiteX2" y="connsiteY2"/>
                  </a:cxn>
                  <a:cxn ang="0">
                    <a:pos x="connsiteX3" y="connsiteY3"/>
                  </a:cxn>
                </a:cxnLst>
                <a:rect l="l" t="t" r="r" b="b"/>
                <a:pathLst>
                  <a:path w="149979" h="541995">
                    <a:moveTo>
                      <a:pt x="0" y="0"/>
                    </a:moveTo>
                    <a:lnTo>
                      <a:pt x="149980" y="0"/>
                    </a:lnTo>
                    <a:lnTo>
                      <a:pt x="149980" y="541996"/>
                    </a:lnTo>
                    <a:lnTo>
                      <a:pt x="0" y="541996"/>
                    </a:lnTo>
                    <a:close/>
                  </a:path>
                </a:pathLst>
              </a:custGeom>
              <a:solidFill>
                <a:schemeClr val="accent3"/>
              </a:solidFill>
              <a:ln w="1378"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1" name="Freeform: Shape 40">
                <a:extLst>
                  <a:ext uri="{FF2B5EF4-FFF2-40B4-BE49-F238E27FC236}">
                    <a16:creationId xmlns:a16="http://schemas.microsoft.com/office/drawing/2014/main" id="{AE23BB80-1547-4EED-A740-A251AD2C9887}"/>
                  </a:ext>
                </a:extLst>
              </p:cNvPr>
              <p:cNvSpPr/>
              <p:nvPr/>
            </p:nvSpPr>
            <p:spPr>
              <a:xfrm>
                <a:off x="8586480" y="3432067"/>
                <a:ext cx="504000" cy="1294621"/>
              </a:xfrm>
              <a:custGeom>
                <a:avLst/>
                <a:gdLst>
                  <a:gd name="connsiteX0" fmla="*/ 0 w 149993"/>
                  <a:gd name="connsiteY0" fmla="*/ 0 h 866782"/>
                  <a:gd name="connsiteX1" fmla="*/ 149994 w 149993"/>
                  <a:gd name="connsiteY1" fmla="*/ 0 h 866782"/>
                  <a:gd name="connsiteX2" fmla="*/ 149994 w 149993"/>
                  <a:gd name="connsiteY2" fmla="*/ 866783 h 866782"/>
                  <a:gd name="connsiteX3" fmla="*/ 0 w 149993"/>
                  <a:gd name="connsiteY3" fmla="*/ 866783 h 866782"/>
                </a:gdLst>
                <a:ahLst/>
                <a:cxnLst>
                  <a:cxn ang="0">
                    <a:pos x="connsiteX0" y="connsiteY0"/>
                  </a:cxn>
                  <a:cxn ang="0">
                    <a:pos x="connsiteX1" y="connsiteY1"/>
                  </a:cxn>
                  <a:cxn ang="0">
                    <a:pos x="connsiteX2" y="connsiteY2"/>
                  </a:cxn>
                  <a:cxn ang="0">
                    <a:pos x="connsiteX3" y="connsiteY3"/>
                  </a:cxn>
                </a:cxnLst>
                <a:rect l="l" t="t" r="r" b="b"/>
                <a:pathLst>
                  <a:path w="149993" h="866782">
                    <a:moveTo>
                      <a:pt x="0" y="0"/>
                    </a:moveTo>
                    <a:lnTo>
                      <a:pt x="149994" y="0"/>
                    </a:lnTo>
                    <a:lnTo>
                      <a:pt x="149994" y="866783"/>
                    </a:lnTo>
                    <a:lnTo>
                      <a:pt x="0" y="866783"/>
                    </a:lnTo>
                    <a:close/>
                  </a:path>
                </a:pathLst>
              </a:custGeom>
              <a:solidFill>
                <a:schemeClr val="accent4"/>
              </a:solidFill>
              <a:ln w="1378"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2" name="Freeform: Shape 41">
                <a:extLst>
                  <a:ext uri="{FF2B5EF4-FFF2-40B4-BE49-F238E27FC236}">
                    <a16:creationId xmlns:a16="http://schemas.microsoft.com/office/drawing/2014/main" id="{56F02893-81A0-4E1E-9166-7294B82A49A8}"/>
                  </a:ext>
                </a:extLst>
              </p:cNvPr>
              <p:cNvSpPr/>
              <p:nvPr/>
            </p:nvSpPr>
            <p:spPr>
              <a:xfrm>
                <a:off x="9113093" y="2873403"/>
                <a:ext cx="504000" cy="1853285"/>
              </a:xfrm>
              <a:custGeom>
                <a:avLst/>
                <a:gdLst>
                  <a:gd name="connsiteX0" fmla="*/ 0 w 150007"/>
                  <a:gd name="connsiteY0" fmla="*/ 0 h 1240822"/>
                  <a:gd name="connsiteX1" fmla="*/ 150007 w 150007"/>
                  <a:gd name="connsiteY1" fmla="*/ 0 h 1240822"/>
                  <a:gd name="connsiteX2" fmla="*/ 150007 w 150007"/>
                  <a:gd name="connsiteY2" fmla="*/ 1240822 h 1240822"/>
                  <a:gd name="connsiteX3" fmla="*/ 0 w 150007"/>
                  <a:gd name="connsiteY3" fmla="*/ 1240822 h 1240822"/>
                </a:gdLst>
                <a:ahLst/>
                <a:cxnLst>
                  <a:cxn ang="0">
                    <a:pos x="connsiteX0" y="connsiteY0"/>
                  </a:cxn>
                  <a:cxn ang="0">
                    <a:pos x="connsiteX1" y="connsiteY1"/>
                  </a:cxn>
                  <a:cxn ang="0">
                    <a:pos x="connsiteX2" y="connsiteY2"/>
                  </a:cxn>
                  <a:cxn ang="0">
                    <a:pos x="connsiteX3" y="connsiteY3"/>
                  </a:cxn>
                </a:cxnLst>
                <a:rect l="l" t="t" r="r" b="b"/>
                <a:pathLst>
                  <a:path w="150007" h="1240822">
                    <a:moveTo>
                      <a:pt x="0" y="0"/>
                    </a:moveTo>
                    <a:lnTo>
                      <a:pt x="150007" y="0"/>
                    </a:lnTo>
                    <a:lnTo>
                      <a:pt x="150007" y="1240822"/>
                    </a:lnTo>
                    <a:lnTo>
                      <a:pt x="0" y="1240822"/>
                    </a:lnTo>
                    <a:close/>
                  </a:path>
                </a:pathLst>
              </a:custGeom>
              <a:solidFill>
                <a:schemeClr val="accent5"/>
              </a:solidFill>
              <a:ln w="1378"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3" name="Freeform: Shape 42">
                <a:extLst>
                  <a:ext uri="{FF2B5EF4-FFF2-40B4-BE49-F238E27FC236}">
                    <a16:creationId xmlns:a16="http://schemas.microsoft.com/office/drawing/2014/main" id="{973EA717-64F1-4C07-B1E7-EB9D9A61841A}"/>
                  </a:ext>
                </a:extLst>
              </p:cNvPr>
              <p:cNvSpPr/>
              <p:nvPr/>
            </p:nvSpPr>
            <p:spPr>
              <a:xfrm>
                <a:off x="9639707" y="2648283"/>
                <a:ext cx="504000" cy="2078386"/>
              </a:xfrm>
              <a:custGeom>
                <a:avLst/>
                <a:gdLst>
                  <a:gd name="connsiteX0" fmla="*/ 0 w 149993"/>
                  <a:gd name="connsiteY0" fmla="*/ 0 h 1391533"/>
                  <a:gd name="connsiteX1" fmla="*/ 149994 w 149993"/>
                  <a:gd name="connsiteY1" fmla="*/ 0 h 1391533"/>
                  <a:gd name="connsiteX2" fmla="*/ 149994 w 149993"/>
                  <a:gd name="connsiteY2" fmla="*/ 1391533 h 1391533"/>
                  <a:gd name="connsiteX3" fmla="*/ 0 w 149993"/>
                  <a:gd name="connsiteY3" fmla="*/ 1391533 h 1391533"/>
                </a:gdLst>
                <a:ahLst/>
                <a:cxnLst>
                  <a:cxn ang="0">
                    <a:pos x="connsiteX0" y="connsiteY0"/>
                  </a:cxn>
                  <a:cxn ang="0">
                    <a:pos x="connsiteX1" y="connsiteY1"/>
                  </a:cxn>
                  <a:cxn ang="0">
                    <a:pos x="connsiteX2" y="connsiteY2"/>
                  </a:cxn>
                  <a:cxn ang="0">
                    <a:pos x="connsiteX3" y="connsiteY3"/>
                  </a:cxn>
                </a:cxnLst>
                <a:rect l="l" t="t" r="r" b="b"/>
                <a:pathLst>
                  <a:path w="149993" h="1391533">
                    <a:moveTo>
                      <a:pt x="0" y="0"/>
                    </a:moveTo>
                    <a:lnTo>
                      <a:pt x="149994" y="0"/>
                    </a:lnTo>
                    <a:lnTo>
                      <a:pt x="149994" y="1391533"/>
                    </a:lnTo>
                    <a:lnTo>
                      <a:pt x="0" y="1391533"/>
                    </a:lnTo>
                    <a:close/>
                  </a:path>
                </a:pathLst>
              </a:custGeom>
              <a:solidFill>
                <a:schemeClr val="accent6"/>
              </a:solidFill>
              <a:ln w="1378"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4" name="Freeform: Shape 43">
                <a:extLst>
                  <a:ext uri="{FF2B5EF4-FFF2-40B4-BE49-F238E27FC236}">
                    <a16:creationId xmlns:a16="http://schemas.microsoft.com/office/drawing/2014/main" id="{107BCBE2-FD61-4894-A000-3B0F99CD6DF4}"/>
                  </a:ext>
                </a:extLst>
              </p:cNvPr>
              <p:cNvSpPr/>
              <p:nvPr/>
            </p:nvSpPr>
            <p:spPr>
              <a:xfrm>
                <a:off x="7006641" y="2247412"/>
                <a:ext cx="2286521" cy="1600987"/>
              </a:xfrm>
              <a:custGeom>
                <a:avLst/>
                <a:gdLst>
                  <a:gd name="connsiteX0" fmla="*/ 0 w 1530884"/>
                  <a:gd name="connsiteY0" fmla="*/ 1071902 h 1071902"/>
                  <a:gd name="connsiteX1" fmla="*/ 355430 w 1530884"/>
                  <a:gd name="connsiteY1" fmla="*/ 703831 h 1071902"/>
                  <a:gd name="connsiteX2" fmla="*/ 651875 w 1530884"/>
                  <a:gd name="connsiteY2" fmla="*/ 869939 h 1071902"/>
                  <a:gd name="connsiteX3" fmla="*/ 891512 w 1530884"/>
                  <a:gd name="connsiteY3" fmla="*/ 521125 h 1071902"/>
                  <a:gd name="connsiteX4" fmla="*/ 1228733 w 1530884"/>
                  <a:gd name="connsiteY4" fmla="*/ 112072 h 1071902"/>
                  <a:gd name="connsiteX5" fmla="*/ 1530885 w 1530884"/>
                  <a:gd name="connsiteY5" fmla="*/ 0 h 1071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0884" h="1071902">
                    <a:moveTo>
                      <a:pt x="0" y="1071902"/>
                    </a:moveTo>
                    <a:lnTo>
                      <a:pt x="355430" y="703831"/>
                    </a:lnTo>
                    <a:lnTo>
                      <a:pt x="651875" y="869939"/>
                    </a:lnTo>
                    <a:lnTo>
                      <a:pt x="891512" y="521125"/>
                    </a:lnTo>
                    <a:lnTo>
                      <a:pt x="1228733" y="112072"/>
                    </a:lnTo>
                    <a:lnTo>
                      <a:pt x="1530885" y="0"/>
                    </a:lnTo>
                  </a:path>
                </a:pathLst>
              </a:custGeom>
              <a:noFill/>
              <a:ln w="100492" cap="flat">
                <a:solidFill>
                  <a:srgbClr val="FFFFFF"/>
                </a:solid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Freeform: Shape 44">
                <a:extLst>
                  <a:ext uri="{FF2B5EF4-FFF2-40B4-BE49-F238E27FC236}">
                    <a16:creationId xmlns:a16="http://schemas.microsoft.com/office/drawing/2014/main" id="{CC9B53DF-5CDC-4FC6-B464-0E3E72112510}"/>
                  </a:ext>
                </a:extLst>
              </p:cNvPr>
              <p:cNvSpPr/>
              <p:nvPr/>
            </p:nvSpPr>
            <p:spPr>
              <a:xfrm>
                <a:off x="9148835" y="2053505"/>
                <a:ext cx="457385" cy="435047"/>
              </a:xfrm>
              <a:custGeom>
                <a:avLst/>
                <a:gdLst>
                  <a:gd name="connsiteX0" fmla="*/ 108032 w 306231"/>
                  <a:gd name="connsiteY0" fmla="*/ 291275 h 291275"/>
                  <a:gd name="connsiteX1" fmla="*/ 306232 w 306231"/>
                  <a:gd name="connsiteY1" fmla="*/ 52079 h 291275"/>
                  <a:gd name="connsiteX2" fmla="*/ 0 w 306231"/>
                  <a:gd name="connsiteY2" fmla="*/ 0 h 291275"/>
                  <a:gd name="connsiteX3" fmla="*/ 108032 w 306231"/>
                  <a:gd name="connsiteY3" fmla="*/ 291275 h 291275"/>
                </a:gdLst>
                <a:ahLst/>
                <a:cxnLst>
                  <a:cxn ang="0">
                    <a:pos x="connsiteX0" y="connsiteY0"/>
                  </a:cxn>
                  <a:cxn ang="0">
                    <a:pos x="connsiteX1" y="connsiteY1"/>
                  </a:cxn>
                  <a:cxn ang="0">
                    <a:pos x="connsiteX2" y="connsiteY2"/>
                  </a:cxn>
                  <a:cxn ang="0">
                    <a:pos x="connsiteX3" y="connsiteY3"/>
                  </a:cxn>
                </a:cxnLst>
                <a:rect l="l" t="t" r="r" b="b"/>
                <a:pathLst>
                  <a:path w="306231" h="291275">
                    <a:moveTo>
                      <a:pt x="108032" y="291275"/>
                    </a:moveTo>
                    <a:lnTo>
                      <a:pt x="306232" y="52079"/>
                    </a:lnTo>
                    <a:lnTo>
                      <a:pt x="0" y="0"/>
                    </a:lnTo>
                    <a:lnTo>
                      <a:pt x="108032" y="291275"/>
                    </a:lnTo>
                    <a:close/>
                  </a:path>
                </a:pathLst>
              </a:custGeom>
              <a:solidFill>
                <a:srgbClr val="FFFFFF"/>
              </a:solidFill>
              <a:ln w="1378"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sp>
          <p:nvSpPr>
            <p:cNvPr id="51" name="Rectangle 50">
              <a:extLst>
                <a:ext uri="{FF2B5EF4-FFF2-40B4-BE49-F238E27FC236}">
                  <a16:creationId xmlns:a16="http://schemas.microsoft.com/office/drawing/2014/main" id="{7B86931F-0BA8-459B-A756-E8FBB237D346}"/>
                </a:ext>
              </a:extLst>
            </p:cNvPr>
            <p:cNvSpPr/>
            <p:nvPr/>
          </p:nvSpPr>
          <p:spPr>
            <a:xfrm>
              <a:off x="1221277" y="2136339"/>
              <a:ext cx="4677491" cy="2071920"/>
            </a:xfrm>
            <a:prstGeom prst="rect">
              <a:avLst/>
            </a:prstGeom>
          </p:spPr>
          <p:txBody>
            <a:bodyPr wrap="square">
              <a:spAutoFit/>
            </a:bodyPr>
            <a:lstStyle/>
            <a:p>
              <a:pPr algn="ctr"/>
              <a:r>
                <a:rPr lang="en-US" sz="3550" b="1" dirty="0">
                  <a:solidFill>
                    <a:schemeClr val="bg1"/>
                  </a:solidFill>
                </a:rPr>
                <a:t>STOCK MARKET DATA PREDICTION (WEB APP)</a:t>
              </a:r>
            </a:p>
          </p:txBody>
        </p:sp>
      </p:grpSp>
    </p:spTree>
    <p:extLst>
      <p:ext uri="{BB962C8B-B14F-4D97-AF65-F5344CB8AC3E}">
        <p14:creationId xmlns:p14="http://schemas.microsoft.com/office/powerpoint/2010/main" val="1437392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E64F2-D5A8-489B-B4E3-D6C81E3BD269}"/>
              </a:ext>
            </a:extLst>
          </p:cNvPr>
          <p:cNvSpPr>
            <a:spLocks noGrp="1"/>
          </p:cNvSpPr>
          <p:nvPr>
            <p:ph type="title"/>
          </p:nvPr>
        </p:nvSpPr>
        <p:spPr/>
        <p:txBody>
          <a:bodyPr/>
          <a:lstStyle/>
          <a:p>
            <a:pPr algn="ctr"/>
            <a:r>
              <a:rPr lang="en-US" sz="3500" dirty="0">
                <a:latin typeface="Times New Roman" panose="02020603050405020304" pitchFamily="18" charset="0"/>
                <a:cs typeface="Times New Roman" panose="02020603050405020304" pitchFamily="18" charset="0"/>
              </a:rPr>
              <a:t>Yfinance web portal </a:t>
            </a:r>
          </a:p>
        </p:txBody>
      </p:sp>
      <p:pic>
        <p:nvPicPr>
          <p:cNvPr id="5" name="Content Placeholder 4">
            <a:extLst>
              <a:ext uri="{FF2B5EF4-FFF2-40B4-BE49-F238E27FC236}">
                <a16:creationId xmlns:a16="http://schemas.microsoft.com/office/drawing/2014/main" id="{2BEE7CA5-E8ED-4123-B8AE-FF7CAD2847D6}"/>
              </a:ext>
            </a:extLst>
          </p:cNvPr>
          <p:cNvPicPr>
            <a:picLocks noGrp="1" noChangeAspect="1"/>
          </p:cNvPicPr>
          <p:nvPr>
            <p:ph idx="1"/>
          </p:nvPr>
        </p:nvPicPr>
        <p:blipFill>
          <a:blip r:embed="rId2"/>
          <a:stretch>
            <a:fillRect/>
          </a:stretch>
        </p:blipFill>
        <p:spPr>
          <a:xfrm>
            <a:off x="51512" y="1987099"/>
            <a:ext cx="9040975" cy="4450277"/>
          </a:xfrm>
        </p:spPr>
      </p:pic>
    </p:spTree>
    <p:extLst>
      <p:ext uri="{BB962C8B-B14F-4D97-AF65-F5344CB8AC3E}">
        <p14:creationId xmlns:p14="http://schemas.microsoft.com/office/powerpoint/2010/main" val="1492900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86737-A0AB-42F4-B1A5-1627C7197D96}"/>
              </a:ext>
            </a:extLst>
          </p:cNvPr>
          <p:cNvSpPr>
            <a:spLocks noGrp="1"/>
          </p:cNvSpPr>
          <p:nvPr>
            <p:ph type="ctrTitle"/>
          </p:nvPr>
        </p:nvSpPr>
        <p:spPr>
          <a:xfrm>
            <a:off x="1784979" y="2807825"/>
            <a:ext cx="5574041" cy="621175"/>
          </a:xfrm>
        </p:spPr>
        <p:txBody>
          <a:bodyPr/>
          <a:lstStyle/>
          <a:p>
            <a:r>
              <a:rPr lang="en-US" sz="4000" dirty="0">
                <a:latin typeface="Times New Roman" panose="02020603050405020304" pitchFamily="18" charset="0"/>
                <a:cs typeface="Times New Roman" panose="02020603050405020304" pitchFamily="18" charset="0"/>
              </a:rPr>
              <a:t>Visualizing the dataset </a:t>
            </a:r>
          </a:p>
        </p:txBody>
      </p:sp>
      <p:sp>
        <p:nvSpPr>
          <p:cNvPr id="3" name="Subtitle 2">
            <a:extLst>
              <a:ext uri="{FF2B5EF4-FFF2-40B4-BE49-F238E27FC236}">
                <a16:creationId xmlns:a16="http://schemas.microsoft.com/office/drawing/2014/main" id="{87E1B130-5E93-419A-9D1A-B3CCAE0E41A1}"/>
              </a:ext>
            </a:extLst>
          </p:cNvPr>
          <p:cNvSpPr>
            <a:spLocks noGrp="1"/>
          </p:cNvSpPr>
          <p:nvPr>
            <p:ph type="subTitle" idx="1"/>
          </p:nvPr>
        </p:nvSpPr>
        <p:spPr>
          <a:xfrm>
            <a:off x="1236830" y="2807825"/>
            <a:ext cx="5917679" cy="861420"/>
          </a:xfrm>
        </p:spPr>
        <p:txBody>
          <a:bodyPr>
            <a:normAutofit/>
          </a:bodyPr>
          <a:lstStyle/>
          <a:p>
            <a:r>
              <a:rPr lang="en-US" sz="5000" dirty="0"/>
              <a:t>*</a:t>
            </a:r>
          </a:p>
        </p:txBody>
      </p:sp>
    </p:spTree>
    <p:extLst>
      <p:ext uri="{BB962C8B-B14F-4D97-AF65-F5344CB8AC3E}">
        <p14:creationId xmlns:p14="http://schemas.microsoft.com/office/powerpoint/2010/main" val="4213847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7258A-3902-4204-BC6C-3CD24CBD583C}"/>
              </a:ext>
            </a:extLst>
          </p:cNvPr>
          <p:cNvSpPr>
            <a:spLocks noGrp="1"/>
          </p:cNvSpPr>
          <p:nvPr>
            <p:ph type="ctrTitle"/>
          </p:nvPr>
        </p:nvSpPr>
        <p:spPr>
          <a:xfrm>
            <a:off x="1507394" y="805364"/>
            <a:ext cx="6129212" cy="827671"/>
          </a:xfrm>
        </p:spPr>
        <p:txBody>
          <a:bodyPr/>
          <a:lstStyle/>
          <a:p>
            <a:r>
              <a:rPr lang="en-US" sz="4800" dirty="0">
                <a:latin typeface="Times New Roman" panose="02020603050405020304" pitchFamily="18" charset="0"/>
                <a:cs typeface="Times New Roman" panose="02020603050405020304" pitchFamily="18" charset="0"/>
              </a:rPr>
              <a:t>Code for Visualization </a:t>
            </a:r>
            <a:endParaRPr lang="en-US" dirty="0"/>
          </a:p>
        </p:txBody>
      </p:sp>
      <p:sp>
        <p:nvSpPr>
          <p:cNvPr id="3" name="Subtitle 2">
            <a:extLst>
              <a:ext uri="{FF2B5EF4-FFF2-40B4-BE49-F238E27FC236}">
                <a16:creationId xmlns:a16="http://schemas.microsoft.com/office/drawing/2014/main" id="{DDF1FDEB-BF74-48E9-9320-9E2BB87CF132}"/>
              </a:ext>
            </a:extLst>
          </p:cNvPr>
          <p:cNvSpPr>
            <a:spLocks noGrp="1"/>
          </p:cNvSpPr>
          <p:nvPr>
            <p:ph type="subTitle" idx="1"/>
          </p:nvPr>
        </p:nvSpPr>
        <p:spPr/>
        <p:txBody>
          <a:bodyPr/>
          <a:lstStyle/>
          <a:p>
            <a:endParaRPr lang="en-US" dirty="0"/>
          </a:p>
        </p:txBody>
      </p:sp>
      <p:pic>
        <p:nvPicPr>
          <p:cNvPr id="7" name="Picture 6">
            <a:extLst>
              <a:ext uri="{FF2B5EF4-FFF2-40B4-BE49-F238E27FC236}">
                <a16:creationId xmlns:a16="http://schemas.microsoft.com/office/drawing/2014/main" id="{2A67C513-7395-4C7F-82DB-DD36E17A6C0D}"/>
              </a:ext>
            </a:extLst>
          </p:cNvPr>
          <p:cNvPicPr>
            <a:picLocks noChangeAspect="1"/>
          </p:cNvPicPr>
          <p:nvPr/>
        </p:nvPicPr>
        <p:blipFill rotWithShape="1">
          <a:blip r:embed="rId2"/>
          <a:srcRect r="26138"/>
          <a:stretch/>
        </p:blipFill>
        <p:spPr>
          <a:xfrm>
            <a:off x="576877" y="2335856"/>
            <a:ext cx="7990244" cy="3625106"/>
          </a:xfrm>
          <a:prstGeom prst="rect">
            <a:avLst/>
          </a:prstGeom>
        </p:spPr>
      </p:pic>
    </p:spTree>
    <p:extLst>
      <p:ext uri="{BB962C8B-B14F-4D97-AF65-F5344CB8AC3E}">
        <p14:creationId xmlns:p14="http://schemas.microsoft.com/office/powerpoint/2010/main" val="402725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7444B-E71B-4D09-80C5-AD240C432C01}"/>
              </a:ext>
            </a:extLst>
          </p:cNvPr>
          <p:cNvSpPr>
            <a:spLocks noGrp="1"/>
          </p:cNvSpPr>
          <p:nvPr>
            <p:ph type="title"/>
          </p:nvPr>
        </p:nvSpPr>
        <p:spPr>
          <a:xfrm>
            <a:off x="1400164" y="765053"/>
            <a:ext cx="6343672" cy="709865"/>
          </a:xfrm>
        </p:spPr>
        <p:txBody>
          <a:bodyPr/>
          <a:lstStyle/>
          <a:p>
            <a:pPr algn="ctr"/>
            <a:r>
              <a:rPr lang="en-US" sz="4000" dirty="0">
                <a:latin typeface="Times New Roman" panose="02020603050405020304" pitchFamily="18" charset="0"/>
                <a:cs typeface="Times New Roman" panose="02020603050405020304" pitchFamily="18" charset="0"/>
              </a:rPr>
              <a:t>Visualization</a:t>
            </a:r>
          </a:p>
        </p:txBody>
      </p:sp>
      <p:pic>
        <p:nvPicPr>
          <p:cNvPr id="5" name="Content Placeholder 4">
            <a:extLst>
              <a:ext uri="{FF2B5EF4-FFF2-40B4-BE49-F238E27FC236}">
                <a16:creationId xmlns:a16="http://schemas.microsoft.com/office/drawing/2014/main" id="{EDEBBC8D-B569-455B-9412-D7F14D882436}"/>
              </a:ext>
            </a:extLst>
          </p:cNvPr>
          <p:cNvPicPr>
            <a:picLocks noGrp="1" noChangeAspect="1"/>
          </p:cNvPicPr>
          <p:nvPr>
            <p:ph idx="1"/>
          </p:nvPr>
        </p:nvPicPr>
        <p:blipFill>
          <a:blip r:embed="rId2"/>
          <a:stretch>
            <a:fillRect/>
          </a:stretch>
        </p:blipFill>
        <p:spPr>
          <a:xfrm>
            <a:off x="237852" y="1683262"/>
            <a:ext cx="8668296" cy="4664596"/>
          </a:xfrm>
        </p:spPr>
      </p:pic>
    </p:spTree>
    <p:extLst>
      <p:ext uri="{BB962C8B-B14F-4D97-AF65-F5344CB8AC3E}">
        <p14:creationId xmlns:p14="http://schemas.microsoft.com/office/powerpoint/2010/main" val="2137693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EF75C-A3F4-499A-98B1-81078383DC0E}"/>
              </a:ext>
            </a:extLst>
          </p:cNvPr>
          <p:cNvSpPr>
            <a:spLocks noGrp="1"/>
          </p:cNvSpPr>
          <p:nvPr>
            <p:ph type="ctrTitle"/>
          </p:nvPr>
        </p:nvSpPr>
        <p:spPr>
          <a:xfrm>
            <a:off x="1885843" y="740779"/>
            <a:ext cx="6297458" cy="749390"/>
          </a:xfrm>
        </p:spPr>
        <p:txBody>
          <a:bodyPr/>
          <a:lstStyle/>
          <a:p>
            <a:r>
              <a:rPr lang="en-US" sz="4800" dirty="0">
                <a:latin typeface="Times New Roman" panose="02020603050405020304" pitchFamily="18" charset="0"/>
                <a:cs typeface="Times New Roman" panose="02020603050405020304" pitchFamily="18" charset="0"/>
              </a:rPr>
              <a:t>Code for Visualization </a:t>
            </a:r>
            <a:endParaRPr lang="en-US" dirty="0"/>
          </a:p>
        </p:txBody>
      </p:sp>
      <p:sp>
        <p:nvSpPr>
          <p:cNvPr id="3" name="Subtitle 2">
            <a:extLst>
              <a:ext uri="{FF2B5EF4-FFF2-40B4-BE49-F238E27FC236}">
                <a16:creationId xmlns:a16="http://schemas.microsoft.com/office/drawing/2014/main" id="{4CA0963F-3528-48B4-B518-1A0AB0F428C0}"/>
              </a:ext>
            </a:extLst>
          </p:cNvPr>
          <p:cNvSpPr>
            <a:spLocks noGrp="1"/>
          </p:cNvSpPr>
          <p:nvPr>
            <p:ph type="subTitle" idx="1"/>
          </p:nvPr>
        </p:nvSpPr>
        <p:spPr>
          <a:xfrm>
            <a:off x="1340478" y="3168499"/>
            <a:ext cx="5917679" cy="861420"/>
          </a:xfrm>
        </p:spPr>
        <p:txBody>
          <a:bodyPr/>
          <a:lstStyle/>
          <a:p>
            <a:endParaRPr lang="en-US" dirty="0"/>
          </a:p>
        </p:txBody>
      </p:sp>
      <p:pic>
        <p:nvPicPr>
          <p:cNvPr id="5" name="Picture 4">
            <a:extLst>
              <a:ext uri="{FF2B5EF4-FFF2-40B4-BE49-F238E27FC236}">
                <a16:creationId xmlns:a16="http://schemas.microsoft.com/office/drawing/2014/main" id="{723A4AF8-6ED7-4874-B8C2-E7AE57216654}"/>
              </a:ext>
            </a:extLst>
          </p:cNvPr>
          <p:cNvPicPr>
            <a:picLocks noChangeAspect="1"/>
          </p:cNvPicPr>
          <p:nvPr/>
        </p:nvPicPr>
        <p:blipFill>
          <a:blip r:embed="rId2"/>
          <a:stretch>
            <a:fillRect/>
          </a:stretch>
        </p:blipFill>
        <p:spPr>
          <a:xfrm>
            <a:off x="618283" y="2111650"/>
            <a:ext cx="7822306" cy="2240431"/>
          </a:xfrm>
          <a:prstGeom prst="rect">
            <a:avLst/>
          </a:prstGeom>
        </p:spPr>
      </p:pic>
    </p:spTree>
    <p:extLst>
      <p:ext uri="{BB962C8B-B14F-4D97-AF65-F5344CB8AC3E}">
        <p14:creationId xmlns:p14="http://schemas.microsoft.com/office/powerpoint/2010/main" val="640505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8D38B-D222-472C-BAC7-A25CC2ED714F}"/>
              </a:ext>
            </a:extLst>
          </p:cNvPr>
          <p:cNvSpPr>
            <a:spLocks noGrp="1"/>
          </p:cNvSpPr>
          <p:nvPr>
            <p:ph type="ctrTitle"/>
          </p:nvPr>
        </p:nvSpPr>
        <p:spPr>
          <a:xfrm>
            <a:off x="1695092" y="519623"/>
            <a:ext cx="5753816" cy="699577"/>
          </a:xfrm>
        </p:spPr>
        <p:txBody>
          <a:bodyPr/>
          <a:lstStyle/>
          <a:p>
            <a:pPr algn="ctr"/>
            <a:r>
              <a:rPr lang="en-US" sz="4000" dirty="0">
                <a:latin typeface="Times New Roman" panose="02020603050405020304" pitchFamily="18" charset="0"/>
                <a:cs typeface="Times New Roman" panose="02020603050405020304" pitchFamily="18" charset="0"/>
              </a:rPr>
              <a:t>Visualization</a:t>
            </a:r>
          </a:p>
        </p:txBody>
      </p:sp>
      <p:sp>
        <p:nvSpPr>
          <p:cNvPr id="3" name="Subtitle 2">
            <a:extLst>
              <a:ext uri="{FF2B5EF4-FFF2-40B4-BE49-F238E27FC236}">
                <a16:creationId xmlns:a16="http://schemas.microsoft.com/office/drawing/2014/main" id="{B57E926F-41D1-4915-958E-5562DBC9DBB8}"/>
              </a:ext>
            </a:extLst>
          </p:cNvPr>
          <p:cNvSpPr>
            <a:spLocks noGrp="1"/>
          </p:cNvSpPr>
          <p:nvPr>
            <p:ph type="subTitle" idx="1"/>
          </p:nvPr>
        </p:nvSpPr>
        <p:spPr>
          <a:xfrm>
            <a:off x="866440" y="1816608"/>
            <a:ext cx="7375352" cy="3822192"/>
          </a:xfrm>
        </p:spPr>
        <p:txBody>
          <a:bodyPr/>
          <a:lstStyle/>
          <a:p>
            <a:endParaRPr lang="en-US" dirty="0"/>
          </a:p>
        </p:txBody>
      </p:sp>
      <p:pic>
        <p:nvPicPr>
          <p:cNvPr id="5" name="Picture 4">
            <a:extLst>
              <a:ext uri="{FF2B5EF4-FFF2-40B4-BE49-F238E27FC236}">
                <a16:creationId xmlns:a16="http://schemas.microsoft.com/office/drawing/2014/main" id="{A4C7D079-75A5-4A96-9A98-73AC84E19F23}"/>
              </a:ext>
            </a:extLst>
          </p:cNvPr>
          <p:cNvPicPr>
            <a:picLocks noChangeAspect="1"/>
          </p:cNvPicPr>
          <p:nvPr/>
        </p:nvPicPr>
        <p:blipFill>
          <a:blip r:embed="rId2"/>
          <a:stretch>
            <a:fillRect/>
          </a:stretch>
        </p:blipFill>
        <p:spPr>
          <a:xfrm>
            <a:off x="902208" y="1877568"/>
            <a:ext cx="7339584" cy="3895310"/>
          </a:xfrm>
          <a:prstGeom prst="rect">
            <a:avLst/>
          </a:prstGeom>
        </p:spPr>
      </p:pic>
    </p:spTree>
    <p:extLst>
      <p:ext uri="{BB962C8B-B14F-4D97-AF65-F5344CB8AC3E}">
        <p14:creationId xmlns:p14="http://schemas.microsoft.com/office/powerpoint/2010/main" val="927696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6889B-32CD-4655-A5DF-E83E85305E8D}"/>
              </a:ext>
            </a:extLst>
          </p:cNvPr>
          <p:cNvSpPr>
            <a:spLocks noGrp="1"/>
          </p:cNvSpPr>
          <p:nvPr>
            <p:ph type="ctrTitle"/>
          </p:nvPr>
        </p:nvSpPr>
        <p:spPr>
          <a:xfrm>
            <a:off x="2946925" y="198837"/>
            <a:ext cx="3521782" cy="697871"/>
          </a:xfrm>
        </p:spPr>
        <p:txBody>
          <a:bodyPr/>
          <a:lstStyle/>
          <a:p>
            <a:pPr algn="ctr"/>
            <a:r>
              <a:rPr lang="en-US" sz="2500" dirty="0">
                <a:latin typeface="Times New Roman" panose="02020603050405020304" pitchFamily="18" charset="0"/>
                <a:cs typeface="Times New Roman" panose="02020603050405020304" pitchFamily="18" charset="0"/>
              </a:rPr>
              <a:t>FLOW CHART </a:t>
            </a:r>
          </a:p>
        </p:txBody>
      </p:sp>
      <p:sp>
        <p:nvSpPr>
          <p:cNvPr id="4" name="Oval 3">
            <a:extLst>
              <a:ext uri="{FF2B5EF4-FFF2-40B4-BE49-F238E27FC236}">
                <a16:creationId xmlns:a16="http://schemas.microsoft.com/office/drawing/2014/main" id="{A252F431-181D-4A9C-AD84-02FB10CD4534}"/>
              </a:ext>
            </a:extLst>
          </p:cNvPr>
          <p:cNvSpPr/>
          <p:nvPr/>
        </p:nvSpPr>
        <p:spPr>
          <a:xfrm>
            <a:off x="3764132" y="1029455"/>
            <a:ext cx="1615735" cy="6480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sp>
        <p:nvSpPr>
          <p:cNvPr id="6" name="Oval 5">
            <a:extLst>
              <a:ext uri="{FF2B5EF4-FFF2-40B4-BE49-F238E27FC236}">
                <a16:creationId xmlns:a16="http://schemas.microsoft.com/office/drawing/2014/main" id="{7750DC7F-FF56-4906-9F27-CC1FE894E1B2}"/>
              </a:ext>
            </a:extLst>
          </p:cNvPr>
          <p:cNvSpPr/>
          <p:nvPr/>
        </p:nvSpPr>
        <p:spPr>
          <a:xfrm>
            <a:off x="3800291" y="5686343"/>
            <a:ext cx="1615735" cy="5960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a:t>
            </a:r>
          </a:p>
        </p:txBody>
      </p:sp>
      <p:sp>
        <p:nvSpPr>
          <p:cNvPr id="7" name="Rectangle: Rounded Corners 6">
            <a:extLst>
              <a:ext uri="{FF2B5EF4-FFF2-40B4-BE49-F238E27FC236}">
                <a16:creationId xmlns:a16="http://schemas.microsoft.com/office/drawing/2014/main" id="{D6D731DD-0D6F-49E7-B910-D95D35DDEE97}"/>
              </a:ext>
            </a:extLst>
          </p:cNvPr>
          <p:cNvSpPr/>
          <p:nvPr/>
        </p:nvSpPr>
        <p:spPr>
          <a:xfrm>
            <a:off x="3323271" y="1806824"/>
            <a:ext cx="2497455" cy="6480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Yahoo Finance Stocks Dataset</a:t>
            </a:r>
          </a:p>
        </p:txBody>
      </p:sp>
      <p:sp>
        <p:nvSpPr>
          <p:cNvPr id="9" name="Rectangle: Rounded Corners 8">
            <a:extLst>
              <a:ext uri="{FF2B5EF4-FFF2-40B4-BE49-F238E27FC236}">
                <a16:creationId xmlns:a16="http://schemas.microsoft.com/office/drawing/2014/main" id="{B0560F3B-EE1E-45E7-807B-3300ECD23A15}"/>
              </a:ext>
            </a:extLst>
          </p:cNvPr>
          <p:cNvSpPr/>
          <p:nvPr/>
        </p:nvSpPr>
        <p:spPr>
          <a:xfrm>
            <a:off x="3323271" y="2702579"/>
            <a:ext cx="2569779" cy="473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preprocessing</a:t>
            </a:r>
          </a:p>
        </p:txBody>
      </p:sp>
      <p:sp>
        <p:nvSpPr>
          <p:cNvPr id="10" name="Rectangle: Rounded Corners 9">
            <a:extLst>
              <a:ext uri="{FF2B5EF4-FFF2-40B4-BE49-F238E27FC236}">
                <a16:creationId xmlns:a16="http://schemas.microsoft.com/office/drawing/2014/main" id="{7AE1FF81-0EB3-4CE5-8233-455CEBFE4A82}"/>
              </a:ext>
            </a:extLst>
          </p:cNvPr>
          <p:cNvSpPr/>
          <p:nvPr/>
        </p:nvSpPr>
        <p:spPr>
          <a:xfrm>
            <a:off x="3368462" y="3367218"/>
            <a:ext cx="2479396" cy="433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Applying ML model</a:t>
            </a:r>
          </a:p>
        </p:txBody>
      </p:sp>
      <p:sp>
        <p:nvSpPr>
          <p:cNvPr id="11" name="Rectangle: Rounded Corners 10">
            <a:extLst>
              <a:ext uri="{FF2B5EF4-FFF2-40B4-BE49-F238E27FC236}">
                <a16:creationId xmlns:a16="http://schemas.microsoft.com/office/drawing/2014/main" id="{486E3BD8-70E7-433F-95C4-597FC9A1B288}"/>
              </a:ext>
            </a:extLst>
          </p:cNvPr>
          <p:cNvSpPr/>
          <p:nvPr/>
        </p:nvSpPr>
        <p:spPr>
          <a:xfrm>
            <a:off x="3368462" y="5012079"/>
            <a:ext cx="2479397" cy="4739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 and analysis</a:t>
            </a:r>
          </a:p>
        </p:txBody>
      </p:sp>
      <p:sp>
        <p:nvSpPr>
          <p:cNvPr id="12" name="Rectangle: Rounded Corners 11">
            <a:extLst>
              <a:ext uri="{FF2B5EF4-FFF2-40B4-BE49-F238E27FC236}">
                <a16:creationId xmlns:a16="http://schemas.microsoft.com/office/drawing/2014/main" id="{A6D92CF6-33D0-455F-A95E-A5DD2324AE5F}"/>
              </a:ext>
            </a:extLst>
          </p:cNvPr>
          <p:cNvSpPr/>
          <p:nvPr/>
        </p:nvSpPr>
        <p:spPr>
          <a:xfrm>
            <a:off x="3288040" y="4139874"/>
            <a:ext cx="2640239" cy="5831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Visualization of Dataset</a:t>
            </a:r>
          </a:p>
        </p:txBody>
      </p:sp>
      <p:cxnSp>
        <p:nvCxnSpPr>
          <p:cNvPr id="13" name="Straight Arrow Connector 12">
            <a:extLst>
              <a:ext uri="{FF2B5EF4-FFF2-40B4-BE49-F238E27FC236}">
                <a16:creationId xmlns:a16="http://schemas.microsoft.com/office/drawing/2014/main" id="{0F559162-510E-4BCB-8482-1CB8A2B9AB99}"/>
              </a:ext>
            </a:extLst>
          </p:cNvPr>
          <p:cNvCxnSpPr>
            <a:cxnSpLocks/>
            <a:stCxn id="4" idx="4"/>
            <a:endCxn id="7" idx="0"/>
          </p:cNvCxnSpPr>
          <p:nvPr/>
        </p:nvCxnSpPr>
        <p:spPr>
          <a:xfrm flipH="1">
            <a:off x="4571999" y="1677525"/>
            <a:ext cx="1" cy="129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0828E15-B47E-425E-8C0D-4B4D7D79942E}"/>
              </a:ext>
            </a:extLst>
          </p:cNvPr>
          <p:cNvCxnSpPr>
            <a:cxnSpLocks/>
            <a:stCxn id="7" idx="2"/>
            <a:endCxn id="9" idx="0"/>
          </p:cNvCxnSpPr>
          <p:nvPr/>
        </p:nvCxnSpPr>
        <p:spPr>
          <a:xfrm>
            <a:off x="4571999" y="2454895"/>
            <a:ext cx="36162" cy="247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A8B7726-F14F-44C2-B45B-3BC7C3E935F6}"/>
              </a:ext>
            </a:extLst>
          </p:cNvPr>
          <p:cNvCxnSpPr>
            <a:cxnSpLocks/>
            <a:stCxn id="9" idx="2"/>
            <a:endCxn id="10" idx="0"/>
          </p:cNvCxnSpPr>
          <p:nvPr/>
        </p:nvCxnSpPr>
        <p:spPr>
          <a:xfrm flipH="1">
            <a:off x="4608160" y="3176508"/>
            <a:ext cx="1" cy="190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4112018-942C-441B-96A5-5D4472F2DC56}"/>
              </a:ext>
            </a:extLst>
          </p:cNvPr>
          <p:cNvCxnSpPr>
            <a:cxnSpLocks/>
            <a:stCxn id="10" idx="2"/>
            <a:endCxn id="12" idx="0"/>
          </p:cNvCxnSpPr>
          <p:nvPr/>
        </p:nvCxnSpPr>
        <p:spPr>
          <a:xfrm>
            <a:off x="4608160" y="3801030"/>
            <a:ext cx="0" cy="338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13E6F29-CD40-469D-8C9C-4D2EEE728DFC}"/>
              </a:ext>
            </a:extLst>
          </p:cNvPr>
          <p:cNvCxnSpPr>
            <a:cxnSpLocks/>
            <a:stCxn id="12" idx="2"/>
            <a:endCxn id="11" idx="0"/>
          </p:cNvCxnSpPr>
          <p:nvPr/>
        </p:nvCxnSpPr>
        <p:spPr>
          <a:xfrm>
            <a:off x="4608160" y="4722977"/>
            <a:ext cx="1" cy="289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8B0B123-A209-420A-AE62-58B30C96A04C}"/>
              </a:ext>
            </a:extLst>
          </p:cNvPr>
          <p:cNvCxnSpPr>
            <a:cxnSpLocks/>
            <a:stCxn id="11" idx="2"/>
            <a:endCxn id="6" idx="0"/>
          </p:cNvCxnSpPr>
          <p:nvPr/>
        </p:nvCxnSpPr>
        <p:spPr>
          <a:xfrm flipH="1">
            <a:off x="4608159" y="5486009"/>
            <a:ext cx="2" cy="200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55CA7423-A4B6-43C2-AF21-F633FD0F2951}"/>
              </a:ext>
            </a:extLst>
          </p:cNvPr>
          <p:cNvSpPr/>
          <p:nvPr/>
        </p:nvSpPr>
        <p:spPr>
          <a:xfrm>
            <a:off x="2807995" y="887743"/>
            <a:ext cx="3799643" cy="5409454"/>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32" name="Rectangle 31">
            <a:extLst>
              <a:ext uri="{FF2B5EF4-FFF2-40B4-BE49-F238E27FC236}">
                <a16:creationId xmlns:a16="http://schemas.microsoft.com/office/drawing/2014/main" id="{149A8CC6-91D8-4ED8-9E4B-8BD267643CEF}"/>
              </a:ext>
            </a:extLst>
          </p:cNvPr>
          <p:cNvSpPr/>
          <p:nvPr/>
        </p:nvSpPr>
        <p:spPr>
          <a:xfrm>
            <a:off x="947767" y="2434529"/>
            <a:ext cx="1540249" cy="1483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Streamlit</a:t>
            </a:r>
          </a:p>
          <a:p>
            <a:pPr algn="ctr"/>
            <a:r>
              <a:rPr lang="en-US" dirty="0"/>
              <a:t>API</a:t>
            </a:r>
          </a:p>
        </p:txBody>
      </p:sp>
      <p:cxnSp>
        <p:nvCxnSpPr>
          <p:cNvPr id="34" name="Straight Arrow Connector 33">
            <a:extLst>
              <a:ext uri="{FF2B5EF4-FFF2-40B4-BE49-F238E27FC236}">
                <a16:creationId xmlns:a16="http://schemas.microsoft.com/office/drawing/2014/main" id="{3505E321-421F-4D5B-8B61-C896D796D66B}"/>
              </a:ext>
            </a:extLst>
          </p:cNvPr>
          <p:cNvCxnSpPr>
            <a:stCxn id="32" idx="3"/>
          </p:cNvCxnSpPr>
          <p:nvPr/>
        </p:nvCxnSpPr>
        <p:spPr>
          <a:xfrm>
            <a:off x="2488016" y="3176508"/>
            <a:ext cx="3542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2891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FC37A-DC8C-43B0-A2D0-1B0A58DC91D1}"/>
              </a:ext>
            </a:extLst>
          </p:cNvPr>
          <p:cNvSpPr>
            <a:spLocks noGrp="1"/>
          </p:cNvSpPr>
          <p:nvPr>
            <p:ph type="ctrTitle"/>
          </p:nvPr>
        </p:nvSpPr>
        <p:spPr>
          <a:xfrm>
            <a:off x="2927565" y="949276"/>
            <a:ext cx="3288870" cy="752201"/>
          </a:xfrm>
        </p:spPr>
        <p:txBody>
          <a:bodyPr/>
          <a:lstStyle/>
          <a:p>
            <a:r>
              <a:rPr lang="en-US" sz="5000" dirty="0">
                <a:latin typeface="Times New Roman" panose="02020603050405020304" pitchFamily="18" charset="0"/>
                <a:cs typeface="Times New Roman" panose="02020603050405020304" pitchFamily="18" charset="0"/>
              </a:rPr>
              <a:t>Thank you </a:t>
            </a:r>
          </a:p>
        </p:txBody>
      </p:sp>
      <p:pic>
        <p:nvPicPr>
          <p:cNvPr id="3076" name="Picture 4" descr="Under Construction PNG, Clipart, Under Construction Free PNG Download">
            <a:extLst>
              <a:ext uri="{FF2B5EF4-FFF2-40B4-BE49-F238E27FC236}">
                <a16:creationId xmlns:a16="http://schemas.microsoft.com/office/drawing/2014/main" id="{CAC9C027-39A2-472A-ABB4-21B863250D2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268" t="11668" r="5098" b="11488"/>
          <a:stretch/>
        </p:blipFill>
        <p:spPr bwMode="auto">
          <a:xfrm>
            <a:off x="1996633" y="2374326"/>
            <a:ext cx="5150734" cy="2109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767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8A0E5-2644-45A2-B858-BBD331E2258E}"/>
              </a:ext>
            </a:extLst>
          </p:cNvPr>
          <p:cNvSpPr>
            <a:spLocks noGrp="1"/>
          </p:cNvSpPr>
          <p:nvPr>
            <p:ph type="ctrTitle"/>
          </p:nvPr>
        </p:nvSpPr>
        <p:spPr>
          <a:xfrm>
            <a:off x="780692" y="1915087"/>
            <a:ext cx="7582616" cy="3936132"/>
          </a:xfrm>
        </p:spPr>
        <p:txBody>
          <a:bodyPr/>
          <a:lstStyle/>
          <a:p>
            <a:pPr algn="just"/>
            <a:r>
              <a:rPr lang="en-US" sz="2000" dirty="0">
                <a:latin typeface="Times New Roman" panose="02020603050405020304" pitchFamily="18" charset="0"/>
                <a:cs typeface="Times New Roman" panose="02020603050405020304" pitchFamily="18" charset="0"/>
              </a:rPr>
              <a:t>Accurate stock market prediction is of great interest to investors; however, stock markets are driven by volatile factors such as microblogs and news that make it hard to predict stock market index based on merely the historical data. The enormous stock market volatility emphasizes the need to effectively assess the role of external factors in stock prediction. Stock markets can be predicted using machine learning algorithms on information contained in social media and financial news, as this data can change investors’ behavior. In this paper, we use algorithms on social media and financial news data to discover the impact of this data on stock market prediction accuracy for ten subsequent days. For improving performance and quality of predictions, feature selection and spam tweets reduction are performed on the data sets.</a:t>
            </a:r>
          </a:p>
        </p:txBody>
      </p:sp>
      <p:sp>
        <p:nvSpPr>
          <p:cNvPr id="3" name="Subtitle 2">
            <a:extLst>
              <a:ext uri="{FF2B5EF4-FFF2-40B4-BE49-F238E27FC236}">
                <a16:creationId xmlns:a16="http://schemas.microsoft.com/office/drawing/2014/main" id="{108A6D1B-B1DB-42B1-90B5-87398A96E26C}"/>
              </a:ext>
            </a:extLst>
          </p:cNvPr>
          <p:cNvSpPr>
            <a:spLocks noGrp="1"/>
          </p:cNvSpPr>
          <p:nvPr>
            <p:ph type="subTitle" idx="1"/>
          </p:nvPr>
        </p:nvSpPr>
        <p:spPr>
          <a:xfrm>
            <a:off x="3399579" y="727121"/>
            <a:ext cx="2344841" cy="952859"/>
          </a:xfrm>
        </p:spPr>
        <p:txBody>
          <a:bodyPr>
            <a:normAutofit/>
          </a:bodyPr>
          <a:lstStyle/>
          <a:p>
            <a:pPr algn="ctr"/>
            <a:r>
              <a:rPr lang="en-US" sz="3000" dirty="0">
                <a:solidFill>
                  <a:schemeClr val="bg1"/>
                </a:solidFill>
                <a:latin typeface="Times New Roman" panose="02020603050405020304" pitchFamily="18" charset="0"/>
                <a:cs typeface="Times New Roman" panose="02020603050405020304" pitchFamily="18" charset="0"/>
              </a:rPr>
              <a:t>Abstract</a:t>
            </a:r>
          </a:p>
        </p:txBody>
      </p:sp>
    </p:spTree>
    <p:extLst>
      <p:ext uri="{BB962C8B-B14F-4D97-AF65-F5344CB8AC3E}">
        <p14:creationId xmlns:p14="http://schemas.microsoft.com/office/powerpoint/2010/main" val="1906008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6A1AF-53CA-4971-BE64-532C6D8065C6}"/>
              </a:ext>
            </a:extLst>
          </p:cNvPr>
          <p:cNvSpPr>
            <a:spLocks noGrp="1"/>
          </p:cNvSpPr>
          <p:nvPr>
            <p:ph type="ctrTitle"/>
          </p:nvPr>
        </p:nvSpPr>
        <p:spPr>
          <a:xfrm>
            <a:off x="866440" y="1551432"/>
            <a:ext cx="7704536" cy="1348380"/>
          </a:xfrm>
        </p:spPr>
        <p:txBody>
          <a:bodyPr/>
          <a:lstStyle/>
          <a:p>
            <a:r>
              <a:rPr lang="en-US" dirty="0">
                <a:latin typeface="Times New Roman" panose="02020603050405020304" pitchFamily="18" charset="0"/>
                <a:cs typeface="Times New Roman" panose="02020603050405020304" pitchFamily="18" charset="0"/>
              </a:rPr>
              <a:t>Is it worth to invest in the </a:t>
            </a:r>
            <a:r>
              <a:rPr lang="en-US" sz="4000" dirty="0">
                <a:latin typeface="Times New Roman" panose="02020603050405020304" pitchFamily="18" charset="0"/>
                <a:cs typeface="Times New Roman" panose="02020603050405020304" pitchFamily="18" charset="0"/>
              </a:rPr>
              <a:t>stock</a:t>
            </a:r>
            <a:r>
              <a:rPr lang="en-US" dirty="0">
                <a:latin typeface="Times New Roman" panose="02020603050405020304" pitchFamily="18" charset="0"/>
                <a:cs typeface="Times New Roman" panose="02020603050405020304" pitchFamily="18" charset="0"/>
              </a:rPr>
              <a:t> market ?</a:t>
            </a:r>
          </a:p>
        </p:txBody>
      </p:sp>
      <p:sp>
        <p:nvSpPr>
          <p:cNvPr id="3" name="Subtitle 2">
            <a:extLst>
              <a:ext uri="{FF2B5EF4-FFF2-40B4-BE49-F238E27FC236}">
                <a16:creationId xmlns:a16="http://schemas.microsoft.com/office/drawing/2014/main" id="{1F09E7B6-5942-4F49-B13C-F241DA5FF45F}"/>
              </a:ext>
            </a:extLst>
          </p:cNvPr>
          <p:cNvSpPr>
            <a:spLocks noGrp="1"/>
          </p:cNvSpPr>
          <p:nvPr>
            <p:ph type="subTitle" idx="1"/>
          </p:nvPr>
        </p:nvSpPr>
        <p:spPr>
          <a:xfrm>
            <a:off x="866440" y="3558180"/>
            <a:ext cx="7558232" cy="1452732"/>
          </a:xfrm>
        </p:spPr>
        <p:txBody>
          <a:bodyPr>
            <a:normAutofit fontScale="92500" lnSpcReduction="20000"/>
          </a:bodyPr>
          <a:lstStyle/>
          <a:p>
            <a:pPr>
              <a:lnSpc>
                <a:spcPct val="200000"/>
              </a:lnSpc>
            </a:pPr>
            <a:r>
              <a:rPr lang="en-US" dirty="0">
                <a:solidFill>
                  <a:schemeClr val="bg1"/>
                </a:solidFill>
                <a:latin typeface="Times New Roman" panose="02020603050405020304" pitchFamily="18" charset="0"/>
                <a:cs typeface="Times New Roman" panose="02020603050405020304" pitchFamily="18" charset="0"/>
              </a:rPr>
              <a:t>For long-term investors, the stock market is a good investment no matter what's happening day-to-day or year-to-year; it's that long-term average they're looking for</a:t>
            </a:r>
          </a:p>
        </p:txBody>
      </p:sp>
    </p:spTree>
    <p:extLst>
      <p:ext uri="{BB962C8B-B14F-4D97-AF65-F5344CB8AC3E}">
        <p14:creationId xmlns:p14="http://schemas.microsoft.com/office/powerpoint/2010/main" val="983520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24BE7-799B-453F-84C7-8F3F504AA252}"/>
              </a:ext>
            </a:extLst>
          </p:cNvPr>
          <p:cNvSpPr>
            <a:spLocks noGrp="1"/>
          </p:cNvSpPr>
          <p:nvPr>
            <p:ph type="ctrTitle"/>
          </p:nvPr>
        </p:nvSpPr>
        <p:spPr>
          <a:xfrm>
            <a:off x="1902356" y="665927"/>
            <a:ext cx="5339288" cy="553273"/>
          </a:xfrm>
        </p:spPr>
        <p:txBody>
          <a:bodyPr/>
          <a:lstStyle/>
          <a:p>
            <a:pPr algn="ctr"/>
            <a:r>
              <a:rPr lang="en-US" sz="3000" dirty="0">
                <a:latin typeface="Times New Roman" panose="02020603050405020304" pitchFamily="18" charset="0"/>
                <a:cs typeface="Times New Roman" panose="02020603050405020304" pitchFamily="18" charset="0"/>
              </a:rPr>
              <a:t>PROJECT</a:t>
            </a:r>
          </a:p>
        </p:txBody>
      </p:sp>
      <p:sp>
        <p:nvSpPr>
          <p:cNvPr id="3" name="Subtitle 2">
            <a:extLst>
              <a:ext uri="{FF2B5EF4-FFF2-40B4-BE49-F238E27FC236}">
                <a16:creationId xmlns:a16="http://schemas.microsoft.com/office/drawing/2014/main" id="{FCCA35EE-1B9F-4895-9A2E-2F475F1E17D1}"/>
              </a:ext>
            </a:extLst>
          </p:cNvPr>
          <p:cNvSpPr>
            <a:spLocks noGrp="1"/>
          </p:cNvSpPr>
          <p:nvPr>
            <p:ph type="subTitle" idx="1"/>
          </p:nvPr>
        </p:nvSpPr>
        <p:spPr>
          <a:xfrm>
            <a:off x="963572" y="1778569"/>
            <a:ext cx="7216856" cy="3505200"/>
          </a:xfrm>
        </p:spPr>
        <p:txBody>
          <a:bodyPr>
            <a:noAutofit/>
          </a:bodyPr>
          <a:lstStyle/>
          <a:p>
            <a:pPr algn="ctr"/>
            <a:r>
              <a:rPr lang="en-US" sz="3000" cap="none" dirty="0">
                <a:solidFill>
                  <a:schemeClr val="bg1"/>
                </a:solidFill>
                <a:latin typeface="Times New Roman" panose="02020603050405020304" pitchFamily="18" charset="0"/>
                <a:cs typeface="Times New Roman" panose="02020603050405020304" pitchFamily="18" charset="0"/>
              </a:rPr>
              <a:t>We are proposing a Stock Market Data Prediction (Web app) for better</a:t>
            </a:r>
            <a:br>
              <a:rPr lang="en-US" sz="3000" cap="none" dirty="0">
                <a:solidFill>
                  <a:schemeClr val="bg1"/>
                </a:solidFill>
                <a:latin typeface="Times New Roman" panose="02020603050405020304" pitchFamily="18" charset="0"/>
                <a:cs typeface="Times New Roman" panose="02020603050405020304" pitchFamily="18" charset="0"/>
              </a:rPr>
            </a:br>
            <a:r>
              <a:rPr lang="en-US" sz="3000" cap="none" dirty="0">
                <a:solidFill>
                  <a:schemeClr val="bg1"/>
                </a:solidFill>
                <a:latin typeface="Times New Roman" panose="02020603050405020304" pitchFamily="18" charset="0"/>
                <a:cs typeface="Times New Roman" panose="02020603050405020304" pitchFamily="18" charset="0"/>
              </a:rPr>
              <a:t>understanding of stocks using Streamlit python framework for creating web app.</a:t>
            </a:r>
            <a:br>
              <a:rPr lang="en-US" sz="3000" cap="none" dirty="0">
                <a:solidFill>
                  <a:schemeClr val="bg1"/>
                </a:solidFill>
                <a:latin typeface="Times New Roman" panose="02020603050405020304" pitchFamily="18" charset="0"/>
                <a:cs typeface="Times New Roman" panose="02020603050405020304" pitchFamily="18" charset="0"/>
              </a:rPr>
            </a:br>
            <a:r>
              <a:rPr lang="en-US" sz="3000" cap="none" dirty="0">
                <a:solidFill>
                  <a:schemeClr val="bg1"/>
                </a:solidFill>
                <a:latin typeface="Times New Roman" panose="02020603050405020304" pitchFamily="18" charset="0"/>
                <a:cs typeface="Times New Roman" panose="02020603050405020304" pitchFamily="18" charset="0"/>
              </a:rPr>
              <a:t>SMDP Web app includes prediction of Stocks Data frame, visualization and comparison of actual and predicted  data .</a:t>
            </a:r>
          </a:p>
        </p:txBody>
      </p:sp>
    </p:spTree>
    <p:extLst>
      <p:ext uri="{BB962C8B-B14F-4D97-AF65-F5344CB8AC3E}">
        <p14:creationId xmlns:p14="http://schemas.microsoft.com/office/powerpoint/2010/main" val="1404599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C708F-1251-49BE-94ED-93F93FE45643}"/>
              </a:ext>
            </a:extLst>
          </p:cNvPr>
          <p:cNvSpPr>
            <a:spLocks noGrp="1"/>
          </p:cNvSpPr>
          <p:nvPr>
            <p:ph type="title"/>
          </p:nvPr>
        </p:nvSpPr>
        <p:spPr>
          <a:xfrm>
            <a:off x="1400164" y="768602"/>
            <a:ext cx="6343672" cy="709865"/>
          </a:xfrm>
        </p:spPr>
        <p:txBody>
          <a:bodyPr/>
          <a:lstStyle/>
          <a:p>
            <a:pPr algn="ctr"/>
            <a:r>
              <a:rPr lang="en-US" sz="4000" dirty="0">
                <a:latin typeface="Times New Roman" panose="02020603050405020304" pitchFamily="18" charset="0"/>
                <a:cs typeface="Times New Roman" panose="02020603050405020304" pitchFamily="18" charset="0"/>
              </a:rPr>
              <a:t>Flow of Project</a:t>
            </a:r>
          </a:p>
        </p:txBody>
      </p:sp>
      <p:graphicFrame>
        <p:nvGraphicFramePr>
          <p:cNvPr id="7" name="Content Placeholder 6">
            <a:extLst>
              <a:ext uri="{FF2B5EF4-FFF2-40B4-BE49-F238E27FC236}">
                <a16:creationId xmlns:a16="http://schemas.microsoft.com/office/drawing/2014/main" id="{3C9E421E-D2FA-4E75-BC47-62D7AB5A0705}"/>
              </a:ext>
            </a:extLst>
          </p:cNvPr>
          <p:cNvGraphicFramePr>
            <a:graphicFrameLocks noGrp="1"/>
          </p:cNvGraphicFramePr>
          <p:nvPr>
            <p:ph idx="1"/>
            <p:extLst>
              <p:ext uri="{D42A27DB-BD31-4B8C-83A1-F6EECF244321}">
                <p14:modId xmlns:p14="http://schemas.microsoft.com/office/powerpoint/2010/main" val="473993432"/>
              </p:ext>
            </p:extLst>
          </p:nvPr>
        </p:nvGraphicFramePr>
        <p:xfrm>
          <a:off x="700082" y="1478467"/>
          <a:ext cx="7743836" cy="4706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ctangle: Rounded Corners 9">
            <a:extLst>
              <a:ext uri="{FF2B5EF4-FFF2-40B4-BE49-F238E27FC236}">
                <a16:creationId xmlns:a16="http://schemas.microsoft.com/office/drawing/2014/main" id="{9B435A3E-CC1D-4559-BFD7-E48EB590F545}"/>
              </a:ext>
            </a:extLst>
          </p:cNvPr>
          <p:cNvSpPr/>
          <p:nvPr/>
        </p:nvSpPr>
        <p:spPr>
          <a:xfrm>
            <a:off x="853440" y="2499360"/>
            <a:ext cx="7743836" cy="3316224"/>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sz="2500" dirty="0">
              <a:solidFill>
                <a:srgbClr val="002060"/>
              </a:solidFill>
              <a:latin typeface="Times New Roman" panose="02020603050405020304" pitchFamily="18" charset="0"/>
              <a:cs typeface="Times New Roman" panose="02020603050405020304" pitchFamily="18" charset="0"/>
            </a:endParaRPr>
          </a:p>
          <a:p>
            <a:pPr algn="ctr"/>
            <a:endParaRPr lang="en-US" sz="2500" dirty="0">
              <a:solidFill>
                <a:srgbClr val="002060"/>
              </a:solidFill>
              <a:latin typeface="Times New Roman" panose="02020603050405020304" pitchFamily="18" charset="0"/>
              <a:cs typeface="Times New Roman" panose="02020603050405020304" pitchFamily="18" charset="0"/>
            </a:endParaRPr>
          </a:p>
          <a:p>
            <a:pPr algn="ctr"/>
            <a:endParaRPr lang="en-US" sz="2500" dirty="0">
              <a:solidFill>
                <a:srgbClr val="002060"/>
              </a:solidFill>
              <a:latin typeface="Times New Roman" panose="02020603050405020304" pitchFamily="18" charset="0"/>
              <a:cs typeface="Times New Roman" panose="02020603050405020304" pitchFamily="18" charset="0"/>
            </a:endParaRPr>
          </a:p>
          <a:p>
            <a:pPr algn="ctr"/>
            <a:endParaRPr lang="en-US" sz="2500" dirty="0">
              <a:solidFill>
                <a:srgbClr val="002060"/>
              </a:solidFill>
              <a:latin typeface="Times New Roman" panose="02020603050405020304" pitchFamily="18" charset="0"/>
              <a:cs typeface="Times New Roman" panose="02020603050405020304" pitchFamily="18" charset="0"/>
            </a:endParaRPr>
          </a:p>
          <a:p>
            <a:pPr algn="ctr"/>
            <a:endParaRPr lang="en-US" sz="2500" dirty="0">
              <a:solidFill>
                <a:srgbClr val="002060"/>
              </a:solidFill>
              <a:latin typeface="Times New Roman" panose="02020603050405020304" pitchFamily="18" charset="0"/>
              <a:cs typeface="Times New Roman" panose="02020603050405020304" pitchFamily="18" charset="0"/>
            </a:endParaRPr>
          </a:p>
          <a:p>
            <a:pPr algn="ctr"/>
            <a:endParaRPr lang="en-US" sz="2500" dirty="0">
              <a:solidFill>
                <a:srgbClr val="002060"/>
              </a:solidFill>
              <a:latin typeface="Times New Roman" panose="02020603050405020304" pitchFamily="18" charset="0"/>
              <a:cs typeface="Times New Roman" panose="02020603050405020304" pitchFamily="18" charset="0"/>
            </a:endParaRPr>
          </a:p>
          <a:p>
            <a:pPr algn="ctr"/>
            <a:r>
              <a:rPr lang="en-US" sz="2500" dirty="0">
                <a:solidFill>
                  <a:srgbClr val="002060"/>
                </a:solidFill>
                <a:latin typeface="Times New Roman" panose="02020603050405020304" pitchFamily="18" charset="0"/>
                <a:cs typeface="Times New Roman" panose="02020603050405020304" pitchFamily="18" charset="0"/>
              </a:rPr>
              <a:t>STREAMLIT PYTHON API</a:t>
            </a:r>
          </a:p>
        </p:txBody>
      </p:sp>
    </p:spTree>
    <p:extLst>
      <p:ext uri="{BB962C8B-B14F-4D97-AF65-F5344CB8AC3E}">
        <p14:creationId xmlns:p14="http://schemas.microsoft.com/office/powerpoint/2010/main" val="1139057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43826-407E-472A-90F9-98DEF33FC9C5}"/>
              </a:ext>
            </a:extLst>
          </p:cNvPr>
          <p:cNvSpPr>
            <a:spLocks noGrp="1"/>
          </p:cNvSpPr>
          <p:nvPr>
            <p:ph type="ctrTitle"/>
          </p:nvPr>
        </p:nvSpPr>
        <p:spPr>
          <a:xfrm>
            <a:off x="866440" y="432427"/>
            <a:ext cx="7293712" cy="861421"/>
          </a:xfrm>
        </p:spPr>
        <p:txBody>
          <a:bodyPr/>
          <a:lstStyle/>
          <a:p>
            <a:pPr algn="ctr"/>
            <a:r>
              <a:rPr lang="en-US" sz="3000" dirty="0">
                <a:latin typeface="Times New Roman" panose="02020603050405020304" pitchFamily="18" charset="0"/>
                <a:cs typeface="Times New Roman" panose="02020603050405020304" pitchFamily="18" charset="0"/>
              </a:rPr>
              <a:t>STREAMLIT AND WHY?</a:t>
            </a:r>
          </a:p>
        </p:txBody>
      </p:sp>
      <p:sp>
        <p:nvSpPr>
          <p:cNvPr id="3" name="Subtitle 2">
            <a:extLst>
              <a:ext uri="{FF2B5EF4-FFF2-40B4-BE49-F238E27FC236}">
                <a16:creationId xmlns:a16="http://schemas.microsoft.com/office/drawing/2014/main" id="{565ED17A-362D-4B65-91E4-DCA454A2C714}"/>
              </a:ext>
            </a:extLst>
          </p:cNvPr>
          <p:cNvSpPr>
            <a:spLocks noGrp="1"/>
          </p:cNvSpPr>
          <p:nvPr>
            <p:ph type="subTitle" idx="1"/>
          </p:nvPr>
        </p:nvSpPr>
        <p:spPr>
          <a:xfrm>
            <a:off x="6503311" y="1654287"/>
            <a:ext cx="1971019" cy="4771286"/>
          </a:xfrm>
        </p:spPr>
        <p:txBody>
          <a:bodyPr>
            <a:noAutofit/>
          </a:bodyPr>
          <a:lstStyle/>
          <a:p>
            <a:r>
              <a:rPr lang="en-US" cap="none" dirty="0">
                <a:solidFill>
                  <a:schemeClr val="bg1"/>
                </a:solidFill>
                <a:latin typeface="Times New Roman" panose="02020603050405020304" pitchFamily="18" charset="0"/>
                <a:cs typeface="Times New Roman" panose="02020603050405020304" pitchFamily="18" charset="0"/>
              </a:rPr>
              <a:t>Streamlit is an open-source python framework for building web apps for machine learning and data science. We can instantly develop web apps and deploy them easily using streamlit. Streamlit allows you to write an app the same way you write a python code.</a:t>
            </a:r>
          </a:p>
        </p:txBody>
      </p:sp>
      <p:pic>
        <p:nvPicPr>
          <p:cNvPr id="1028" name="Picture 4" descr="Streamlit Web App | Build Web Applications using Streamlit">
            <a:extLst>
              <a:ext uri="{FF2B5EF4-FFF2-40B4-BE49-F238E27FC236}">
                <a16:creationId xmlns:a16="http://schemas.microsoft.com/office/drawing/2014/main" id="{929949C9-47D7-4AFC-A721-426A1ABA6F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440" y="1905671"/>
            <a:ext cx="5830150" cy="3046658"/>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014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7377E-82DF-490A-A350-4C54DEE95FA6}"/>
              </a:ext>
            </a:extLst>
          </p:cNvPr>
          <p:cNvSpPr>
            <a:spLocks noGrp="1"/>
          </p:cNvSpPr>
          <p:nvPr>
            <p:ph type="ctrTitle"/>
          </p:nvPr>
        </p:nvSpPr>
        <p:spPr>
          <a:xfrm>
            <a:off x="1167381" y="3034049"/>
            <a:ext cx="7328436" cy="789902"/>
          </a:xfrm>
        </p:spPr>
        <p:txBody>
          <a:bodyPr/>
          <a:lstStyle/>
          <a:p>
            <a:pPr algn="ctr"/>
            <a:r>
              <a:rPr lang="en-US" sz="4500" dirty="0">
                <a:latin typeface="Times New Roman" panose="02020603050405020304" pitchFamily="18" charset="0"/>
                <a:cs typeface="Times New Roman" panose="02020603050405020304" pitchFamily="18" charset="0"/>
              </a:rPr>
              <a:t>Getting the Stocks data</a:t>
            </a:r>
            <a:endParaRPr lang="en-US" sz="4500" dirty="0"/>
          </a:p>
        </p:txBody>
      </p:sp>
      <p:sp>
        <p:nvSpPr>
          <p:cNvPr id="3" name="Subtitle 2">
            <a:extLst>
              <a:ext uri="{FF2B5EF4-FFF2-40B4-BE49-F238E27FC236}">
                <a16:creationId xmlns:a16="http://schemas.microsoft.com/office/drawing/2014/main" id="{B3EA177C-192D-4CB0-BED6-7022DFFF2DAF}"/>
              </a:ext>
            </a:extLst>
          </p:cNvPr>
          <p:cNvSpPr>
            <a:spLocks noGrp="1"/>
          </p:cNvSpPr>
          <p:nvPr>
            <p:ph type="subTitle" idx="1"/>
          </p:nvPr>
        </p:nvSpPr>
        <p:spPr>
          <a:xfrm>
            <a:off x="1656296" y="3166944"/>
            <a:ext cx="1962103" cy="942996"/>
          </a:xfrm>
        </p:spPr>
        <p:txBody>
          <a:bodyPr>
            <a:normAutofit/>
          </a:bodyPr>
          <a:lstStyle/>
          <a:p>
            <a:r>
              <a:rPr lang="en-US" sz="5000" dirty="0"/>
              <a:t>*</a:t>
            </a:r>
          </a:p>
        </p:txBody>
      </p:sp>
    </p:spTree>
    <p:extLst>
      <p:ext uri="{BB962C8B-B14F-4D97-AF65-F5344CB8AC3E}">
        <p14:creationId xmlns:p14="http://schemas.microsoft.com/office/powerpoint/2010/main" val="2254581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035DF-8663-4C95-AB2D-2528B8F850F7}"/>
              </a:ext>
            </a:extLst>
          </p:cNvPr>
          <p:cNvSpPr>
            <a:spLocks noGrp="1"/>
          </p:cNvSpPr>
          <p:nvPr>
            <p:ph type="ctrTitle"/>
          </p:nvPr>
        </p:nvSpPr>
        <p:spPr>
          <a:xfrm>
            <a:off x="866440" y="817584"/>
            <a:ext cx="7497272" cy="755184"/>
          </a:xfrm>
        </p:spPr>
        <p:txBody>
          <a:bodyPr/>
          <a:lstStyle/>
          <a:p>
            <a:pPr algn="ctr"/>
            <a:br>
              <a:rPr lang="en-US" sz="3000" dirty="0">
                <a:latin typeface="Times New Roman" panose="02020603050405020304" pitchFamily="18" charset="0"/>
                <a:cs typeface="Times New Roman" panose="02020603050405020304" pitchFamily="18" charset="0"/>
              </a:rPr>
            </a:br>
            <a:endParaRPr lang="en-US" sz="3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D891664-C739-447E-8AB5-E209A8790395}"/>
              </a:ext>
            </a:extLst>
          </p:cNvPr>
          <p:cNvSpPr>
            <a:spLocks noGrp="1"/>
          </p:cNvSpPr>
          <p:nvPr>
            <p:ph type="subTitle" idx="1"/>
          </p:nvPr>
        </p:nvSpPr>
        <p:spPr>
          <a:xfrm>
            <a:off x="1613160" y="1344876"/>
            <a:ext cx="5917679" cy="861420"/>
          </a:xfrm>
        </p:spPr>
        <p:txBody>
          <a:bodyPr>
            <a:normAutofit/>
          </a:bodyPr>
          <a:lstStyle/>
          <a:p>
            <a:r>
              <a:rPr lang="en-US" sz="2200" cap="none" dirty="0">
                <a:solidFill>
                  <a:schemeClr val="bg1"/>
                </a:solidFill>
                <a:latin typeface="Courier New" panose="02070309020205020404" pitchFamily="49" charset="0"/>
                <a:cs typeface="Courier New" panose="02070309020205020404" pitchFamily="49" charset="0"/>
              </a:rPr>
              <a:t>We use python library (</a:t>
            </a:r>
            <a:r>
              <a:rPr lang="en-US" sz="2200" b="1" i="1" cap="none" dirty="0">
                <a:solidFill>
                  <a:schemeClr val="bg1"/>
                </a:solidFill>
                <a:latin typeface="Courier New" panose="02070309020205020404" pitchFamily="49" charset="0"/>
                <a:cs typeface="Courier New" panose="02070309020205020404" pitchFamily="49" charset="0"/>
              </a:rPr>
              <a:t>Yfinance)</a:t>
            </a:r>
          </a:p>
        </p:txBody>
      </p:sp>
      <p:pic>
        <p:nvPicPr>
          <p:cNvPr id="8" name="Picture 7">
            <a:extLst>
              <a:ext uri="{FF2B5EF4-FFF2-40B4-BE49-F238E27FC236}">
                <a16:creationId xmlns:a16="http://schemas.microsoft.com/office/drawing/2014/main" id="{9D951E52-4F34-4165-9EC2-0A318CA76338}"/>
              </a:ext>
            </a:extLst>
          </p:cNvPr>
          <p:cNvPicPr>
            <a:picLocks noChangeAspect="1"/>
          </p:cNvPicPr>
          <p:nvPr/>
        </p:nvPicPr>
        <p:blipFill>
          <a:blip r:embed="rId2"/>
          <a:stretch>
            <a:fillRect/>
          </a:stretch>
        </p:blipFill>
        <p:spPr>
          <a:xfrm>
            <a:off x="1613160" y="1891137"/>
            <a:ext cx="5580022" cy="4189045"/>
          </a:xfrm>
          <a:prstGeom prst="rect">
            <a:avLst/>
          </a:prstGeom>
        </p:spPr>
      </p:pic>
    </p:spTree>
    <p:extLst>
      <p:ext uri="{BB962C8B-B14F-4D97-AF65-F5344CB8AC3E}">
        <p14:creationId xmlns:p14="http://schemas.microsoft.com/office/powerpoint/2010/main" val="3125946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B853-CE9A-4A4F-9217-6AE888FE8258}"/>
              </a:ext>
            </a:extLst>
          </p:cNvPr>
          <p:cNvSpPr>
            <a:spLocks noGrp="1"/>
          </p:cNvSpPr>
          <p:nvPr>
            <p:ph type="title"/>
          </p:nvPr>
        </p:nvSpPr>
        <p:spPr/>
        <p:txBody>
          <a:bodyPr/>
          <a:lstStyle/>
          <a:p>
            <a:pPr algn="ctr"/>
            <a:r>
              <a:rPr lang="en-US" sz="3200" dirty="0"/>
              <a:t>Yfinance python API ?</a:t>
            </a:r>
            <a:endParaRPr lang="en-US" dirty="0"/>
          </a:p>
        </p:txBody>
      </p:sp>
      <p:sp>
        <p:nvSpPr>
          <p:cNvPr id="3" name="Content Placeholder 2">
            <a:extLst>
              <a:ext uri="{FF2B5EF4-FFF2-40B4-BE49-F238E27FC236}">
                <a16:creationId xmlns:a16="http://schemas.microsoft.com/office/drawing/2014/main" id="{A6E5E70F-01FA-4851-B589-9A4ACFD52CBD}"/>
              </a:ext>
            </a:extLst>
          </p:cNvPr>
          <p:cNvSpPr>
            <a:spLocks noGrp="1"/>
          </p:cNvSpPr>
          <p:nvPr>
            <p:ph idx="1"/>
          </p:nvPr>
        </p:nvSpPr>
        <p:spPr>
          <a:xfrm>
            <a:off x="1132606" y="2400302"/>
            <a:ext cx="6345260" cy="3530600"/>
          </a:xfrm>
        </p:spPr>
        <p:txBody>
          <a:bodyPr>
            <a:normAutofit/>
          </a:bodyPr>
          <a:lstStyle/>
          <a:p>
            <a:r>
              <a:rPr lang="en-US" sz="2500" dirty="0"/>
              <a:t>yfinance is a popular open source library developed by Ran Aroussi as a means to access the financial data available on Yahoo Finance.</a:t>
            </a:r>
          </a:p>
        </p:txBody>
      </p:sp>
    </p:spTree>
    <p:extLst>
      <p:ext uri="{BB962C8B-B14F-4D97-AF65-F5344CB8AC3E}">
        <p14:creationId xmlns:p14="http://schemas.microsoft.com/office/powerpoint/2010/main" val="37092455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159</TotalTime>
  <Words>404</Words>
  <Application>Microsoft Office PowerPoint</Application>
  <PresentationFormat>On-screen Show (4:3)</PresentationFormat>
  <Paragraphs>67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Century Gothic</vt:lpstr>
      <vt:lpstr>Courier New</vt:lpstr>
      <vt:lpstr>Times New Roman</vt:lpstr>
      <vt:lpstr>Wingdings 3</vt:lpstr>
      <vt:lpstr>Ion Boardroom</vt:lpstr>
      <vt:lpstr>PowerPoint Presentation</vt:lpstr>
      <vt:lpstr>Accurate stock market prediction is of great interest to investors; however, stock markets are driven by volatile factors such as microblogs and news that make it hard to predict stock market index based on merely the historical data. The enormous stock market volatility emphasizes the need to effectively assess the role of external factors in stock prediction. Stock markets can be predicted using machine learning algorithms on information contained in social media and financial news, as this data can change investors’ behavior. In this paper, we use algorithms on social media and financial news data to discover the impact of this data on stock market prediction accuracy for ten subsequent days. For improving performance and quality of predictions, feature selection and spam tweets reduction are performed on the data sets.</vt:lpstr>
      <vt:lpstr>Is it worth to invest in the stock market ?</vt:lpstr>
      <vt:lpstr>PROJECT</vt:lpstr>
      <vt:lpstr>Flow of Project</vt:lpstr>
      <vt:lpstr>STREAMLIT AND WHY?</vt:lpstr>
      <vt:lpstr>Getting the Stocks data</vt:lpstr>
      <vt:lpstr> </vt:lpstr>
      <vt:lpstr>Yfinance python API ?</vt:lpstr>
      <vt:lpstr>Yfinance web portal </vt:lpstr>
      <vt:lpstr>Visualizing the dataset </vt:lpstr>
      <vt:lpstr>Code for Visualization </vt:lpstr>
      <vt:lpstr>Visualization</vt:lpstr>
      <vt:lpstr>Code for Visualization </vt:lpstr>
      <vt:lpstr>Visualization</vt:lpstr>
      <vt:lpstr>FLOW CHART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Ponpriyanga Karthik</dc:creator>
  <cp:lastModifiedBy>Shivam verma</cp:lastModifiedBy>
  <cp:revision>5</cp:revision>
  <dcterms:created xsi:type="dcterms:W3CDTF">2020-10-19T07:29:56Z</dcterms:created>
  <dcterms:modified xsi:type="dcterms:W3CDTF">2022-03-23T05:46:47Z</dcterms:modified>
</cp:coreProperties>
</file>