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9" roundtripDataSignature="AMtx7mi4v33SLROtX9wuhKpNMrVtPPL+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" initials="Re" lastIdx="1" clrIdx="0">
    <p:extLst>
      <p:ext uri="{19B8F6BF-5375-455C-9EA6-DF929625EA0E}">
        <p15:presenceInfo xmlns:p15="http://schemas.microsoft.com/office/powerpoint/2012/main" userId="S::renuka@infispark.com::429a18ce-e8b0-4cac-be77-2efb3b5f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8360E-CD9E-4922-83A3-F53412F25C2C}">
  <a:tblStyle styleId="{1DE8360E-CD9E-4922-83A3-F53412F25C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4:53:04.8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9370,'8'-1,"1"-1,-1 0,1-1,-1 1,0-2,0 1,0-1,7-5,-6 4,57-32,-6 3,95-38,377-112,-84 32,-12-31,-395 159,-1-1,-1-1,-1-3,-2-1,49-51,-36 37,1 2,3 3,106-61,188-63,-6 42,21-8,43-22,158-69,-493 184,-1-3,113-83,104-130,75-80,-269 259,2 3,127-69,-63 58,4 8,2 7,314-82,536-58,-989 202,363-61,211-37,-17-37,-520 120,-1-2,-2-3,91-51,-115 54,-1-2,-1-1,-1-2,-1-1,-1-1,40-51,70-112,64-77,-173 234,1 2,1 0,2 3,0 1,59-35,-15 24,1 3,2 3,123-31,-139 45,-22 4,0-1,0-2,-2-3,69-43,-48 19,-2-2,62-62,154-181,-14 13,-194 211,150-109,-171 144,2 3,0 2,2 2,1 2,0 3,2 2,62-11,51 1,174-7,-206 24,-98 6,-1-2,-1-1,1-2,-1-1,-1-2,0-1,0-2,-2-2,49-31,389-215,-354 195,192-147,-201 136,-69 52,1 2,2 2,1 2,48-17,184-49,-123 42,519-192,-331 110,99-44,-376 143,-2-3,-2-3,-1-2,-1-2,-2-4,50-48,-2-15,143-129,-153 163,116-65,114-46,-268 151,1-1,2 3,1 1,0 4,69-19,-104 38,1-2,-1-1,0-1,32-16,-18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184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94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1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442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765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422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Chi-Square Test of Independence can only compare categorical variables. It cannot make comparisons between continuous variables or between categorical and continuous variables. Additionally, the Chi-Square Test of Independence only assesses </a:t>
            </a:r>
            <a:r>
              <a:rPr lang="en-US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between categorical variables, and can not provide any inferences about causation.</a:t>
            </a: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InfiSpark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75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4715123" y="0"/>
            <a:ext cx="7476877" cy="6858000"/>
          </a:xfrm>
          <a:custGeom>
            <a:avLst/>
            <a:gdLst/>
            <a:ahLst/>
            <a:cxnLst/>
            <a:rect l="l" t="t" r="r" b="b"/>
            <a:pathLst>
              <a:path w="7476877" h="6858000" extrusionOk="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rgbClr val="7F7F7F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468673" y="2221550"/>
            <a:ext cx="8369100" cy="2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7200"/>
              <a:buFont typeface="Open Sans"/>
              <a:buNone/>
            </a:pPr>
            <a:r>
              <a:rPr lang="en-US" b="1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Simple Linear Regression </a:t>
            </a:r>
          </a:p>
        </p:txBody>
      </p:sp>
      <p:sp>
        <p:nvSpPr>
          <p:cNvPr id="103" name="Google Shape;103;p1"/>
          <p:cNvSpPr/>
          <p:nvPr/>
        </p:nvSpPr>
        <p:spPr>
          <a:xfrm>
            <a:off x="12031210" y="-42204"/>
            <a:ext cx="180000" cy="6912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4000" b="1" baseline="30000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 b="1" baseline="30000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CD054-8E47-4EE3-AF11-AF727BDA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70" y="1611880"/>
            <a:ext cx="8414030" cy="20282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298866-F34C-41C1-BED6-069F28F6224C}"/>
              </a:ext>
            </a:extLst>
          </p:cNvPr>
          <p:cNvSpPr/>
          <p:nvPr/>
        </p:nvSpPr>
        <p:spPr>
          <a:xfrm>
            <a:off x="1020500" y="3429000"/>
            <a:ext cx="99059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• </a:t>
            </a:r>
            <a:r>
              <a:rPr lang="en-IN" sz="2800" dirty="0" err="1">
                <a:solidFill>
                  <a:srgbClr val="002060"/>
                </a:solidFill>
              </a:rPr>
              <a:t>SSR</a:t>
            </a:r>
            <a:r>
              <a:rPr lang="en-IN" sz="2800" dirty="0">
                <a:solidFill>
                  <a:srgbClr val="002060"/>
                </a:solidFill>
              </a:rPr>
              <a:t> can be thought of as the “unexplained” variation in the dependent variable—the variation “left over” once the predictions of the regression equation are taken into account.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 • Σ(</a:t>
            </a:r>
            <a:r>
              <a:rPr lang="en-IN" sz="2800" dirty="0" err="1">
                <a:solidFill>
                  <a:srgbClr val="002060"/>
                </a:solidFill>
              </a:rPr>
              <a:t>yi</a:t>
            </a:r>
            <a:r>
              <a:rPr lang="en-IN" sz="2800" dirty="0">
                <a:solidFill>
                  <a:srgbClr val="002060"/>
                </a:solidFill>
              </a:rPr>
              <a:t> − y¯)2 (total sum of squares or SST), represents the total variation of the dependent variable around its mean value.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Google Shape;149;p4">
            <a:extLst>
              <a:ext uri="{FF2B5EF4-FFF2-40B4-BE49-F238E27FC236}">
                <a16:creationId xmlns:a16="http://schemas.microsoft.com/office/drawing/2014/main" id="{1A3F5588-D7B4-40A0-820B-35C62217D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Adjusted R</a:t>
            </a:r>
            <a:r>
              <a:rPr lang="en-US" sz="4000" b="1" baseline="30000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 b="1" baseline="30000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950E-CDA6-4201-970F-50658678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67" y="1524674"/>
            <a:ext cx="7548900" cy="43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838200" y="2871738"/>
            <a:ext cx="10515600" cy="111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6600"/>
              <a:buNone/>
            </a:pPr>
            <a:r>
              <a:rPr lang="en-US" sz="660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660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272" name="Google Shape;272;p13"/>
          <p:cNvSpPr/>
          <p:nvPr/>
        </p:nvSpPr>
        <p:spPr>
          <a:xfrm rot="5400000">
            <a:off x="6000000" y="671219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Definition</a:t>
            </a: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>
            <a:off x="838200" y="2234594"/>
            <a:ext cx="10614074" cy="3463061"/>
            <a:chOff x="0" y="408969"/>
            <a:chExt cx="10614074" cy="3463061"/>
          </a:xfrm>
        </p:grpSpPr>
        <p:sp>
          <p:nvSpPr>
            <p:cNvPr id="138" name="Google Shape;138;p3"/>
            <p:cNvSpPr/>
            <p:nvPr/>
          </p:nvSpPr>
          <p:spPr>
            <a:xfrm>
              <a:off x="0" y="408969"/>
              <a:ext cx="10515600" cy="1673100"/>
            </a:xfrm>
            <a:prstGeom prst="roundRect">
              <a:avLst>
                <a:gd name="adj" fmla="val 16667"/>
              </a:avLst>
            </a:prstGeom>
            <a:solidFill>
              <a:srgbClr val="1E5F9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i="0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81674" y="490643"/>
              <a:ext cx="10352252" cy="150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pen Sans"/>
                <a:buNone/>
              </a:pPr>
              <a:r>
                <a:rPr lang="en-US" sz="2800" i="0" u="none" strike="noStrike" cap="none">
                  <a:solidFill>
                    <a:schemeClr val="lt1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Simple Linear Regression is a statistical method that allows us to study and summarize relationship between two continuous quantitative/numerical variables. </a:t>
              </a:r>
              <a:endParaRPr sz="280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98474" y="2198930"/>
              <a:ext cx="10515600" cy="1673100"/>
            </a:xfrm>
            <a:prstGeom prst="roundRect">
              <a:avLst>
                <a:gd name="adj" fmla="val 16667"/>
              </a:avLst>
            </a:prstGeom>
            <a:solidFill>
              <a:srgbClr val="1E5F9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i="0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81674" y="2350943"/>
              <a:ext cx="10352252" cy="1509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pen Sans"/>
                <a:buNone/>
              </a:pPr>
              <a:r>
                <a:rPr lang="en-US" sz="2800" i="0" u="none" strike="noStrike" cap="none">
                  <a:solidFill>
                    <a:schemeClr val="lt1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Simple Linear Regression/ Uni-variant Regression is a Supervised Machine Learning Algorithm.</a:t>
              </a:r>
              <a:endParaRPr sz="280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endParaRPr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2035221" y="-42204"/>
            <a:ext cx="180000" cy="6912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CONCEPT</a:t>
            </a:r>
            <a:endParaRPr sz="3600" b="1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68702-9C7C-4CF5-8962-0208EF66A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There are two Quantitative variables: </a:t>
            </a:r>
            <a:r>
              <a:rPr lang="en-IN" sz="2800" b="1" i="0" u="none" strike="noStrike" cap="none">
                <a:latin typeface="Calibri"/>
                <a:ea typeface="Calibri"/>
                <a:cs typeface="Calibri"/>
                <a:sym typeface="Calibri"/>
              </a:rPr>
              <a:t>Independent Variable</a:t>
            </a:r>
            <a:r>
              <a:rPr lang="en-IN" b="1"/>
              <a:t>(x)</a:t>
            </a:r>
            <a:r>
              <a:rPr lang="en-IN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2800" b="1" i="0" u="none" strike="noStrike" cap="none">
                <a:latin typeface="Calibri"/>
                <a:ea typeface="Calibri"/>
                <a:cs typeface="Calibri"/>
                <a:sym typeface="Calibri"/>
              </a:rPr>
              <a:t>Dependent Variable(</a:t>
            </a:r>
            <a:r>
              <a:rPr lang="en-IN" b="1"/>
              <a:t>y</a:t>
            </a:r>
            <a:r>
              <a:rPr lang="en-IN" sz="2800" b="1" i="0" u="none" strike="noStrike" cap="none"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IN"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IN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Independent variables are denoted by </a:t>
            </a:r>
            <a:r>
              <a:rPr lang="en-IN"/>
              <a:t>x </a:t>
            </a:r>
            <a:r>
              <a:rPr lang="en-IN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and are also known as </a:t>
            </a:r>
            <a:r>
              <a:rPr lang="en-IN" sz="2800" b="1" i="0" u="none" strike="noStrike" cap="none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IN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IN" sz="2800" b="0" i="0" u="none" strike="noStrike" cap="none">
              <a:latin typeface="Calibri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chemeClr val="dk1"/>
              </a:buClr>
              <a:buSzPts val="2400"/>
            </a:pPr>
            <a:endParaRPr lang="en-IN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00000"/>
              </a:lnSpc>
              <a:buSzPts val="2400"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Features can be Continuous and Categorical</a:t>
            </a:r>
            <a:r>
              <a:rPr lang="en-IN"/>
              <a:t> </a:t>
            </a: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 in general</a:t>
            </a:r>
            <a:r>
              <a:rPr lang="en-IN"/>
              <a:t>,</a:t>
            </a: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 but we use Simple Linear Regression for Continuous Numerical Independent variables .</a:t>
            </a:r>
            <a:endParaRPr lang="en-IN" sz="28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is denoted by y and is also known as </a:t>
            </a: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IN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CONCEPT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68702-9C7C-4CF5-8962-0208EF66A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equation of Simple Linear Regression is manifestation of Straight line formula given as : </a:t>
            </a:r>
            <a:r>
              <a:rPr lang="en-IN" sz="320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Calibri"/>
              </a:rPr>
              <a:t>y = mx + c,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400"/>
              <a:buNone/>
            </a:pPr>
            <a:r>
              <a:rPr lang="en-IN" dirty="0"/>
              <a:t>y target variable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400"/>
              <a:buNone/>
            </a:pPr>
            <a:r>
              <a:rPr lang="en-IN" dirty="0"/>
              <a:t>x independent variable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en-IN" sz="3200" i="0" u="none" strike="noStrike" cap="none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  <a:sym typeface="Calibri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16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CONCEPT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9B30A-16B8-42ED-8B0B-C79A26C8E975}"/>
              </a:ext>
            </a:extLst>
          </p:cNvPr>
          <p:cNvSpPr txBox="1"/>
          <p:nvPr/>
        </p:nvSpPr>
        <p:spPr>
          <a:xfrm>
            <a:off x="2147455" y="1801091"/>
            <a:ext cx="504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y = m*x +c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16F3B4-6A22-41D5-9BFB-39784D6D88D8}"/>
              </a:ext>
            </a:extLst>
          </p:cNvPr>
          <p:cNvCxnSpPr/>
          <p:nvPr/>
        </p:nvCxnSpPr>
        <p:spPr>
          <a:xfrm>
            <a:off x="5316187" y="2585875"/>
            <a:ext cx="0" cy="27709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F1818C-2FDE-4035-82C9-C1F462674D99}"/>
              </a:ext>
            </a:extLst>
          </p:cNvPr>
          <p:cNvCxnSpPr>
            <a:cxnSpLocks/>
          </p:cNvCxnSpPr>
          <p:nvPr/>
        </p:nvCxnSpPr>
        <p:spPr>
          <a:xfrm>
            <a:off x="4525159" y="2585874"/>
            <a:ext cx="0" cy="8431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F7E50C-99B8-4BAB-A98E-6E6115AE5381}"/>
              </a:ext>
            </a:extLst>
          </p:cNvPr>
          <p:cNvCxnSpPr>
            <a:cxnSpLocks/>
          </p:cNvCxnSpPr>
          <p:nvPr/>
        </p:nvCxnSpPr>
        <p:spPr>
          <a:xfrm>
            <a:off x="3588987" y="2585874"/>
            <a:ext cx="0" cy="160875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C7131B-6FA8-4E5E-8AB3-60681674D44E}"/>
              </a:ext>
            </a:extLst>
          </p:cNvPr>
          <p:cNvCxnSpPr>
            <a:cxnSpLocks/>
          </p:cNvCxnSpPr>
          <p:nvPr/>
        </p:nvCxnSpPr>
        <p:spPr>
          <a:xfrm>
            <a:off x="2420587" y="2585874"/>
            <a:ext cx="0" cy="245058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7CCE3-FEC0-473F-92A7-2BE8DC3A6026}"/>
              </a:ext>
            </a:extLst>
          </p:cNvPr>
          <p:cNvCxnSpPr>
            <a:cxnSpLocks/>
          </p:cNvCxnSpPr>
          <p:nvPr/>
        </p:nvCxnSpPr>
        <p:spPr>
          <a:xfrm>
            <a:off x="5316187" y="2862966"/>
            <a:ext cx="6782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CFAC49-FC97-4792-B7EE-514E951F39FD}"/>
              </a:ext>
            </a:extLst>
          </p:cNvPr>
          <p:cNvCxnSpPr>
            <a:cxnSpLocks/>
          </p:cNvCxnSpPr>
          <p:nvPr/>
        </p:nvCxnSpPr>
        <p:spPr>
          <a:xfrm>
            <a:off x="4525159" y="3399972"/>
            <a:ext cx="146924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D042B-23E9-4775-A881-4176825D89C5}"/>
              </a:ext>
            </a:extLst>
          </p:cNvPr>
          <p:cNvCxnSpPr>
            <a:cxnSpLocks/>
          </p:cNvCxnSpPr>
          <p:nvPr/>
        </p:nvCxnSpPr>
        <p:spPr>
          <a:xfrm>
            <a:off x="3588987" y="4194629"/>
            <a:ext cx="24054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FCA7B-9A79-45F4-A325-4C4A5A9639C6}"/>
              </a:ext>
            </a:extLst>
          </p:cNvPr>
          <p:cNvCxnSpPr>
            <a:cxnSpLocks/>
          </p:cNvCxnSpPr>
          <p:nvPr/>
        </p:nvCxnSpPr>
        <p:spPr>
          <a:xfrm>
            <a:off x="2420587" y="5036457"/>
            <a:ext cx="35738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0F03-783A-4090-935B-92D4A0082460}"/>
              </a:ext>
            </a:extLst>
          </p:cNvPr>
          <p:cNvSpPr txBox="1"/>
          <p:nvPr/>
        </p:nvSpPr>
        <p:spPr>
          <a:xfrm>
            <a:off x="6197602" y="2662086"/>
            <a:ext cx="338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Predictor (present in data)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82D69-7CF1-44A6-8C60-1CCED37028E4}"/>
              </a:ext>
            </a:extLst>
          </p:cNvPr>
          <p:cNvSpPr txBox="1"/>
          <p:nvPr/>
        </p:nvSpPr>
        <p:spPr>
          <a:xfrm>
            <a:off x="6197602" y="3203827"/>
            <a:ext cx="419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Coefficient (estimated by regression)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25A81-973C-4E8D-A7DE-9927D7268EDC}"/>
              </a:ext>
            </a:extLst>
          </p:cNvPr>
          <p:cNvSpPr txBox="1"/>
          <p:nvPr/>
        </p:nvSpPr>
        <p:spPr>
          <a:xfrm>
            <a:off x="6197602" y="3969455"/>
            <a:ext cx="399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Intercept (estimated by regression)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E8DAE-4BAF-4A96-9B8A-651D0F471D19}"/>
              </a:ext>
            </a:extLst>
          </p:cNvPr>
          <p:cNvSpPr txBox="1"/>
          <p:nvPr/>
        </p:nvSpPr>
        <p:spPr>
          <a:xfrm>
            <a:off x="6190344" y="4836402"/>
            <a:ext cx="504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Predicted value(calculated from a, b and X)</a:t>
            </a:r>
          </a:p>
        </p:txBody>
      </p:sp>
    </p:spTree>
    <p:extLst>
      <p:ext uri="{BB962C8B-B14F-4D97-AF65-F5344CB8AC3E}">
        <p14:creationId xmlns:p14="http://schemas.microsoft.com/office/powerpoint/2010/main" val="192145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CONCEPT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4" descr="Image result for simple linear regression">
            <a:extLst>
              <a:ext uri="{FF2B5EF4-FFF2-40B4-BE49-F238E27FC236}">
                <a16:creationId xmlns:a16="http://schemas.microsoft.com/office/drawing/2014/main" id="{293DC8DE-618A-43A5-A677-A21B40C42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9783" r="2367" b="7174"/>
          <a:stretch/>
        </p:blipFill>
        <p:spPr bwMode="auto">
          <a:xfrm>
            <a:off x="1418727" y="1300419"/>
            <a:ext cx="8563473" cy="51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6296BF-0DF1-4903-BF68-FBA1823800BF}"/>
              </a:ext>
            </a:extLst>
          </p:cNvPr>
          <p:cNvSpPr txBox="1"/>
          <p:nvPr/>
        </p:nvSpPr>
        <p:spPr>
          <a:xfrm>
            <a:off x="5700463" y="4815917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7863EC-0BBD-4D59-A678-5A5E8B1ECC4F}"/>
                  </a:ext>
                </a:extLst>
              </p14:cNvPr>
              <p14:cNvContentPartPr/>
              <p14:nvPr/>
            </p14:nvContentPartPr>
            <p14:xfrm>
              <a:off x="1963316" y="2307718"/>
              <a:ext cx="6882120" cy="337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7863EC-0BBD-4D59-A678-5A5E8B1EC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676" y="2289718"/>
                <a:ext cx="6917760" cy="34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85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Cost Function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6296BF-0DF1-4903-BF68-FBA1823800BF}"/>
              </a:ext>
            </a:extLst>
          </p:cNvPr>
          <p:cNvSpPr txBox="1"/>
          <p:nvPr/>
        </p:nvSpPr>
        <p:spPr>
          <a:xfrm>
            <a:off x="5700463" y="4815917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F642C-59FB-42E4-B1BF-E8B7D1EC2B73}"/>
              </a:ext>
            </a:extLst>
          </p:cNvPr>
          <p:cNvSpPr/>
          <p:nvPr/>
        </p:nvSpPr>
        <p:spPr>
          <a:xfrm>
            <a:off x="222423" y="1796743"/>
            <a:ext cx="11969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dirty="0">
              <a:solidFill>
                <a:srgbClr val="002060"/>
              </a:solidFill>
            </a:endParaRPr>
          </a:p>
          <a:p>
            <a:endParaRPr lang="en-IN" sz="3600" dirty="0">
              <a:solidFill>
                <a:srgbClr val="002060"/>
              </a:solidFill>
            </a:endParaRPr>
          </a:p>
          <a:p>
            <a:r>
              <a:rPr lang="en-IN" sz="3600" dirty="0">
                <a:solidFill>
                  <a:srgbClr val="002060"/>
                </a:solidFill>
              </a:rPr>
              <a:t>The mathematical problem is straightforward: </a:t>
            </a:r>
          </a:p>
          <a:p>
            <a:r>
              <a:rPr lang="en-IN" sz="3600" dirty="0">
                <a:solidFill>
                  <a:srgbClr val="002060"/>
                </a:solidFill>
              </a:rPr>
              <a:t>given a set of n points (</a:t>
            </a:r>
            <a:r>
              <a:rPr lang="en-IN" sz="3600" dirty="0" err="1">
                <a:solidFill>
                  <a:srgbClr val="002060"/>
                </a:solidFill>
              </a:rPr>
              <a:t>Xi,Yi</a:t>
            </a:r>
            <a:r>
              <a:rPr lang="en-IN" sz="3600" dirty="0">
                <a:solidFill>
                  <a:srgbClr val="002060"/>
                </a:solidFill>
              </a:rPr>
              <a:t>) on a scatterplot, </a:t>
            </a:r>
          </a:p>
          <a:p>
            <a:r>
              <a:rPr lang="en-IN" sz="3600" dirty="0">
                <a:solidFill>
                  <a:srgbClr val="002060"/>
                </a:solidFill>
              </a:rPr>
              <a:t>find the best-fit line, y</a:t>
            </a:r>
            <a:r>
              <a:rPr lang="en-IN" sz="3600" baseline="-25000" dirty="0">
                <a:solidFill>
                  <a:srgbClr val="002060"/>
                </a:solidFill>
              </a:rPr>
              <a:t>i</a:t>
            </a:r>
            <a:r>
              <a:rPr lang="en-IN" sz="3600" dirty="0">
                <a:solidFill>
                  <a:srgbClr val="002060"/>
                </a:solidFill>
              </a:rPr>
              <a:t> =mx</a:t>
            </a:r>
            <a:r>
              <a:rPr lang="en-IN" sz="3600" baseline="-25000" dirty="0">
                <a:solidFill>
                  <a:srgbClr val="002060"/>
                </a:solidFill>
              </a:rPr>
              <a:t>i</a:t>
            </a:r>
            <a:r>
              <a:rPr lang="en-IN" sz="3600" dirty="0">
                <a:solidFill>
                  <a:srgbClr val="002060"/>
                </a:solidFill>
              </a:rPr>
              <a:t>+ c  </a:t>
            </a:r>
          </a:p>
          <a:p>
            <a:r>
              <a:rPr lang="en-IN" sz="3600" dirty="0">
                <a:solidFill>
                  <a:srgbClr val="002060"/>
                </a:solidFill>
              </a:rPr>
              <a:t>such that the sum of squared errors in           is minimized</a:t>
            </a:r>
          </a:p>
          <a:p>
            <a:endParaRPr lang="en-IN" sz="3600" dirty="0">
              <a:solidFill>
                <a:srgbClr val="002060"/>
              </a:solidFill>
            </a:endParaRPr>
          </a:p>
          <a:p>
            <a:r>
              <a:rPr lang="en-IN" sz="3600" dirty="0">
                <a:solidFill>
                  <a:srgbClr val="002060"/>
                </a:solidFill>
              </a:rPr>
              <a:t>Error Function (Q)= </a:t>
            </a:r>
            <a:endParaRPr lang="en-GB" sz="36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D46B6-A55E-40B9-BCC8-A0ABED06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96" y="4595664"/>
            <a:ext cx="1335802" cy="572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757CC-E45E-4CF5-A580-4A186728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68" y="5640377"/>
            <a:ext cx="1589521" cy="6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7F05B-CE1F-4108-A2B4-4C9B9CDE4735}"/>
              </a:ext>
            </a:extLst>
          </p:cNvPr>
          <p:cNvSpPr/>
          <p:nvPr/>
        </p:nvSpPr>
        <p:spPr>
          <a:xfrm>
            <a:off x="848454" y="1878835"/>
            <a:ext cx="10747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values from Excel</a:t>
            </a:r>
          </a:p>
          <a:p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explained in Excel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789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4000"/>
              <a:buFont typeface="Open Sans"/>
              <a:buNone/>
            </a:pPr>
            <a:r>
              <a:rPr lang="en-US" sz="4000" b="1" dirty="0">
                <a:solidFill>
                  <a:srgbClr val="1E5F9F"/>
                </a:solidFill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sz="3600" b="1" dirty="0">
              <a:solidFill>
                <a:srgbClr val="1E5F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 rot="5400000">
            <a:off x="6000000" y="686053"/>
            <a:ext cx="180000" cy="12204000"/>
          </a:xfrm>
          <a:prstGeom prst="rect">
            <a:avLst/>
          </a:prstGeom>
          <a:solidFill>
            <a:srgbClr val="1E5F9F"/>
          </a:solidFill>
          <a:ln w="12700" cap="flat" cmpd="sng">
            <a:solidFill>
              <a:srgbClr val="1E5F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7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DCC37-6367-4BD9-8608-73B7447192CA}"/>
              </a:ext>
            </a:extLst>
          </p:cNvPr>
          <p:cNvSpPr txBox="1"/>
          <p:nvPr/>
        </p:nvSpPr>
        <p:spPr>
          <a:xfrm>
            <a:off x="2689533" y="2441316"/>
            <a:ext cx="2425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E2A93-A54C-4374-ACFE-8670F988B09A}"/>
              </a:ext>
            </a:extLst>
          </p:cNvPr>
          <p:cNvSpPr/>
          <p:nvPr/>
        </p:nvSpPr>
        <p:spPr>
          <a:xfrm>
            <a:off x="848454" y="1878835"/>
            <a:ext cx="10747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values from ML</a:t>
            </a:r>
          </a:p>
          <a:p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explained in Python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007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F2C95A4BC03458974D71F58600F6C" ma:contentTypeVersion="6" ma:contentTypeDescription="Create a new document." ma:contentTypeScope="" ma:versionID="ce1c3c6487c3dc8f467b2a62111529b8">
  <xsd:schema xmlns:xsd="http://www.w3.org/2001/XMLSchema" xmlns:xs="http://www.w3.org/2001/XMLSchema" xmlns:p="http://schemas.microsoft.com/office/2006/metadata/properties" xmlns:ns2="a8564f43-14a0-4675-8870-e24bece52bd9" xmlns:ns3="d966df99-ef11-4192-9c17-c9c21cad4cba" targetNamespace="http://schemas.microsoft.com/office/2006/metadata/properties" ma:root="true" ma:fieldsID="fe11e24d86c27c31f81127b3e16b93a4" ns2:_="" ns3:_="">
    <xsd:import namespace="a8564f43-14a0-4675-8870-e24bece52bd9"/>
    <xsd:import namespace="d966df99-ef11-4192-9c17-c9c21cad4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64f43-14a0-4675-8870-e24bece52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6df99-ef11-4192-9c17-c9c21cad4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FC5859-8F07-40C6-A2DE-BA4096F3894C}">
  <ds:schemaRefs>
    <ds:schemaRef ds:uri="a8564f43-14a0-4675-8870-e24bece52bd9"/>
    <ds:schemaRef ds:uri="d966df99-ef11-4192-9c17-c9c21cad4c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6B7898-A22D-4B76-81B7-AEBAEBE925F1}">
  <ds:schemaRefs>
    <ds:schemaRef ds:uri="a8564f43-14a0-4675-8870-e24bece52bd9"/>
    <ds:schemaRef ds:uri="d966df99-ef11-4192-9c17-c9c21cad4c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AD4684-56A2-499C-A7E5-4151AD10BA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761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Open Sans</vt:lpstr>
      <vt:lpstr>Arial</vt:lpstr>
      <vt:lpstr>Office Theme</vt:lpstr>
      <vt:lpstr>Simple Linear Regression </vt:lpstr>
      <vt:lpstr>Definition</vt:lpstr>
      <vt:lpstr>CONCEPT</vt:lpstr>
      <vt:lpstr>CONCEPT</vt:lpstr>
      <vt:lpstr>CONCEPT</vt:lpstr>
      <vt:lpstr>CONCEPT</vt:lpstr>
      <vt:lpstr>Cost Function</vt:lpstr>
      <vt:lpstr>Solution</vt:lpstr>
      <vt:lpstr>Solution</vt:lpstr>
      <vt:lpstr>R2</vt:lpstr>
      <vt:lpstr>Adjusted R2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Tanushi Karanwal</dc:creator>
  <cp:lastModifiedBy>Hrishik Neelaalohit Veldurthi</cp:lastModifiedBy>
  <cp:revision>11</cp:revision>
  <dcterms:created xsi:type="dcterms:W3CDTF">2020-07-25T10:45:47Z</dcterms:created>
  <dcterms:modified xsi:type="dcterms:W3CDTF">2020-12-28T17:47:23Z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0x010100220F2C95A4BC03458974D71F58600F6C</vt:lpwstr>
  </property>
</Properties>
</file>