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4A77112-92BE-440E-9297-95C66D0D4372}" v="52" dt="2024-05-07T03:45:15.26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10"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5/6/2024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5/6/2024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5/6/2024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5/6/2024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5/6/2024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5/6/2024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297762" y="640080"/>
            <a:ext cx="6251110" cy="3566160"/>
          </a:xfrm>
        </p:spPr>
        <p:txBody>
          <a:bodyPr anchor="b">
            <a:normAutofit/>
          </a:bodyPr>
          <a:lstStyle/>
          <a:p>
            <a:pPr algn="l"/>
            <a:r>
              <a:rPr lang="en-US" sz="5400">
                <a:ea typeface="+mj-lt"/>
                <a:cs typeface="+mj-lt"/>
              </a:rPr>
              <a:t>Effective Classification of Cancer Documents in Biomedical Research</a:t>
            </a:r>
            <a:endParaRPr lang="en-US" sz="5400"/>
          </a:p>
        </p:txBody>
      </p:sp>
      <p:sp>
        <p:nvSpPr>
          <p:cNvPr id="3" name="Subtitle 2"/>
          <p:cNvSpPr>
            <a:spLocks noGrp="1"/>
          </p:cNvSpPr>
          <p:nvPr>
            <p:ph type="subTitle" idx="1"/>
          </p:nvPr>
        </p:nvSpPr>
        <p:spPr>
          <a:xfrm>
            <a:off x="5297760" y="4636008"/>
            <a:ext cx="6251111" cy="1572768"/>
          </a:xfrm>
        </p:spPr>
        <p:txBody>
          <a:bodyPr vert="horz" lIns="91440" tIns="45720" rIns="91440" bIns="45720" rtlCol="0">
            <a:normAutofit/>
          </a:bodyPr>
          <a:lstStyle/>
          <a:p>
            <a:pPr algn="l"/>
            <a:r>
              <a:rPr lang="en-US" dirty="0" err="1"/>
              <a:t>Vrithik</a:t>
            </a:r>
            <a:r>
              <a:rPr lang="en-US" dirty="0"/>
              <a:t> </a:t>
            </a:r>
            <a:r>
              <a:rPr lang="en-US" dirty="0" err="1"/>
              <a:t>Sibbadi</a:t>
            </a:r>
            <a:endParaRPr lang="en-US" err="1"/>
          </a:p>
          <a:p>
            <a:pPr algn="l"/>
            <a:r>
              <a:rPr lang="en-US" dirty="0"/>
              <a:t>6th May 2024</a:t>
            </a:r>
            <a:endParaRPr lang="en-US"/>
          </a:p>
        </p:txBody>
      </p:sp>
      <p:pic>
        <p:nvPicPr>
          <p:cNvPr id="5" name="Picture 4" descr="Chemical formulae are written on paper">
            <a:extLst>
              <a:ext uri="{FF2B5EF4-FFF2-40B4-BE49-F238E27FC236}">
                <a16:creationId xmlns:a16="http://schemas.microsoft.com/office/drawing/2014/main" id="{CFD22B1E-70A3-0BEC-FF92-83B4E3AA0232}"/>
              </a:ext>
            </a:extLst>
          </p:cNvPr>
          <p:cNvPicPr>
            <a:picLocks noChangeAspect="1"/>
          </p:cNvPicPr>
          <p:nvPr/>
        </p:nvPicPr>
        <p:blipFill rotWithShape="1">
          <a:blip r:embed="rId2"/>
          <a:srcRect l="30019" r="31780" b="-2"/>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2862" y="4409267"/>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8B6A03-A42C-31BE-1A38-8A5A736916C5}"/>
              </a:ext>
            </a:extLst>
          </p:cNvPr>
          <p:cNvSpPr>
            <a:spLocks noGrp="1"/>
          </p:cNvSpPr>
          <p:nvPr>
            <p:ph type="title"/>
          </p:nvPr>
        </p:nvSpPr>
        <p:spPr>
          <a:xfrm>
            <a:off x="841248" y="548640"/>
            <a:ext cx="3600860" cy="5431536"/>
          </a:xfrm>
        </p:spPr>
        <p:txBody>
          <a:bodyPr>
            <a:normAutofit/>
          </a:bodyPr>
          <a:lstStyle/>
          <a:p>
            <a:r>
              <a:rPr lang="en-US" sz="5400">
                <a:ea typeface="+mj-lt"/>
                <a:cs typeface="+mj-lt"/>
              </a:rPr>
              <a:t>Introduction and Objectives</a:t>
            </a:r>
          </a:p>
        </p:txBody>
      </p:sp>
      <p:sp>
        <p:nvSpPr>
          <p:cNvPr id="18"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953E4B8-CA80-CA2C-D6CD-B453012598B7}"/>
              </a:ext>
            </a:extLst>
          </p:cNvPr>
          <p:cNvSpPr>
            <a:spLocks noGrp="1"/>
          </p:cNvSpPr>
          <p:nvPr>
            <p:ph idx="1"/>
          </p:nvPr>
        </p:nvSpPr>
        <p:spPr>
          <a:xfrm>
            <a:off x="5126418" y="552091"/>
            <a:ext cx="6224335" cy="5431536"/>
          </a:xfrm>
        </p:spPr>
        <p:txBody>
          <a:bodyPr vert="horz" lIns="91440" tIns="45720" rIns="91440" bIns="45720" rtlCol="0" anchor="ctr">
            <a:normAutofit/>
          </a:bodyPr>
          <a:lstStyle/>
          <a:p>
            <a:r>
              <a:rPr lang="en-US" sz="2000" b="1">
                <a:ea typeface="+mn-lt"/>
                <a:cs typeface="+mn-lt"/>
              </a:rPr>
              <a:t>Introduction:</a:t>
            </a:r>
            <a:r>
              <a:rPr lang="en-US" sz="2000">
                <a:ea typeface="+mn-lt"/>
                <a:cs typeface="+mn-lt"/>
              </a:rPr>
              <a:t> In the field of biomedical research, machine learning is pivotal for efficiently organizing and classifying extensive biomedical documents. This project leverages text classification to enhance the accessibility and utility of medical literature, speeding up the extraction of actionable insights.</a:t>
            </a:r>
          </a:p>
          <a:p>
            <a:r>
              <a:rPr lang="en-US" sz="2000" b="1">
                <a:ea typeface="+mn-lt"/>
                <a:cs typeface="+mn-lt"/>
              </a:rPr>
              <a:t>Objectives:</a:t>
            </a:r>
            <a:endParaRPr lang="en-US" sz="2000"/>
          </a:p>
          <a:p>
            <a:pPr lvl="1"/>
            <a:r>
              <a:rPr lang="en-US" sz="2000">
                <a:ea typeface="+mn-lt"/>
                <a:cs typeface="+mn-lt"/>
              </a:rPr>
              <a:t>To utilize real-world data from Kaggle for classifying cancer-related biomedical texts.</a:t>
            </a:r>
            <a:endParaRPr lang="en-US" sz="2000"/>
          </a:p>
          <a:p>
            <a:pPr lvl="1"/>
            <a:r>
              <a:rPr lang="en-US" sz="2000">
                <a:ea typeface="+mn-lt"/>
                <a:cs typeface="+mn-lt"/>
              </a:rPr>
              <a:t>To apply machine learning techniques effectively to categorize documents into specific cancer types: Thyroid, Colon, and Lung Cancer.</a:t>
            </a:r>
          </a:p>
          <a:p>
            <a:pPr lvl="1"/>
            <a:r>
              <a:rPr lang="en-US" sz="2000">
                <a:ea typeface="+mn-lt"/>
                <a:cs typeface="+mn-lt"/>
              </a:rPr>
              <a:t>To demonstrate the business relevance by facilitating enhanced diagnostic research and efficient information retrieval.</a:t>
            </a:r>
          </a:p>
        </p:txBody>
      </p:sp>
    </p:spTree>
    <p:extLst>
      <p:ext uri="{BB962C8B-B14F-4D97-AF65-F5344CB8AC3E}">
        <p14:creationId xmlns:p14="http://schemas.microsoft.com/office/powerpoint/2010/main" val="1284164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F2E618-9CB9-3F06-3844-119BCE6EECA8}"/>
              </a:ext>
            </a:extLst>
          </p:cNvPr>
          <p:cNvSpPr>
            <a:spLocks noGrp="1"/>
          </p:cNvSpPr>
          <p:nvPr>
            <p:ph type="title"/>
          </p:nvPr>
        </p:nvSpPr>
        <p:spPr>
          <a:xfrm>
            <a:off x="841248" y="548640"/>
            <a:ext cx="3600860" cy="5431536"/>
          </a:xfrm>
        </p:spPr>
        <p:txBody>
          <a:bodyPr>
            <a:normAutofit/>
          </a:bodyPr>
          <a:lstStyle/>
          <a:p>
            <a:r>
              <a:rPr lang="en-US" sz="5400">
                <a:ea typeface="+mj-lt"/>
                <a:cs typeface="+mj-lt"/>
              </a:rPr>
              <a:t>Approach and Results</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6DA9462-7747-E051-299E-3B0687BA2AFE}"/>
              </a:ext>
            </a:extLst>
          </p:cNvPr>
          <p:cNvSpPr>
            <a:spLocks noGrp="1"/>
          </p:cNvSpPr>
          <p:nvPr>
            <p:ph idx="1"/>
          </p:nvPr>
        </p:nvSpPr>
        <p:spPr>
          <a:xfrm>
            <a:off x="5126418" y="552091"/>
            <a:ext cx="6224335" cy="5431536"/>
          </a:xfrm>
        </p:spPr>
        <p:txBody>
          <a:bodyPr vert="horz" lIns="91440" tIns="45720" rIns="91440" bIns="45720" rtlCol="0" anchor="ctr">
            <a:normAutofit/>
          </a:bodyPr>
          <a:lstStyle/>
          <a:p>
            <a:r>
              <a:rPr lang="en-US" sz="2000" b="1">
                <a:ea typeface="+mn-lt"/>
                <a:cs typeface="+mn-lt"/>
              </a:rPr>
              <a:t>Approach:</a:t>
            </a:r>
            <a:endParaRPr lang="en-US" sz="2000"/>
          </a:p>
          <a:p>
            <a:pPr lvl="1"/>
            <a:r>
              <a:rPr lang="en-US" sz="2000">
                <a:ea typeface="+mn-lt"/>
                <a:cs typeface="+mn-lt"/>
              </a:rPr>
              <a:t>I conducted several preprocessing steps on the dataset, including cleaning, removing duplicates, and applying TF-IDF vectorization to prepare the data for modeling.</a:t>
            </a:r>
            <a:endParaRPr lang="en-US" sz="2000"/>
          </a:p>
          <a:p>
            <a:pPr lvl="1"/>
            <a:r>
              <a:rPr lang="en-US" sz="2000">
                <a:ea typeface="+mn-lt"/>
                <a:cs typeface="+mn-lt"/>
              </a:rPr>
              <a:t>I employed three machine learning models: Logistic Regression, Random Forest, and SVM. Special focus was placed on hyperparameter tuning for the Random Forest model using GridSearchCV.</a:t>
            </a:r>
            <a:endParaRPr lang="en-US" sz="2000"/>
          </a:p>
          <a:p>
            <a:r>
              <a:rPr lang="en-US" sz="2000" b="1">
                <a:ea typeface="+mn-lt"/>
                <a:cs typeface="+mn-lt"/>
              </a:rPr>
              <a:t>Results:</a:t>
            </a:r>
            <a:endParaRPr lang="en-US" sz="2000"/>
          </a:p>
          <a:p>
            <a:pPr lvl="1"/>
            <a:r>
              <a:rPr lang="en-US" sz="2000">
                <a:ea typeface="+mn-lt"/>
                <a:cs typeface="+mn-lt"/>
              </a:rPr>
              <a:t>The Improved Random Forest model achieved the highest accuracy of 80%, with significant improvements in precision and recall.</a:t>
            </a:r>
            <a:endParaRPr lang="en-US" sz="2000"/>
          </a:p>
          <a:p>
            <a:pPr lvl="1"/>
            <a:r>
              <a:rPr lang="en-US" sz="2000">
                <a:ea typeface="+mn-lt"/>
                <a:cs typeface="+mn-lt"/>
              </a:rPr>
              <a:t>Visuals included: A bar chart comparing model accuracies and another highlighting the performance metrics (Precision, Recall, F1-Score) across the models.</a:t>
            </a:r>
            <a:endParaRPr lang="en-US" sz="2000"/>
          </a:p>
        </p:txBody>
      </p:sp>
    </p:spTree>
    <p:extLst>
      <p:ext uri="{BB962C8B-B14F-4D97-AF65-F5344CB8AC3E}">
        <p14:creationId xmlns:p14="http://schemas.microsoft.com/office/powerpoint/2010/main" val="40705275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65AB3E-DCDB-117F-12C5-BA3E51CE8921}"/>
              </a:ext>
            </a:extLst>
          </p:cNvPr>
          <p:cNvSpPr>
            <a:spLocks noGrp="1"/>
          </p:cNvSpPr>
          <p:nvPr>
            <p:ph type="title"/>
          </p:nvPr>
        </p:nvSpPr>
        <p:spPr>
          <a:xfrm>
            <a:off x="841248" y="548640"/>
            <a:ext cx="3600860" cy="5431536"/>
          </a:xfrm>
        </p:spPr>
        <p:txBody>
          <a:bodyPr>
            <a:normAutofit/>
          </a:bodyPr>
          <a:lstStyle/>
          <a:p>
            <a:r>
              <a:rPr lang="en-US" sz="5000">
                <a:ea typeface="+mj-lt"/>
                <a:cs typeface="+mj-lt"/>
              </a:rPr>
              <a:t>Conclusions and Next Steps</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B5ECE47-2F18-31E8-1FEA-0A11E5AA1843}"/>
              </a:ext>
            </a:extLst>
          </p:cNvPr>
          <p:cNvSpPr>
            <a:spLocks noGrp="1"/>
          </p:cNvSpPr>
          <p:nvPr>
            <p:ph idx="1"/>
          </p:nvPr>
        </p:nvSpPr>
        <p:spPr>
          <a:xfrm>
            <a:off x="5126418" y="552091"/>
            <a:ext cx="6224335" cy="5431536"/>
          </a:xfrm>
        </p:spPr>
        <p:txBody>
          <a:bodyPr vert="horz" lIns="91440" tIns="45720" rIns="91440" bIns="45720" rtlCol="0" anchor="ctr">
            <a:normAutofit/>
          </a:bodyPr>
          <a:lstStyle/>
          <a:p>
            <a:r>
              <a:rPr lang="en-US" sz="1700" b="1">
                <a:ea typeface="+mn-lt"/>
                <a:cs typeface="+mn-lt"/>
              </a:rPr>
              <a:t>Conclusions:</a:t>
            </a:r>
            <a:endParaRPr lang="en-US" sz="1700"/>
          </a:p>
          <a:p>
            <a:pPr lvl="1"/>
            <a:r>
              <a:rPr lang="en-US" sz="1700">
                <a:ea typeface="+mn-lt"/>
                <a:cs typeface="+mn-lt"/>
              </a:rPr>
              <a:t>The Improved Random Forest model emerged as the most effective, underlining the robustness of machine learning in classifying complex biomedical texts.</a:t>
            </a:r>
            <a:endParaRPr lang="en-US" sz="1700"/>
          </a:p>
          <a:p>
            <a:r>
              <a:rPr lang="en-US" sz="1700" b="1">
                <a:ea typeface="+mn-lt"/>
                <a:cs typeface="+mn-lt"/>
              </a:rPr>
              <a:t>Implications:</a:t>
            </a:r>
            <a:endParaRPr lang="en-US" sz="1700"/>
          </a:p>
          <a:p>
            <a:pPr lvl="1"/>
            <a:r>
              <a:rPr lang="en-US" sz="1700">
                <a:ea typeface="+mn-lt"/>
                <a:cs typeface="+mn-lt"/>
              </a:rPr>
              <a:t>These results can significantly aid in accelerating the diagnosis process and improving the categorization of medical information, thereby impacting medical research and healthcare delivery.</a:t>
            </a:r>
            <a:endParaRPr lang="en-US" sz="1700"/>
          </a:p>
          <a:p>
            <a:r>
              <a:rPr lang="en-US" sz="1700" b="1">
                <a:ea typeface="+mn-lt"/>
                <a:cs typeface="+mn-lt"/>
              </a:rPr>
              <a:t>Next Steps:</a:t>
            </a:r>
            <a:endParaRPr lang="en-US" sz="1700"/>
          </a:p>
          <a:p>
            <a:pPr lvl="1"/>
            <a:r>
              <a:rPr lang="en-US" sz="1700">
                <a:ea typeface="+mn-lt"/>
                <a:cs typeface="+mn-lt"/>
              </a:rPr>
              <a:t>I recommend further enriching the dataset with additional cancer types to enhance model robustness.</a:t>
            </a:r>
            <a:endParaRPr lang="en-US" sz="1700"/>
          </a:p>
          <a:p>
            <a:pPr lvl="1"/>
            <a:r>
              <a:rPr lang="en-US" sz="1700">
                <a:ea typeface="+mn-lt"/>
                <a:cs typeface="+mn-lt"/>
              </a:rPr>
              <a:t>I suggest continued optimization of the model and its pilot implementation in a clinical setting to test its real-world efficacy.</a:t>
            </a:r>
            <a:endParaRPr lang="en-US" sz="1700"/>
          </a:p>
          <a:p>
            <a:pPr lvl="1"/>
            <a:r>
              <a:rPr lang="en-US" sz="1700">
                <a:ea typeface="+mn-lt"/>
                <a:cs typeface="+mn-lt"/>
              </a:rPr>
              <a:t>I propose extending this study to include multi-label classification to handle documents discussing multiple cancer types, mirroring more complex real-world conditions.</a:t>
            </a:r>
            <a:endParaRPr lang="en-US" sz="1700"/>
          </a:p>
        </p:txBody>
      </p:sp>
    </p:spTree>
    <p:extLst>
      <p:ext uri="{BB962C8B-B14F-4D97-AF65-F5344CB8AC3E}">
        <p14:creationId xmlns:p14="http://schemas.microsoft.com/office/powerpoint/2010/main" val="11174350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Effective Classification of Cancer Documents in Biomedical Research</vt:lpstr>
      <vt:lpstr>Introduction and Objectives</vt:lpstr>
      <vt:lpstr>Approach and Results</vt:lpstr>
      <vt:lpstr>Conclusions and Next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31</cp:revision>
  <dcterms:created xsi:type="dcterms:W3CDTF">2024-05-07T03:39:45Z</dcterms:created>
  <dcterms:modified xsi:type="dcterms:W3CDTF">2024-05-07T03:45:42Z</dcterms:modified>
</cp:coreProperties>
</file>