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7" r:id="rId12"/>
    <p:sldId id="268"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10" d="100"/>
          <a:sy n="110" d="100"/>
        </p:scale>
        <p:origin x="68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synopsys.com/blogs/software-security/types-of-security-vulnerabiliti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eekflare.com/web-application-injection-attack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sidharth2001/Sqlifinder.gi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57400" y="1775225"/>
            <a:ext cx="7763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SQLI FINDER TOOL </a:t>
            </a:r>
            <a:endParaRPr dirty="0"/>
          </a:p>
        </p:txBody>
      </p:sp>
      <p:sp>
        <p:nvSpPr>
          <p:cNvPr id="2" name="Rectangle 1">
            <a:extLst>
              <a:ext uri="{FF2B5EF4-FFF2-40B4-BE49-F238E27FC236}">
                <a16:creationId xmlns:a16="http://schemas.microsoft.com/office/drawing/2014/main" id="{1F412939-6478-16FE-90C1-97DCAF9539BE}"/>
              </a:ext>
            </a:extLst>
          </p:cNvPr>
          <p:cNvSpPr/>
          <p:nvPr/>
        </p:nvSpPr>
        <p:spPr>
          <a:xfrm>
            <a:off x="5599043" y="3544957"/>
            <a:ext cx="3332922"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BY-Siddharth Verma (19-CSE-113)</a:t>
            </a:r>
          </a:p>
          <a:p>
            <a:pPr algn="ctr"/>
            <a:r>
              <a:rPr lang="en-US" dirty="0"/>
              <a:t>Abhinav Chauhan (19-CSE-05)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 </a:t>
            </a:r>
            <a:endParaRPr dirty="0"/>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r>
              <a:rPr lang="en-GB" dirty="0"/>
              <a:t>We can see that if a site is vulnerable for </a:t>
            </a:r>
            <a:r>
              <a:rPr lang="en-GB" dirty="0" err="1"/>
              <a:t>sql</a:t>
            </a:r>
            <a:r>
              <a:rPr lang="en-GB" dirty="0"/>
              <a:t> injection.</a:t>
            </a:r>
            <a:endParaRPr dirty="0"/>
          </a:p>
          <a:p>
            <a:pPr marL="285750" indent="-285750">
              <a:spcBef>
                <a:spcPts val="1200"/>
              </a:spcBef>
            </a:pPr>
            <a:r>
              <a:rPr lang="en-US" dirty="0"/>
              <a:t>Similarly we can see if any company’s website has  vulnerable for </a:t>
            </a:r>
            <a:r>
              <a:rPr lang="en-US" dirty="0" err="1"/>
              <a:t>sql</a:t>
            </a:r>
            <a:r>
              <a:rPr lang="en-US" dirty="0"/>
              <a:t> injection which can result in data breaches from the company database.</a:t>
            </a:r>
            <a:endParaRPr dirty="0"/>
          </a:p>
          <a:p>
            <a:pPr marL="285750" indent="-285750">
              <a:spcBef>
                <a:spcPts val="1200"/>
              </a:spcBef>
              <a:spcAft>
                <a:spcPts val="1200"/>
              </a:spcAft>
            </a:pPr>
            <a:r>
              <a:rPr lang="en-GB" dirty="0"/>
              <a:t>This tool can successfully run on systems having Kali LINUX.</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C4DA13-8746-D0DA-35D7-A2426A00517D}"/>
              </a:ext>
            </a:extLst>
          </p:cNvPr>
          <p:cNvSpPr>
            <a:spLocks noGrp="1"/>
          </p:cNvSpPr>
          <p:nvPr>
            <p:ph type="body" idx="1"/>
          </p:nvPr>
        </p:nvSpPr>
        <p:spPr>
          <a:xfrm>
            <a:off x="128819" y="152190"/>
            <a:ext cx="8551449" cy="1702736"/>
          </a:xfrm>
        </p:spPr>
        <p:txBody>
          <a:bodyPr/>
          <a:lstStyle/>
          <a:p>
            <a:pPr marL="114300" indent="0">
              <a:buNone/>
            </a:pPr>
            <a:r>
              <a:rPr lang="en-US" sz="2400" b="1" dirty="0"/>
              <a:t>Working Screenshot</a:t>
            </a:r>
          </a:p>
          <a:p>
            <a:pPr marL="114300" indent="0">
              <a:buNone/>
            </a:pPr>
            <a:endParaRPr lang="en-US" sz="2400" b="1" dirty="0"/>
          </a:p>
          <a:p>
            <a:r>
              <a:rPr lang="en-US" dirty="0"/>
              <a:t>Picture below is showing which parameter are vulnerable for </a:t>
            </a:r>
            <a:r>
              <a:rPr lang="en-US" dirty="0" err="1"/>
              <a:t>sql</a:t>
            </a:r>
            <a:r>
              <a:rPr lang="en-US" dirty="0"/>
              <a:t> injection</a:t>
            </a:r>
          </a:p>
        </p:txBody>
      </p:sp>
      <p:pic>
        <p:nvPicPr>
          <p:cNvPr id="4" name="Picture 3">
            <a:extLst>
              <a:ext uri="{FF2B5EF4-FFF2-40B4-BE49-F238E27FC236}">
                <a16:creationId xmlns:a16="http://schemas.microsoft.com/office/drawing/2014/main" id="{E0EC934A-5142-DE0B-05F4-ACDFA26FBB16}"/>
              </a:ext>
            </a:extLst>
          </p:cNvPr>
          <p:cNvPicPr>
            <a:picLocks noChangeAspect="1"/>
          </p:cNvPicPr>
          <p:nvPr/>
        </p:nvPicPr>
        <p:blipFill rotWithShape="1">
          <a:blip r:embed="rId2"/>
          <a:srcRect t="14418" r="4167" b="28199"/>
          <a:stretch/>
        </p:blipFill>
        <p:spPr>
          <a:xfrm>
            <a:off x="581768" y="1430488"/>
            <a:ext cx="7980463" cy="3409300"/>
          </a:xfrm>
          <a:prstGeom prst="rect">
            <a:avLst/>
          </a:prstGeom>
        </p:spPr>
      </p:pic>
    </p:spTree>
    <p:extLst>
      <p:ext uri="{BB962C8B-B14F-4D97-AF65-F5344CB8AC3E}">
        <p14:creationId xmlns:p14="http://schemas.microsoft.com/office/powerpoint/2010/main" val="13557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Images | Free Vectors, Stock Photos &amp; PSD">
            <a:extLst>
              <a:ext uri="{FF2B5EF4-FFF2-40B4-BE49-F238E27FC236}">
                <a16:creationId xmlns:a16="http://schemas.microsoft.com/office/drawing/2014/main" id="{3BFD22C8-7A6F-5761-BC7A-E0429DDB4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4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CONTENT</a:t>
            </a:r>
            <a:endParaRPr dirty="0"/>
          </a:p>
        </p:txBody>
      </p:sp>
      <p:sp>
        <p:nvSpPr>
          <p:cNvPr id="91" name="Google Shape;91;p14"/>
          <p:cNvSpPr txBox="1">
            <a:spLocks noGrp="1"/>
          </p:cNvSpPr>
          <p:nvPr>
            <p:ph type="body" idx="1"/>
          </p:nvPr>
        </p:nvSpPr>
        <p:spPr>
          <a:xfrm>
            <a:off x="311700" y="113711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endParaRPr lang="en-US" dirty="0"/>
          </a:p>
          <a:p>
            <a:pPr marL="457200" lvl="0" indent="-342900" algn="l" rtl="0">
              <a:spcBef>
                <a:spcPts val="0"/>
              </a:spcBef>
              <a:spcAft>
                <a:spcPts val="0"/>
              </a:spcAft>
              <a:buSzPts val="1800"/>
              <a:buAutoNum type="arabicPeriod"/>
            </a:pPr>
            <a:r>
              <a:rPr lang="en-GB" dirty="0"/>
              <a:t>Introduction </a:t>
            </a:r>
          </a:p>
          <a:p>
            <a:pPr marL="457200" lvl="0" indent="-342900" algn="l" rtl="0">
              <a:spcBef>
                <a:spcPts val="0"/>
              </a:spcBef>
              <a:spcAft>
                <a:spcPts val="0"/>
              </a:spcAft>
              <a:buSzPts val="1800"/>
              <a:buAutoNum type="arabicPeriod"/>
            </a:pPr>
            <a:r>
              <a:rPr lang="en-GB" dirty="0"/>
              <a:t>Web Application Security </a:t>
            </a:r>
            <a:endParaRPr dirty="0"/>
          </a:p>
          <a:p>
            <a:pPr marL="457200" lvl="0" indent="-342900" algn="l" rtl="0">
              <a:spcBef>
                <a:spcPts val="0"/>
              </a:spcBef>
              <a:spcAft>
                <a:spcPts val="0"/>
              </a:spcAft>
              <a:buSzPts val="1800"/>
              <a:buAutoNum type="arabicPeriod"/>
            </a:pPr>
            <a:r>
              <a:rPr lang="en-GB" dirty="0"/>
              <a:t>Why is Web Security Testing important</a:t>
            </a:r>
            <a:endParaRPr dirty="0"/>
          </a:p>
          <a:p>
            <a:pPr marL="457200" lvl="0" indent="-342900" algn="l" rtl="0">
              <a:spcBef>
                <a:spcPts val="0"/>
              </a:spcBef>
              <a:spcAft>
                <a:spcPts val="0"/>
              </a:spcAft>
              <a:buSzPts val="1800"/>
              <a:buAutoNum type="arabicPeriod"/>
            </a:pPr>
            <a:r>
              <a:rPr lang="en-GB" dirty="0"/>
              <a:t>Majority of Web Application </a:t>
            </a:r>
            <a:r>
              <a:rPr lang="en-GB" dirty="0" err="1"/>
              <a:t>Attecks</a:t>
            </a:r>
            <a:endParaRPr dirty="0"/>
          </a:p>
          <a:p>
            <a:pPr marL="457200" lvl="0" indent="-342900" algn="l" rtl="0">
              <a:spcBef>
                <a:spcPts val="0"/>
              </a:spcBef>
              <a:spcAft>
                <a:spcPts val="0"/>
              </a:spcAft>
              <a:buSzPts val="1800"/>
              <a:buAutoNum type="arabicPeriod"/>
            </a:pPr>
            <a:r>
              <a:rPr lang="en-GB" dirty="0"/>
              <a:t>What is </a:t>
            </a:r>
            <a:r>
              <a:rPr lang="en-GB" dirty="0" err="1"/>
              <a:t>Sql</a:t>
            </a:r>
            <a:r>
              <a:rPr lang="en-GB" dirty="0"/>
              <a:t> Injection</a:t>
            </a:r>
          </a:p>
          <a:p>
            <a:pPr marL="457200" lvl="0" indent="-342900" algn="l" rtl="0">
              <a:spcBef>
                <a:spcPts val="0"/>
              </a:spcBef>
              <a:spcAft>
                <a:spcPts val="0"/>
              </a:spcAft>
              <a:buSzPts val="1800"/>
              <a:buAutoNum type="arabicPeriod"/>
            </a:pPr>
            <a:r>
              <a:rPr lang="en-GB" dirty="0"/>
              <a:t>How to use </a:t>
            </a:r>
            <a:r>
              <a:rPr lang="en-GB" dirty="0" err="1"/>
              <a:t>sqlifinder</a:t>
            </a:r>
            <a:r>
              <a:rPr lang="en-GB" dirty="0"/>
              <a:t> tool in Kali </a:t>
            </a:r>
            <a:r>
              <a:rPr lang="en-GB" dirty="0" err="1"/>
              <a:t>linux</a:t>
            </a:r>
            <a:endParaRPr lang="en-GB" dirty="0"/>
          </a:p>
          <a:p>
            <a:pPr marL="457200" lvl="0" indent="-342900" algn="l" rtl="0">
              <a:spcBef>
                <a:spcPts val="0"/>
              </a:spcBef>
              <a:spcAft>
                <a:spcPts val="0"/>
              </a:spcAft>
              <a:buSzPts val="1800"/>
              <a:buAutoNum type="arabicPeriod"/>
            </a:pPr>
            <a:r>
              <a:rPr lang="en-GB" dirty="0"/>
              <a:t>Features</a:t>
            </a:r>
          </a:p>
          <a:p>
            <a:pPr marL="457200" lvl="0" indent="-342900" algn="l" rtl="0">
              <a:spcBef>
                <a:spcPts val="0"/>
              </a:spcBef>
              <a:spcAft>
                <a:spcPts val="0"/>
              </a:spcAft>
              <a:buSzPts val="1800"/>
              <a:buAutoNum type="arabicPeriod"/>
            </a:pPr>
            <a:r>
              <a:rPr lang="en-GB" dirty="0"/>
              <a:t>Conclusion </a:t>
            </a:r>
          </a:p>
          <a:p>
            <a:pPr marL="457200" lvl="0" indent="-342900" algn="l" rtl="0">
              <a:spcBef>
                <a:spcPts val="0"/>
              </a:spcBef>
              <a:spcAft>
                <a:spcPts val="0"/>
              </a:spcAft>
              <a:buSzPts val="1800"/>
              <a:buAutoNum type="arabicPeriod"/>
            </a:pPr>
            <a:r>
              <a:rPr lang="en-GB" dirty="0"/>
              <a:t>Working Screenshot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Introduction</a:t>
            </a:r>
            <a:endParaRPr dirty="0"/>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latin typeface="Roboto" panose="02000000000000000000" pitchFamily="2" charset="0"/>
                <a:ea typeface="Roboto" panose="02000000000000000000" pitchFamily="2" charset="0"/>
              </a:rPr>
              <a:t> </a:t>
            </a:r>
            <a:r>
              <a:rPr lang="en-US" b="0" i="0" dirty="0" err="1">
                <a:solidFill>
                  <a:srgbClr val="24292F"/>
                </a:solidFill>
                <a:effectLst/>
                <a:latin typeface="Roboto" panose="02000000000000000000" pitchFamily="2" charset="0"/>
                <a:ea typeface="Roboto" panose="02000000000000000000" pitchFamily="2" charset="0"/>
              </a:rPr>
              <a:t>sqlifinder</a:t>
            </a:r>
            <a:r>
              <a:rPr lang="en-US" b="0" i="0" dirty="0">
                <a:solidFill>
                  <a:srgbClr val="24292F"/>
                </a:solidFill>
                <a:effectLst/>
                <a:latin typeface="Roboto" panose="02000000000000000000" pitchFamily="2" charset="0"/>
                <a:ea typeface="Roboto" panose="02000000000000000000" pitchFamily="2" charset="0"/>
              </a:rPr>
              <a:t> is a tool with the function of detecting GET-based </a:t>
            </a:r>
            <a:r>
              <a:rPr lang="en-US" b="0" i="0" dirty="0" err="1">
                <a:solidFill>
                  <a:srgbClr val="24292F"/>
                </a:solidFill>
                <a:effectLst/>
                <a:latin typeface="Roboto" panose="02000000000000000000" pitchFamily="2" charset="0"/>
                <a:ea typeface="Roboto" panose="02000000000000000000" pitchFamily="2" charset="0"/>
              </a:rPr>
              <a:t>sql</a:t>
            </a:r>
            <a:r>
              <a:rPr lang="en-US" b="0" i="0" dirty="0">
                <a:solidFill>
                  <a:srgbClr val="24292F"/>
                </a:solidFill>
                <a:effectLst/>
                <a:latin typeface="Roboto" panose="02000000000000000000" pitchFamily="2" charset="0"/>
                <a:ea typeface="Roboto" panose="02000000000000000000" pitchFamily="2" charset="0"/>
              </a:rPr>
              <a:t> injection vulnerabilities in web applications using </a:t>
            </a:r>
            <a:r>
              <a:rPr lang="en-US" b="0" i="0" dirty="0" err="1">
                <a:solidFill>
                  <a:srgbClr val="24292F"/>
                </a:solidFill>
                <a:effectLst/>
                <a:latin typeface="Roboto" panose="02000000000000000000" pitchFamily="2" charset="0"/>
                <a:ea typeface="Roboto" panose="02000000000000000000" pitchFamily="2" charset="0"/>
              </a:rPr>
              <a:t>waybackurls</a:t>
            </a:r>
            <a:r>
              <a:rPr lang="en-US" b="0" i="0" dirty="0">
                <a:solidFill>
                  <a:srgbClr val="24292F"/>
                </a:solidFill>
                <a:effectLst/>
                <a:latin typeface="Roboto" panose="02000000000000000000" pitchFamily="2" charset="0"/>
                <a:ea typeface="Roboto" panose="02000000000000000000" pitchFamily="2" charset="0"/>
              </a:rPr>
              <a:t>, web crawlers and </a:t>
            </a:r>
            <a:r>
              <a:rPr lang="en-US" b="0" i="0" dirty="0" err="1">
                <a:solidFill>
                  <a:srgbClr val="24292F"/>
                </a:solidFill>
                <a:effectLst/>
                <a:latin typeface="Roboto" panose="02000000000000000000" pitchFamily="2" charset="0"/>
                <a:ea typeface="Roboto" panose="02000000000000000000" pitchFamily="2" charset="0"/>
              </a:rPr>
              <a:t>sql</a:t>
            </a:r>
            <a:r>
              <a:rPr lang="en-US" b="0" i="0" dirty="0">
                <a:solidFill>
                  <a:srgbClr val="24292F"/>
                </a:solidFill>
                <a:effectLst/>
                <a:latin typeface="Roboto" panose="02000000000000000000" pitchFamily="2" charset="0"/>
                <a:ea typeface="Roboto" panose="02000000000000000000" pitchFamily="2" charset="0"/>
              </a:rPr>
              <a:t> injection payloads.</a:t>
            </a:r>
            <a:r>
              <a:rPr lang="en-US" dirty="0">
                <a:latin typeface="Roboto" panose="02000000000000000000" pitchFamily="2" charset="0"/>
                <a:ea typeface="Roboto" panose="02000000000000000000" pitchFamily="2" charset="0"/>
              </a:rPr>
              <a:t>                       </a:t>
            </a:r>
          </a:p>
          <a:p>
            <a:pPr algn="l"/>
            <a:r>
              <a:rPr lang="en-US" dirty="0" err="1">
                <a:solidFill>
                  <a:srgbClr val="9C0004"/>
                </a:solidFill>
                <a:latin typeface="Roboto" panose="02000000000000000000" pitchFamily="2" charset="0"/>
                <a:ea typeface="Roboto" panose="02000000000000000000" pitchFamily="2" charset="0"/>
              </a:rPr>
              <a:t>sqlifinder</a:t>
            </a:r>
            <a:r>
              <a:rPr lang="en-US" b="0" i="0" dirty="0">
                <a:effectLst/>
                <a:latin typeface="Roboto" panose="02000000000000000000" pitchFamily="2" charset="0"/>
                <a:ea typeface="Roboto" panose="02000000000000000000" pitchFamily="2" charset="0"/>
              </a:rPr>
              <a:t> is a </a:t>
            </a:r>
            <a:r>
              <a:rPr lang="en-US" dirty="0">
                <a:latin typeface="Roboto" panose="02000000000000000000" pitchFamily="2" charset="0"/>
                <a:ea typeface="Roboto" panose="02000000000000000000" pitchFamily="2" charset="0"/>
              </a:rPr>
              <a:t>python </a:t>
            </a:r>
            <a:r>
              <a:rPr lang="en-US" b="0" i="0" dirty="0">
                <a:effectLst/>
                <a:latin typeface="Roboto" panose="02000000000000000000" pitchFamily="2" charset="0"/>
                <a:ea typeface="Roboto" panose="02000000000000000000" pitchFamily="2" charset="0"/>
              </a:rPr>
              <a:t>tool that helps IT teams find </a:t>
            </a:r>
            <a:r>
              <a:rPr lang="en-US" b="0" i="0" dirty="0" err="1">
                <a:effectLst/>
                <a:latin typeface="Roboto" panose="02000000000000000000" pitchFamily="2" charset="0"/>
                <a:ea typeface="Roboto" panose="02000000000000000000" pitchFamily="2" charset="0"/>
              </a:rPr>
              <a:t>Sql</a:t>
            </a:r>
            <a:r>
              <a:rPr lang="en-US" b="0" i="0" dirty="0">
                <a:effectLst/>
                <a:latin typeface="Roboto" panose="02000000000000000000" pitchFamily="2" charset="0"/>
                <a:ea typeface="Roboto" panose="02000000000000000000" pitchFamily="2" charset="0"/>
              </a:rPr>
              <a:t> injection from Web application. It supports Windows, Linux, and Mac operating .</a:t>
            </a:r>
          </a:p>
          <a:p>
            <a:pPr algn="l"/>
            <a:r>
              <a:rPr lang="en-US" b="0" i="0" dirty="0">
                <a:effectLst/>
                <a:latin typeface="Roboto" panose="02000000000000000000" pitchFamily="2" charset="0"/>
                <a:ea typeface="Roboto" panose="02000000000000000000" pitchFamily="2" charset="0"/>
              </a:rPr>
              <a:t>It also offers automatic injection of 33 database engines including Access, DB2, Hana, Ingres, MySQL, Oracle, PostgreSQL, SQL Server, Sybase, and Teradata. It provides the user with ways to address multiple injection strategies and processes and offers script sandboxes for SQL and tampering.</a:t>
            </a:r>
            <a:br>
              <a:rPr lang="en-US" b="0" i="0" dirty="0">
                <a:effectLst/>
                <a:latin typeface="open-sans"/>
              </a:rPr>
            </a:b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87900" y="2707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WEB APPLICATION SECURITY</a:t>
            </a:r>
            <a:endParaRPr dirty="0"/>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b="0" i="0" dirty="0">
                <a:solidFill>
                  <a:srgbClr val="111C24"/>
                </a:solidFill>
                <a:effectLst/>
                <a:latin typeface="Roboto" panose="02000000000000000000" pitchFamily="2" charset="0"/>
              </a:rPr>
              <a:t>Web application security (also known as Web AppSec) is the idea of building websites to function as expected, even when they are under attack. The concept involves a collection of security controls engineered into a Web application to protect its assets from potentially malicious agents. Web applications, like all software, inevitably contain defects. Some of these defects constitute actual vulnerabilities that can be exploited, introducing risks to organizations. Web application security defends against such defects. It involves leveraging secure development practices and implementing security measures throughout the software development life cycle (SDLC), ensuring that design-level flaws and implementation-level bugs are addressed.</a:t>
            </a:r>
            <a:endParaRPr lang="en-US" sz="1400" dirty="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algn="l"/>
            <a:r>
              <a:rPr lang="en-US" sz="3200" b="0" i="0" dirty="0">
                <a:solidFill>
                  <a:srgbClr val="5A2A82"/>
                </a:solidFill>
                <a:effectLst/>
                <a:latin typeface="Roboto" panose="02000000000000000000" pitchFamily="2" charset="0"/>
                <a:ea typeface="Roboto" panose="02000000000000000000" pitchFamily="2" charset="0"/>
              </a:rPr>
              <a:t>Why is web security testing important?</a:t>
            </a:r>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algn="l"/>
            <a:r>
              <a:rPr lang="en-US" sz="1400" b="0" i="0" dirty="0">
                <a:solidFill>
                  <a:srgbClr val="111C24"/>
                </a:solidFill>
                <a:effectLst/>
                <a:latin typeface="Roboto" panose="02000000000000000000" pitchFamily="2" charset="0"/>
              </a:rPr>
              <a:t>Web security testing aims to find </a:t>
            </a:r>
            <a:r>
              <a:rPr lang="en-US" sz="1400" b="0" i="0" u="none" strike="noStrike" dirty="0">
                <a:solidFill>
                  <a:srgbClr val="316ACA"/>
                </a:solidFill>
                <a:effectLst/>
                <a:latin typeface="Roboto" panose="02000000000000000000" pitchFamily="2" charset="0"/>
                <a:hlinkClick r:id="rId3"/>
              </a:rPr>
              <a:t>security vulnerabilities</a:t>
            </a:r>
            <a:r>
              <a:rPr lang="en-US" sz="1400" b="0" i="0" dirty="0">
                <a:solidFill>
                  <a:srgbClr val="111C24"/>
                </a:solidFill>
                <a:effectLst/>
                <a:latin typeface="Roboto" panose="02000000000000000000" pitchFamily="2" charset="0"/>
              </a:rPr>
              <a:t> in Web applications and their configuration. The primary target is the application layer (i.e., what is running on the HTTP protocol). Testing the security of a Web application often involves sending different types of input to provoke errors and make the system behave in unexpected ways. These so called “negative tests” examine whether the system is doing something it isn’t designed to do.</a:t>
            </a:r>
          </a:p>
          <a:p>
            <a:pPr algn="l"/>
            <a:r>
              <a:rPr lang="en-US" sz="1400" b="0" i="0" dirty="0">
                <a:solidFill>
                  <a:srgbClr val="111C24"/>
                </a:solidFill>
                <a:effectLst/>
                <a:latin typeface="Roboto" panose="02000000000000000000" pitchFamily="2" charset="0"/>
              </a:rPr>
              <a:t>It is also important to understand that Web security testing is not only about testing the security features (e.g., authentication and authorization) that may be implemented in the application. It is equally important to test that other features are implemented in a secure way (e.g., business logic and the use of proper input validation and output encoding). The goal is to ensure that the functions exposed in the Web application are secure.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609C-B7E1-6E8B-F9DC-0E5AF0AB5DE0}"/>
              </a:ext>
            </a:extLst>
          </p:cNvPr>
          <p:cNvSpPr>
            <a:spLocks noGrp="1"/>
          </p:cNvSpPr>
          <p:nvPr>
            <p:ph type="title"/>
          </p:nvPr>
        </p:nvSpPr>
        <p:spPr/>
        <p:txBody>
          <a:bodyPr>
            <a:normAutofit fontScale="90000"/>
          </a:bodyPr>
          <a:lstStyle/>
          <a:p>
            <a:r>
              <a:rPr lang="en-US" b="1" i="0" dirty="0">
                <a:solidFill>
                  <a:srgbClr val="111C24"/>
                </a:solidFill>
                <a:effectLst/>
                <a:latin typeface="Roboto" panose="02000000000000000000" pitchFamily="2" charset="0"/>
              </a:rPr>
              <a:t>Majority of Web Application Attacks</a:t>
            </a:r>
            <a:br>
              <a:rPr lang="en-US" b="0" i="0" dirty="0">
                <a:solidFill>
                  <a:srgbClr val="111C24"/>
                </a:solidFill>
                <a:effectLst/>
                <a:latin typeface="Roboto" panose="02000000000000000000" pitchFamily="2" charset="0"/>
              </a:rPr>
            </a:br>
            <a:endParaRPr lang="en-US" dirty="0"/>
          </a:p>
        </p:txBody>
      </p:sp>
      <p:sp>
        <p:nvSpPr>
          <p:cNvPr id="3" name="Text Placeholder 2">
            <a:extLst>
              <a:ext uri="{FF2B5EF4-FFF2-40B4-BE49-F238E27FC236}">
                <a16:creationId xmlns:a16="http://schemas.microsoft.com/office/drawing/2014/main" id="{2E0FB307-DFD1-94C5-F371-588445D558FA}"/>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111C24"/>
                </a:solidFill>
                <a:effectLst/>
                <a:latin typeface="Roboto" panose="02000000000000000000" pitchFamily="2" charset="0"/>
              </a:rPr>
              <a:t>SQL Injection</a:t>
            </a:r>
          </a:p>
          <a:p>
            <a:pPr algn="l">
              <a:buFont typeface="Arial" panose="020B0604020202020204" pitchFamily="34" charset="0"/>
              <a:buChar char="•"/>
            </a:pPr>
            <a:r>
              <a:rPr lang="en-US" b="0" i="0" dirty="0">
                <a:solidFill>
                  <a:srgbClr val="111C24"/>
                </a:solidFill>
                <a:effectLst/>
                <a:latin typeface="Roboto" panose="02000000000000000000" pitchFamily="2" charset="0"/>
              </a:rPr>
              <a:t>XSS (Cross Site Scripting)</a:t>
            </a:r>
          </a:p>
          <a:p>
            <a:pPr algn="l">
              <a:buFont typeface="Arial" panose="020B0604020202020204" pitchFamily="34" charset="0"/>
              <a:buChar char="•"/>
            </a:pPr>
            <a:r>
              <a:rPr lang="en-US" b="0" i="0" dirty="0">
                <a:solidFill>
                  <a:srgbClr val="111C24"/>
                </a:solidFill>
                <a:effectLst/>
                <a:latin typeface="Roboto" panose="02000000000000000000" pitchFamily="2" charset="0"/>
              </a:rPr>
              <a:t>Remote Command Execution</a:t>
            </a:r>
          </a:p>
          <a:p>
            <a:pPr algn="l">
              <a:buFont typeface="Arial" panose="020B0604020202020204" pitchFamily="34" charset="0"/>
              <a:buChar char="•"/>
            </a:pPr>
            <a:r>
              <a:rPr lang="en-US" b="0" i="0" dirty="0">
                <a:solidFill>
                  <a:srgbClr val="111C24"/>
                </a:solidFill>
                <a:effectLst/>
                <a:latin typeface="Roboto" panose="02000000000000000000" pitchFamily="2" charset="0"/>
              </a:rPr>
              <a:t>Path Traversal</a:t>
            </a:r>
          </a:p>
          <a:p>
            <a:pPr algn="l">
              <a:buFont typeface="Arial" panose="020B0604020202020204" pitchFamily="34" charset="0"/>
              <a:buChar char="•"/>
            </a:pPr>
            <a:r>
              <a:rPr lang="en-US" dirty="0">
                <a:solidFill>
                  <a:srgbClr val="111C24"/>
                </a:solidFill>
                <a:latin typeface="Roboto" panose="02000000000000000000" pitchFamily="2" charset="0"/>
              </a:rPr>
              <a:t>SSRF</a:t>
            </a:r>
          </a:p>
          <a:p>
            <a:pPr algn="l">
              <a:buFont typeface="Arial" panose="020B0604020202020204" pitchFamily="34" charset="0"/>
              <a:buChar char="•"/>
            </a:pPr>
            <a:r>
              <a:rPr lang="en-US" dirty="0">
                <a:solidFill>
                  <a:srgbClr val="111C24"/>
                </a:solidFill>
                <a:latin typeface="Roboto" panose="02000000000000000000" pitchFamily="2" charset="0"/>
              </a:rPr>
              <a:t>IDOR</a:t>
            </a:r>
          </a:p>
          <a:p>
            <a:pPr algn="l">
              <a:buFont typeface="Arial" panose="020B0604020202020204" pitchFamily="34" charset="0"/>
              <a:buChar char="•"/>
            </a:pPr>
            <a:r>
              <a:rPr lang="en-US" dirty="0">
                <a:solidFill>
                  <a:srgbClr val="111C24"/>
                </a:solidFill>
                <a:latin typeface="Roboto" panose="02000000000000000000" pitchFamily="2" charset="0"/>
              </a:rPr>
              <a:t>HTML Injection </a:t>
            </a:r>
          </a:p>
          <a:p>
            <a:pPr algn="l">
              <a:buFont typeface="Arial" panose="020B0604020202020204" pitchFamily="34" charset="0"/>
              <a:buChar char="•"/>
            </a:pPr>
            <a:r>
              <a:rPr lang="en-US" dirty="0">
                <a:solidFill>
                  <a:srgbClr val="111C24"/>
                </a:solidFill>
                <a:latin typeface="Roboto" panose="02000000000000000000" pitchFamily="2" charset="0"/>
              </a:rPr>
              <a:t>Broken access control </a:t>
            </a:r>
            <a:endParaRPr lang="en-US" b="0" i="0" dirty="0">
              <a:solidFill>
                <a:srgbClr val="111C24"/>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00913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indent="0" eaLnBrk="1" hangingPunct="1">
              <a:lnSpc>
                <a:spcPct val="110000"/>
              </a:lnSpc>
              <a:buNone/>
            </a:pPr>
            <a:r>
              <a:rPr lang="en-US" sz="3200" b="1" i="0" dirty="0">
                <a:effectLst/>
                <a:latin typeface="Roboto" panose="02000000000000000000" pitchFamily="2" charset="0"/>
                <a:ea typeface="Roboto" panose="02000000000000000000" pitchFamily="2" charset="0"/>
              </a:rPr>
              <a:t>What is SQL Injection?</a:t>
            </a:r>
            <a:endParaRPr lang="en-US" sz="4800" b="1" dirty="0">
              <a:latin typeface="Roboto" panose="02000000000000000000" pitchFamily="2" charset="0"/>
              <a:ea typeface="Roboto" panose="02000000000000000000" pitchFamily="2" charset="0"/>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eaLnBrk="1" hangingPunct="1">
              <a:lnSpc>
                <a:spcPct val="110000"/>
              </a:lnSpc>
              <a:buNone/>
            </a:pPr>
            <a:r>
              <a:rPr lang="en-US" sz="1400" b="0" i="0" dirty="0">
                <a:solidFill>
                  <a:srgbClr val="262524"/>
                </a:solidFill>
                <a:effectLst/>
                <a:latin typeface="Roboto" panose="02000000000000000000" pitchFamily="2" charset="0"/>
                <a:ea typeface="Roboto" panose="02000000000000000000" pitchFamily="2" charset="0"/>
              </a:rPr>
              <a:t>SQLi (</a:t>
            </a:r>
            <a:r>
              <a:rPr lang="en-US" sz="1400" b="0" i="0" u="none" strike="noStrike" dirty="0">
                <a:solidFill>
                  <a:srgbClr val="EF5123"/>
                </a:solidFill>
                <a:effectLst/>
                <a:latin typeface="Roboto" panose="02000000000000000000" pitchFamily="2" charset="0"/>
                <a:ea typeface="Roboto" panose="02000000000000000000" pitchFamily="2" charset="0"/>
                <a:hlinkClick r:id="rId3"/>
              </a:rPr>
              <a:t>SQL Injection</a:t>
            </a:r>
            <a:r>
              <a:rPr lang="en-US" sz="1400" b="0" i="0" dirty="0">
                <a:solidFill>
                  <a:srgbClr val="262524"/>
                </a:solidFill>
                <a:effectLst/>
                <a:latin typeface="Roboto" panose="02000000000000000000" pitchFamily="2" charset="0"/>
                <a:ea typeface="Roboto" panose="02000000000000000000" pitchFamily="2" charset="0"/>
              </a:rPr>
              <a:t>) is an technique where hacker executes the </a:t>
            </a:r>
            <a:r>
              <a:rPr lang="en-US" sz="1400" b="1" i="0" dirty="0">
                <a:solidFill>
                  <a:srgbClr val="262524"/>
                </a:solidFill>
                <a:effectLst/>
                <a:latin typeface="Roboto" panose="02000000000000000000" pitchFamily="2" charset="0"/>
                <a:ea typeface="Roboto" panose="02000000000000000000" pitchFamily="2" charset="0"/>
              </a:rPr>
              <a:t>malicious SQL statements</a:t>
            </a:r>
            <a:r>
              <a:rPr lang="en-US" sz="1400" b="0" i="0" dirty="0">
                <a:solidFill>
                  <a:srgbClr val="262524"/>
                </a:solidFill>
                <a:effectLst/>
                <a:latin typeface="Roboto" panose="02000000000000000000" pitchFamily="2" charset="0"/>
                <a:ea typeface="Roboto" panose="02000000000000000000" pitchFamily="2" charset="0"/>
              </a:rPr>
              <a:t> to take over the website. It is considered as </a:t>
            </a:r>
            <a:r>
              <a:rPr lang="en-US" sz="1400" b="1" i="0" dirty="0">
                <a:solidFill>
                  <a:srgbClr val="262524"/>
                </a:solidFill>
                <a:effectLst/>
                <a:latin typeface="Roboto" panose="02000000000000000000" pitchFamily="2" charset="0"/>
                <a:ea typeface="Roboto" panose="02000000000000000000" pitchFamily="2" charset="0"/>
              </a:rPr>
              <a:t>high severity vulnerability</a:t>
            </a:r>
            <a:r>
              <a:rPr lang="en-US" sz="1400" b="0" i="0" dirty="0">
                <a:solidFill>
                  <a:srgbClr val="262524"/>
                </a:solidFill>
                <a:effectLst/>
                <a:latin typeface="Roboto" panose="02000000000000000000" pitchFamily="2" charset="0"/>
                <a:ea typeface="Roboto" panose="02000000000000000000" pitchFamily="2" charset="0"/>
              </a:rPr>
              <a:t>, and the latest report by </a:t>
            </a:r>
            <a:r>
              <a:rPr lang="en-US" sz="1400" b="0" i="0" dirty="0" err="1">
                <a:solidFill>
                  <a:srgbClr val="262524"/>
                </a:solidFill>
                <a:effectLst/>
                <a:latin typeface="Roboto" panose="02000000000000000000" pitchFamily="2" charset="0"/>
                <a:ea typeface="Roboto" panose="02000000000000000000" pitchFamily="2" charset="0"/>
              </a:rPr>
              <a:t>Acunetix</a:t>
            </a:r>
            <a:r>
              <a:rPr lang="en-US" sz="1400" b="0" i="0" dirty="0">
                <a:solidFill>
                  <a:srgbClr val="262524"/>
                </a:solidFill>
                <a:effectLst/>
                <a:latin typeface="Roboto" panose="02000000000000000000" pitchFamily="2" charset="0"/>
                <a:ea typeface="Roboto" panose="02000000000000000000" pitchFamily="2" charset="0"/>
              </a:rPr>
              <a:t> shows </a:t>
            </a:r>
            <a:r>
              <a:rPr lang="en-US" sz="1400" b="1" i="0" dirty="0">
                <a:solidFill>
                  <a:srgbClr val="262524"/>
                </a:solidFill>
                <a:effectLst/>
                <a:latin typeface="Roboto" panose="02000000000000000000" pitchFamily="2" charset="0"/>
                <a:ea typeface="Roboto" panose="02000000000000000000" pitchFamily="2" charset="0"/>
              </a:rPr>
              <a:t>8%</a:t>
            </a:r>
            <a:r>
              <a:rPr lang="en-US" sz="1400" b="0" i="0" dirty="0">
                <a:solidFill>
                  <a:srgbClr val="262524"/>
                </a:solidFill>
                <a:effectLst/>
                <a:latin typeface="Roboto" panose="02000000000000000000" pitchFamily="2" charset="0"/>
                <a:ea typeface="Roboto" panose="02000000000000000000" pitchFamily="2" charset="0"/>
              </a:rPr>
              <a:t> of the scanned target was vulnerable from it.</a:t>
            </a:r>
            <a:endParaRPr lang="en-US" sz="1400" b="0" i="0" dirty="0">
              <a:effectLst/>
              <a:latin typeface="Roboto" panose="02000000000000000000" pitchFamily="2" charset="0"/>
              <a:ea typeface="Roboto" panose="02000000000000000000" pitchFamily="2" charset="0"/>
            </a:endParaRPr>
          </a:p>
          <a:p>
            <a:pPr marL="0" indent="0" eaLnBrk="1" hangingPunct="1">
              <a:lnSpc>
                <a:spcPct val="110000"/>
              </a:lnSpc>
              <a:buNone/>
            </a:pPr>
            <a:endParaRPr lang="en-US" sz="1400" dirty="0">
              <a:latin typeface="Roboto" panose="02000000000000000000" pitchFamily="2" charset="0"/>
              <a:ea typeface="Roboto" panose="02000000000000000000" pitchFamily="2" charset="0"/>
            </a:endParaRPr>
          </a:p>
          <a:p>
            <a:pPr eaLnBrk="1" hangingPunct="1">
              <a:lnSpc>
                <a:spcPct val="110000"/>
              </a:lnSpc>
            </a:pPr>
            <a:r>
              <a:rPr lang="en-US" sz="1400" dirty="0">
                <a:latin typeface="Roboto" panose="02000000000000000000" pitchFamily="2" charset="0"/>
                <a:ea typeface="Roboto" panose="02000000000000000000" pitchFamily="2" charset="0"/>
              </a:rPr>
              <a:t>Many web applications take user input from a form</a:t>
            </a:r>
          </a:p>
          <a:p>
            <a:pPr eaLnBrk="1" hangingPunct="1">
              <a:lnSpc>
                <a:spcPct val="110000"/>
              </a:lnSpc>
            </a:pPr>
            <a:r>
              <a:rPr lang="en-US" sz="1400" dirty="0">
                <a:latin typeface="Roboto" panose="02000000000000000000" pitchFamily="2" charset="0"/>
                <a:ea typeface="Roboto" panose="02000000000000000000" pitchFamily="2" charset="0"/>
              </a:rPr>
              <a:t>Often this user input is used literally in the construction of a SQL query submitted to a database. For example:</a:t>
            </a:r>
          </a:p>
          <a:p>
            <a:pPr lvl="1" eaLnBrk="1" hangingPunct="1">
              <a:lnSpc>
                <a:spcPct val="110000"/>
              </a:lnSpc>
              <a:buNone/>
            </a:pPr>
            <a:r>
              <a:rPr lang="en-US" dirty="0">
                <a:latin typeface="Roboto" panose="02000000000000000000" pitchFamily="2" charset="0"/>
                <a:ea typeface="Roboto" panose="02000000000000000000" pitchFamily="2" charset="0"/>
              </a:rPr>
              <a:t>SELECT user FROM table </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WHERE name = ‘</a:t>
            </a:r>
            <a:r>
              <a:rPr lang="en-US" dirty="0" err="1">
                <a:solidFill>
                  <a:srgbClr val="C00000"/>
                </a:solidFill>
                <a:latin typeface="Roboto" panose="02000000000000000000" pitchFamily="2" charset="0"/>
                <a:ea typeface="Roboto" panose="02000000000000000000" pitchFamily="2" charset="0"/>
              </a:rPr>
              <a:t>user_input</a:t>
            </a:r>
            <a:r>
              <a:rPr lang="en-US" dirty="0">
                <a:latin typeface="Roboto" panose="02000000000000000000" pitchFamily="2" charset="0"/>
                <a:ea typeface="Roboto" panose="02000000000000000000" pitchFamily="2" charset="0"/>
              </a:rPr>
              <a:t>’;</a:t>
            </a:r>
          </a:p>
          <a:p>
            <a:pPr eaLnBrk="1" hangingPunct="1">
              <a:lnSpc>
                <a:spcPct val="110000"/>
              </a:lnSpc>
            </a:pPr>
            <a:r>
              <a:rPr lang="en-US" sz="1400" dirty="0">
                <a:latin typeface="Roboto" panose="02000000000000000000" pitchFamily="2" charset="0"/>
                <a:ea typeface="Roboto" panose="02000000000000000000" pitchFamily="2" charset="0"/>
              </a:rPr>
              <a:t>An SQL injection attack involves placing SQL statements in the user input</a:t>
            </a:r>
          </a:p>
          <a:p>
            <a:pPr eaLnBrk="1" hangingPunct="1">
              <a:lnSpc>
                <a:spcPct val="110000"/>
              </a:lnSpc>
            </a:pP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HOW TO USE SQLIFINDER TOOL IN LINUX</a:t>
            </a:r>
            <a:endParaRPr dirty="0"/>
          </a:p>
        </p:txBody>
      </p:sp>
      <p:sp>
        <p:nvSpPr>
          <p:cNvPr id="2" name="Text Placeholder 1">
            <a:extLst>
              <a:ext uri="{FF2B5EF4-FFF2-40B4-BE49-F238E27FC236}">
                <a16:creationId xmlns:a16="http://schemas.microsoft.com/office/drawing/2014/main" id="{63A06746-B246-DD48-A99B-5F463A6E88DC}"/>
              </a:ext>
            </a:extLst>
          </p:cNvPr>
          <p:cNvSpPr>
            <a:spLocks noGrp="1" noChangeArrowheads="1"/>
          </p:cNvSpPr>
          <p:nvPr>
            <p:ph type="body" idx="1"/>
          </p:nvPr>
        </p:nvSpPr>
        <p:spPr bwMode="auto">
          <a:xfrm>
            <a:off x="523183" y="1096899"/>
            <a:ext cx="7076939"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Sqlifinder</a:t>
            </a:r>
            <a:r>
              <a:rPr kumimoji="0" lang="en-US" altLang="en-US" sz="1600" b="1" i="0" u="none" strike="noStrike" cap="none" normalizeH="0" baseline="0" dirty="0">
                <a:ln>
                  <a:noFill/>
                </a:ln>
                <a:solidFill>
                  <a:srgbClr val="24292F"/>
                </a:solidFill>
                <a:effectLst/>
                <a:latin typeface="Roboto" panose="02000000000000000000" pitchFamily="2" charset="0"/>
                <a:ea typeface="Roboto" panose="02000000000000000000" pitchFamily="2" charset="0"/>
              </a:rPr>
              <a:t> requires:</a:t>
            </a:r>
            <a:endParaRPr kumimoji="0" lang="en-US" altLang="en-US" sz="1600" b="1"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python3</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huepy</a:t>
            </a:r>
            <a:endPar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requests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tqdm</a:t>
            </a:r>
            <a:endPar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4292F"/>
                </a:solidFill>
                <a:effectLst/>
                <a:latin typeface="Roboto" panose="02000000000000000000" pitchFamily="2" charset="0"/>
                <a:ea typeface="Roboto" panose="02000000000000000000" pitchFamily="2" charset="0"/>
              </a:rPr>
              <a:t>To install run these </a:t>
            </a:r>
            <a:r>
              <a:rPr kumimoji="0" lang="en-US" altLang="en-US" sz="1600" b="1"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comands</a:t>
            </a:r>
            <a:r>
              <a:rPr kumimoji="0" lang="en-US" altLang="en-US" sz="1600" b="1" i="0" u="none" strike="noStrike" cap="none" normalizeH="0" baseline="0" dirty="0">
                <a:ln>
                  <a:noFill/>
                </a:ln>
                <a:solidFill>
                  <a:srgbClr val="24292F"/>
                </a:solidFill>
                <a:effectLst/>
                <a:latin typeface="Roboto" panose="02000000000000000000" pitchFamily="2" charset="0"/>
                <a:ea typeface="Roboto" panose="02000000000000000000" pitchFamily="2" charset="0"/>
              </a:rPr>
              <a:t>:</a:t>
            </a:r>
            <a:endParaRPr kumimoji="0" lang="en-US" altLang="en-US" sz="1600" b="1"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sudo</a:t>
            </a:r>
            <a:r>
              <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 apt install git</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hlinkClick r:id="rId3"/>
              </a:rPr>
              <a:t>Git clone https://github.com/vsidharth2001/Sqlifinder.git</a:t>
            </a:r>
            <a:endPar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cd </a:t>
            </a:r>
            <a:r>
              <a:rPr kumimoji="0" lang="en-US" altLang="en-US" sz="1600" b="0"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sqlifinder</a:t>
            </a:r>
            <a:r>
              <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pip3 install -r requirements.txt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4292F"/>
                </a:solidFill>
                <a:effectLst/>
                <a:latin typeface="Roboto" panose="02000000000000000000" pitchFamily="2" charset="0"/>
                <a:ea typeface="Roboto" panose="02000000000000000000" pitchFamily="2" charset="0"/>
              </a:rPr>
              <a:t>To run the tool on a target, just use the following command.</a:t>
            </a:r>
            <a:endParaRPr kumimoji="0" lang="en-US" altLang="en-US" sz="1600" b="1"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 </a:t>
            </a:r>
            <a:r>
              <a:rPr kumimoji="0" lang="en-US" altLang="en-US" sz="14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python3 sqlifinder.py -d example.com</a:t>
            </a:r>
            <a:endParaRPr kumimoji="0" lang="en-US" altLang="en-US" sz="1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4292F"/>
                </a:solidFill>
                <a:effectLst/>
                <a:latin typeface="Roboto" panose="02000000000000000000" pitchFamily="2" charset="0"/>
                <a:ea typeface="Roboto" panose="02000000000000000000" pitchFamily="2" charset="0"/>
              </a:rPr>
              <a:t>The command can be used to test </a:t>
            </a:r>
            <a:r>
              <a:rPr kumimoji="0" lang="en-US" altLang="en-US" sz="1500" b="1"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sql</a:t>
            </a:r>
            <a:r>
              <a:rPr kumimoji="0" lang="en-US" altLang="en-US" sz="1500" b="1" i="0" u="none" strike="noStrike" cap="none" normalizeH="0" baseline="0" dirty="0">
                <a:ln>
                  <a:noFill/>
                </a:ln>
                <a:solidFill>
                  <a:srgbClr val="24292F"/>
                </a:solidFill>
                <a:effectLst/>
                <a:latin typeface="Roboto" panose="02000000000000000000" pitchFamily="2" charset="0"/>
                <a:ea typeface="Roboto" panose="02000000000000000000" pitchFamily="2" charset="0"/>
              </a:rPr>
              <a:t> injection in subdomains of the target.</a:t>
            </a:r>
            <a:endParaRPr kumimoji="0" lang="en-US" altLang="en-US" sz="1500" b="1"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 </a:t>
            </a:r>
            <a:r>
              <a:rPr kumimoji="0" lang="en-US" altLang="en-US" sz="14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python3 </a:t>
            </a:r>
            <a:r>
              <a:rPr kumimoji="0" lang="en-US" altLang="en-US" sz="1400" b="0" i="0" u="none" strike="noStrike" cap="none" normalizeH="0" baseline="0" dirty="0" err="1">
                <a:ln>
                  <a:noFill/>
                </a:ln>
                <a:solidFill>
                  <a:srgbClr val="24292F"/>
                </a:solidFill>
                <a:effectLst/>
                <a:latin typeface="Roboto" panose="02000000000000000000" pitchFamily="2" charset="0"/>
                <a:ea typeface="Roboto" panose="02000000000000000000" pitchFamily="2" charset="0"/>
              </a:rPr>
              <a:t>sqlifinder</a:t>
            </a:r>
            <a:r>
              <a:rPr kumimoji="0" lang="en-US" altLang="en-US" sz="1400" b="0" i="0" u="none" strike="noStrike" cap="none" normalizeH="0" baseline="0" dirty="0">
                <a:ln>
                  <a:noFill/>
                </a:ln>
                <a:solidFill>
                  <a:srgbClr val="24292F"/>
                </a:solidFill>
                <a:effectLst/>
                <a:latin typeface="Roboto" panose="02000000000000000000" pitchFamily="2" charset="0"/>
                <a:ea typeface="Roboto" panose="02000000000000000000" pitchFamily="2" charset="0"/>
              </a:rPr>
              <a:t> -d example.com -s</a:t>
            </a:r>
            <a:endParaRPr kumimoji="0" lang="en-US" altLang="en-US" sz="1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algn="l"/>
            <a:r>
              <a:rPr lang="en-US" b="1" i="0" dirty="0">
                <a:solidFill>
                  <a:srgbClr val="24292F"/>
                </a:solidFill>
                <a:effectLst/>
                <a:latin typeface="Roboto" panose="02000000000000000000" pitchFamily="2" charset="0"/>
                <a:ea typeface="Roboto" panose="02000000000000000000" pitchFamily="2" charset="0"/>
              </a:rPr>
              <a:t>FEATURES</a:t>
            </a: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dirty="0">
                <a:solidFill>
                  <a:srgbClr val="24292F"/>
                </a:solidFill>
                <a:latin typeface="Roboto" panose="02000000000000000000" pitchFamily="2" charset="0"/>
                <a:ea typeface="Roboto" panose="02000000000000000000" pitchFamily="2" charset="0"/>
              </a:rPr>
              <a:t>It has f</a:t>
            </a:r>
            <a:r>
              <a:rPr lang="en-US" b="0" i="0" dirty="0">
                <a:solidFill>
                  <a:srgbClr val="24292F"/>
                </a:solidFill>
                <a:effectLst/>
                <a:latin typeface="Roboto" panose="02000000000000000000" pitchFamily="2" charset="0"/>
                <a:ea typeface="Roboto" panose="02000000000000000000" pitchFamily="2" charset="0"/>
              </a:rPr>
              <a:t>ast and powerful scanner.</a:t>
            </a:r>
          </a:p>
          <a:p>
            <a:pPr algn="l">
              <a:buFont typeface="Arial" panose="020B0604020202020204" pitchFamily="34" charset="0"/>
              <a:buChar char="•"/>
            </a:pPr>
            <a:endParaRPr lang="en-US" b="0" i="0" dirty="0">
              <a:solidFill>
                <a:srgbClr val="24292F"/>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b="0" i="0" dirty="0">
                <a:solidFill>
                  <a:srgbClr val="24292F"/>
                </a:solidFill>
                <a:effectLst/>
                <a:latin typeface="Roboto" panose="02000000000000000000" pitchFamily="2" charset="0"/>
                <a:ea typeface="Roboto" panose="02000000000000000000" pitchFamily="2" charset="0"/>
              </a:rPr>
              <a:t>It </a:t>
            </a:r>
            <a:r>
              <a:rPr lang="en-US" b="0" i="0" dirty="0" err="1">
                <a:solidFill>
                  <a:srgbClr val="24292F"/>
                </a:solidFill>
                <a:effectLst/>
                <a:latin typeface="Roboto" panose="02000000000000000000" pitchFamily="2" charset="0"/>
                <a:ea typeface="Roboto" panose="02000000000000000000" pitchFamily="2" charset="0"/>
              </a:rPr>
              <a:t>Include’s</a:t>
            </a:r>
            <a:r>
              <a:rPr lang="en-US" b="0" i="0" dirty="0">
                <a:solidFill>
                  <a:srgbClr val="24292F"/>
                </a:solidFill>
                <a:effectLst/>
                <a:latin typeface="Roboto" panose="02000000000000000000" pitchFamily="2" charset="0"/>
                <a:ea typeface="Roboto" panose="02000000000000000000" pitchFamily="2" charset="0"/>
              </a:rPr>
              <a:t> web crawler and </a:t>
            </a:r>
            <a:r>
              <a:rPr lang="en-US" b="0" i="0" dirty="0" err="1">
                <a:solidFill>
                  <a:srgbClr val="24292F"/>
                </a:solidFill>
                <a:effectLst/>
                <a:latin typeface="Roboto" panose="02000000000000000000" pitchFamily="2" charset="0"/>
                <a:ea typeface="Roboto" panose="02000000000000000000" pitchFamily="2" charset="0"/>
              </a:rPr>
              <a:t>wayback</a:t>
            </a:r>
            <a:r>
              <a:rPr lang="en-US" b="0" i="0" dirty="0">
                <a:solidFill>
                  <a:srgbClr val="24292F"/>
                </a:solidFill>
                <a:effectLst/>
                <a:latin typeface="Roboto" panose="02000000000000000000" pitchFamily="2" charset="0"/>
                <a:ea typeface="Roboto" panose="02000000000000000000" pitchFamily="2" charset="0"/>
              </a:rPr>
              <a:t> </a:t>
            </a:r>
            <a:r>
              <a:rPr lang="en-US" b="0" i="0" dirty="0" err="1">
                <a:solidFill>
                  <a:srgbClr val="24292F"/>
                </a:solidFill>
                <a:effectLst/>
                <a:latin typeface="Roboto" panose="02000000000000000000" pitchFamily="2" charset="0"/>
                <a:ea typeface="Roboto" panose="02000000000000000000" pitchFamily="2" charset="0"/>
              </a:rPr>
              <a:t>urls</a:t>
            </a:r>
            <a:r>
              <a:rPr lang="en-US" b="0" i="0" dirty="0">
                <a:solidFill>
                  <a:srgbClr val="24292F"/>
                </a:solidFill>
                <a:effectLst/>
                <a:latin typeface="Roboto" panose="02000000000000000000" pitchFamily="2" charset="0"/>
                <a:ea typeface="Roboto" panose="02000000000000000000" pitchFamily="2" charset="0"/>
              </a:rPr>
              <a:t>.</a:t>
            </a:r>
          </a:p>
          <a:p>
            <a:pPr algn="l">
              <a:buFont typeface="Arial" panose="020B0604020202020204" pitchFamily="34" charset="0"/>
              <a:buChar char="•"/>
            </a:pPr>
            <a:endParaRPr lang="en-US" dirty="0">
              <a:solidFill>
                <a:srgbClr val="24292F"/>
              </a:solidFill>
              <a:latin typeface="Roboto" panose="02000000000000000000" pitchFamily="2" charset="0"/>
              <a:ea typeface="Roboto" panose="02000000000000000000" pitchFamily="2" charset="0"/>
            </a:endParaRPr>
          </a:p>
          <a:p>
            <a:pPr>
              <a:buFont typeface="Arial" panose="020B0604020202020204" pitchFamily="34" charset="0"/>
              <a:buChar char="•"/>
            </a:pPr>
            <a:r>
              <a:rPr lang="en-US" b="0" i="0" dirty="0">
                <a:solidFill>
                  <a:srgbClr val="202124"/>
                </a:solidFill>
                <a:effectLst/>
                <a:latin typeface="arial" panose="020B0604020202020204" pitchFamily="34" charset="0"/>
                <a:ea typeface="Roboto" panose="02000000000000000000" pitchFamily="2" charset="0"/>
              </a:rPr>
              <a:t>It reduce manual effort by automatically finding infected website parameters.</a:t>
            </a:r>
          </a:p>
          <a:p>
            <a:pPr>
              <a:buFont typeface="Arial" panose="020B0604020202020204" pitchFamily="34" charset="0"/>
              <a:buChar char="•"/>
            </a:pPr>
            <a:endParaRPr lang="en-US" dirty="0">
              <a:solidFill>
                <a:srgbClr val="202124"/>
              </a:solidFill>
              <a:latin typeface="arial" panose="020B0604020202020204" pitchFamily="34" charset="0"/>
              <a:ea typeface="Roboto" panose="02000000000000000000" pitchFamily="2" charset="0"/>
            </a:endParaRPr>
          </a:p>
          <a:p>
            <a:pPr>
              <a:buFont typeface="Arial" panose="020B0604020202020204" pitchFamily="34" charset="0"/>
              <a:buChar char="•"/>
            </a:pPr>
            <a:r>
              <a:rPr lang="en-US" b="0" i="0" dirty="0">
                <a:solidFill>
                  <a:srgbClr val="202124"/>
                </a:solidFill>
                <a:effectLst/>
                <a:latin typeface="arial" panose="020B0604020202020204" pitchFamily="34" charset="0"/>
                <a:ea typeface="Roboto" panose="02000000000000000000" pitchFamily="2" charset="0"/>
              </a:rPr>
              <a:t>It is a lightweight software that can be handled by any processor and penetration tester.</a:t>
            </a:r>
            <a:endParaRPr lang="en-US" b="0" i="0" dirty="0">
              <a:solidFill>
                <a:srgbClr val="24292F"/>
              </a:solidFill>
              <a:effectLst/>
              <a:latin typeface="Roboto" panose="02000000000000000000" pitchFamily="2" charset="0"/>
              <a:ea typeface="Roboto" panose="02000000000000000000" pitchFamily="2" charset="0"/>
            </a:endParaRPr>
          </a:p>
          <a:p>
            <a:pPr marL="45720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779</Words>
  <Application>Microsoft Office PowerPoint</Application>
  <PresentationFormat>On-screen Show (16:9)</PresentationFormat>
  <Paragraphs>69</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Wingdings</vt:lpstr>
      <vt:lpstr>open-sans</vt:lpstr>
      <vt:lpstr>Roboto</vt:lpstr>
      <vt:lpstr>arial</vt:lpstr>
      <vt:lpstr>Geometric</vt:lpstr>
      <vt:lpstr>SQLI FINDER TOOL </vt:lpstr>
      <vt:lpstr>CONTENT</vt:lpstr>
      <vt:lpstr>Introduction</vt:lpstr>
      <vt:lpstr>WEB APPLICATION SECURITY</vt:lpstr>
      <vt:lpstr>Why is web security testing important?</vt:lpstr>
      <vt:lpstr>Majority of Web Application Attacks </vt:lpstr>
      <vt:lpstr>What is SQL Injection?</vt:lpstr>
      <vt:lpstr>HOW TO USE SQLIFINDER TOOL IN LINUX</vt:lpstr>
      <vt:lpstr>FEATURES</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 FINDER TOOL </dc:title>
  <dc:creator>SIDDHARTH VERMA</dc:creator>
  <cp:lastModifiedBy>SIDDHARTH VERMA</cp:lastModifiedBy>
  <cp:revision>5</cp:revision>
  <dcterms:modified xsi:type="dcterms:W3CDTF">2022-07-27T06:43:28Z</dcterms:modified>
</cp:coreProperties>
</file>