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1" r:id="rId4"/>
    <p:sldId id="283" r:id="rId5"/>
    <p:sldId id="270" r:id="rId6"/>
    <p:sldId id="276" r:id="rId7"/>
    <p:sldId id="282" r:id="rId8"/>
    <p:sldId id="275" r:id="rId9"/>
    <p:sldId id="278" r:id="rId10"/>
    <p:sldId id="277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9BD"/>
    <a:srgbClr val="99CCFF"/>
    <a:srgbClr val="FF5969"/>
    <a:srgbClr val="5D7373"/>
    <a:srgbClr val="9B59B6"/>
    <a:srgbClr val="FEC630"/>
    <a:srgbClr val="00A0A8"/>
    <a:srgbClr val="52CBBE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8" y="-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412904" y="5299592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531290" y="3054798"/>
            <a:ext cx="788144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FF5969"/>
                </a:solidFill>
                <a:latin typeface="Exo 2" panose="00000500000000000000" pitchFamily="50" charset="0"/>
              </a:rPr>
              <a:t>Sistema de Pedidos- BANDTEC</a:t>
            </a:r>
            <a:endParaRPr lang="en-US" sz="4100" dirty="0">
              <a:solidFill>
                <a:srgbClr val="FF5969"/>
              </a:solidFill>
              <a:latin typeface="Exo 2" panose="00000500000000000000" pitchFamily="50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32555" y="4277222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5D7373"/>
                </a:solidFill>
                <a:latin typeface="Exo 2" panose="00000500000000000000" pitchFamily="50" charset="0"/>
              </a:rPr>
              <a:t>Organizando e facilitando  o seu tempo.</a:t>
            </a:r>
            <a:endParaRPr lang="pt-BR" sz="2800" dirty="0">
              <a:solidFill>
                <a:srgbClr val="5D7373"/>
              </a:solidFill>
              <a:latin typeface="Exo 2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312373" y="83772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393873" y="8377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284082" y="41885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67657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bandt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20" y="657678"/>
            <a:ext cx="5280183" cy="19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770292" y="118878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676740" y="118878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421297" y="0"/>
            <a:ext cx="10433242" cy="6858000"/>
            <a:chOff x="-9337032" y="-1"/>
            <a:chExt cx="10433242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499997" y="2947713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813371" y="863031"/>
            <a:ext cx="2708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Caso de uso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1" name="Oval 133">
            <a:extLst>
              <a:ext uri="{FF2B5EF4-FFF2-40B4-BE49-F238E27FC236}">
                <a16:creationId xmlns:a16="http://schemas.microsoft.com/office/drawing/2014/main" id="{21B892CB-2087-4B4E-9D9A-135A090D8BBA}"/>
              </a:ext>
            </a:extLst>
          </p:cNvPr>
          <p:cNvSpPr/>
          <p:nvPr/>
        </p:nvSpPr>
        <p:spPr>
          <a:xfrm>
            <a:off x="1595759" y="1014079"/>
            <a:ext cx="174533" cy="188636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50" y="1565910"/>
            <a:ext cx="4865404" cy="46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28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646708" y="83773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555904" y="41887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580377" y="0"/>
            <a:ext cx="10504949" cy="6858000"/>
            <a:chOff x="-9337032" y="-1"/>
            <a:chExt cx="10504949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428290" y="2947713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813371" y="863031"/>
            <a:ext cx="40123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Modelagem-Conceitual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1" name="Oval 133">
            <a:extLst>
              <a:ext uri="{FF2B5EF4-FFF2-40B4-BE49-F238E27FC236}">
                <a16:creationId xmlns:a16="http://schemas.microsoft.com/office/drawing/2014/main" id="{21B892CB-2087-4B4E-9D9A-135A090D8BBA}"/>
              </a:ext>
            </a:extLst>
          </p:cNvPr>
          <p:cNvSpPr/>
          <p:nvPr/>
        </p:nvSpPr>
        <p:spPr>
          <a:xfrm>
            <a:off x="1595759" y="1014079"/>
            <a:ext cx="174533" cy="188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381" y="1757713"/>
            <a:ext cx="7124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41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403277" y="0"/>
            <a:ext cx="10421663" cy="6858000"/>
            <a:chOff x="-9337032" y="-1"/>
            <a:chExt cx="10421663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511576" y="2947713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768834" y="860419"/>
            <a:ext cx="40123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Modelagem-Logico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1" name="Oval 133">
            <a:extLst>
              <a:ext uri="{FF2B5EF4-FFF2-40B4-BE49-F238E27FC236}">
                <a16:creationId xmlns:a16="http://schemas.microsoft.com/office/drawing/2014/main" id="{21B892CB-2087-4B4E-9D9A-135A090D8BBA}"/>
              </a:ext>
            </a:extLst>
          </p:cNvPr>
          <p:cNvSpPr/>
          <p:nvPr/>
        </p:nvSpPr>
        <p:spPr>
          <a:xfrm>
            <a:off x="1595759" y="1014079"/>
            <a:ext cx="174533" cy="188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88" y="1862131"/>
            <a:ext cx="7642024" cy="35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261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77">
            <a:extLst>
              <a:ext uri="{FF2B5EF4-FFF2-40B4-BE49-F238E27FC236}">
                <a16:creationId xmlns:a16="http://schemas.microsoft.com/office/drawing/2014/main" id="{B006C60A-833A-41C2-A553-8132E7B3A7DB}"/>
              </a:ext>
            </a:extLst>
          </p:cNvPr>
          <p:cNvSpPr/>
          <p:nvPr/>
        </p:nvSpPr>
        <p:spPr>
          <a:xfrm rot="5400000">
            <a:off x="4031071" y="157959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761737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736990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790211" y="83773"/>
            <a:ext cx="9928043" cy="6858000"/>
            <a:chOff x="-9337032" y="-1"/>
            <a:chExt cx="9928043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28197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050" name="Picture 2" descr="Resultado de imagem para circuito png"/>
          <p:cNvPicPr>
            <a:picLocks noChangeAspect="1" noChangeArrowheads="1"/>
          </p:cNvPicPr>
          <p:nvPr/>
        </p:nvPicPr>
        <p:blipFill>
          <a:blip r:embed="rId3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21" l="9744" r="89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96" y="3752867"/>
            <a:ext cx="610631" cy="6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localizacao png"/>
          <p:cNvPicPr>
            <a:picLocks noChangeAspect="1" noChangeArrowheads="1"/>
          </p:cNvPicPr>
          <p:nvPr/>
        </p:nvPicPr>
        <p:blipFill>
          <a:blip r:embed="rId5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3729876"/>
            <a:ext cx="543912" cy="5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39" y="2625081"/>
            <a:ext cx="594961" cy="2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1362645" y="2248795"/>
            <a:ext cx="208348" cy="198781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67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969819" y="4310036"/>
            <a:ext cx="208348" cy="19878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68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6060505" y="334635"/>
            <a:ext cx="208348" cy="198781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69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8106270" y="5131199"/>
            <a:ext cx="208348" cy="1987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5372594" y="5529642"/>
            <a:ext cx="208348" cy="1987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2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6263171" y="3899040"/>
            <a:ext cx="208348" cy="1987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3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9391981" y="586295"/>
            <a:ext cx="208348" cy="1987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4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7232605" y="6255702"/>
            <a:ext cx="208348" cy="1987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6" name="Freeform: Shape 77">
            <a:extLst>
              <a:ext uri="{FF2B5EF4-FFF2-40B4-BE49-F238E27FC236}">
                <a16:creationId xmlns:a16="http://schemas.microsoft.com/office/drawing/2014/main" id="{B006C60A-833A-41C2-A553-8132E7B3A7DB}"/>
              </a:ext>
            </a:extLst>
          </p:cNvPr>
          <p:cNvSpPr/>
          <p:nvPr/>
        </p:nvSpPr>
        <p:spPr>
          <a:xfrm rot="16200000">
            <a:off x="4096329" y="2678611"/>
            <a:ext cx="1167168" cy="26009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77">
            <a:extLst>
              <a:ext uri="{FF2B5EF4-FFF2-40B4-BE49-F238E27FC236}">
                <a16:creationId xmlns:a16="http://schemas.microsoft.com/office/drawing/2014/main" id="{B006C60A-833A-41C2-A553-8132E7B3A7DB}"/>
              </a:ext>
            </a:extLst>
          </p:cNvPr>
          <p:cNvSpPr/>
          <p:nvPr/>
        </p:nvSpPr>
        <p:spPr>
          <a:xfrm rot="5400000">
            <a:off x="4001663" y="1416777"/>
            <a:ext cx="1356494" cy="2600953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52475" y="2784726"/>
            <a:ext cx="181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0EEF0"/>
                </a:solidFill>
                <a:latin typeface="Tw Cen MT" panose="020B0602020104020603" pitchFamily="34" charset="0"/>
              </a:rPr>
              <a:t>Fim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284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96304" y="192361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213991" y="9618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448679" y="179953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332689" y="179953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noProof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pt-BR" sz="3600" b="1" noProof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884735" y="4016256"/>
            <a:ext cx="8138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/>
                </a:solidFill>
                <a:latin typeface="Exo 2" panose="00000500000000000000" pitchFamily="50" charset="0"/>
              </a:rPr>
              <a:t>AUTOMAÇÃO No Processo de Pedidos – 12°Andar</a:t>
            </a:r>
            <a:endParaRPr lang="pt-BR" sz="3200" dirty="0">
              <a:solidFill>
                <a:schemeClr val="accent1"/>
              </a:solidFill>
              <a:latin typeface="Exo 2" panose="00000500000000000000" pitchFamily="50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893280" y="858656"/>
            <a:ext cx="2287775" cy="22703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202">
            <a:off x="6184470" y="1277860"/>
            <a:ext cx="950454" cy="95045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202">
            <a:off x="6640395" y="1956934"/>
            <a:ext cx="950454" cy="95045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3333">
            <a:off x="6911077" y="1252455"/>
            <a:ext cx="950454" cy="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704587" y="83773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563233" y="116922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663152" y="3198640"/>
              <a:ext cx="2158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SUMARIO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4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955309" y="859220"/>
            <a:ext cx="3165335" cy="584775"/>
            <a:chOff x="1256417" y="2524245"/>
            <a:chExt cx="2532263" cy="905847"/>
          </a:xfrm>
        </p:grpSpPr>
        <p:sp>
          <p:nvSpPr>
            <p:cNvPr id="165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1256417" y="2795983"/>
              <a:ext cx="201270" cy="332507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167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98565" y="2524245"/>
              <a:ext cx="2290115" cy="90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Construção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169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2028985" y="1879650"/>
            <a:ext cx="3091660" cy="1252534"/>
            <a:chOff x="1295332" y="2666434"/>
            <a:chExt cx="3091660" cy="1252534"/>
          </a:xfrm>
        </p:grpSpPr>
        <p:sp>
          <p:nvSpPr>
            <p:cNvPr id="170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295332" y="3737485"/>
              <a:ext cx="215814" cy="1814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171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678912" y="2666434"/>
              <a:ext cx="2708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User-Story</a:t>
              </a:r>
              <a:endPara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76" name="TextBox 124">
            <a:extLst>
              <a:ext uri="{FF2B5EF4-FFF2-40B4-BE49-F238E27FC236}">
                <a16:creationId xmlns:a16="http://schemas.microsoft.com/office/drawing/2014/main" id="{04E1E449-1505-4788-9575-E71478300712}"/>
              </a:ext>
            </a:extLst>
          </p:cNvPr>
          <p:cNvSpPr txBox="1"/>
          <p:nvPr/>
        </p:nvSpPr>
        <p:spPr>
          <a:xfrm>
            <a:off x="1953861" y="3200862"/>
            <a:ext cx="363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grpSp>
        <p:nvGrpSpPr>
          <p:cNvPr id="179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1983822" y="3778071"/>
            <a:ext cx="3201656" cy="584775"/>
            <a:chOff x="919860" y="5492101"/>
            <a:chExt cx="2706367" cy="584775"/>
          </a:xfrm>
        </p:grpSpPr>
        <p:sp>
          <p:nvSpPr>
            <p:cNvPr id="180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919860" y="5679648"/>
              <a:ext cx="187453" cy="1807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181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1261711" y="5492101"/>
              <a:ext cx="23645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Mockup-Tela</a:t>
              </a:r>
              <a:endPara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91" name="TextBox 139">
            <a:extLst>
              <a:ext uri="{FF2B5EF4-FFF2-40B4-BE49-F238E27FC236}">
                <a16:creationId xmlns:a16="http://schemas.microsoft.com/office/drawing/2014/main" id="{64EED872-529B-476D-A042-AF8799EED2BA}"/>
              </a:ext>
            </a:extLst>
          </p:cNvPr>
          <p:cNvSpPr txBox="1"/>
          <p:nvPr/>
        </p:nvSpPr>
        <p:spPr>
          <a:xfrm>
            <a:off x="6044234" y="1244720"/>
            <a:ext cx="286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grpSp>
        <p:nvGrpSpPr>
          <p:cNvPr id="194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2009574" y="2041951"/>
            <a:ext cx="2334024" cy="1384984"/>
            <a:chOff x="1663436" y="1268517"/>
            <a:chExt cx="1885072" cy="1384984"/>
          </a:xfrm>
        </p:grpSpPr>
        <p:sp>
          <p:nvSpPr>
            <p:cNvPr id="195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1663436" y="1268517"/>
              <a:ext cx="145855" cy="18863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196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992758" y="2068726"/>
              <a:ext cx="1555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BPMN</a:t>
              </a:r>
              <a:endParaRPr lang="pt-BR" sz="2800" noProof="1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199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1968089" y="4735356"/>
            <a:ext cx="3940924" cy="584775"/>
            <a:chOff x="2595035" y="6003913"/>
            <a:chExt cx="2646237" cy="968226"/>
          </a:xfrm>
        </p:grpSpPr>
        <p:sp>
          <p:nvSpPr>
            <p:cNvPr id="200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2595035" y="6258390"/>
              <a:ext cx="163795" cy="435007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201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2846354" y="6003913"/>
              <a:ext cx="2394918" cy="968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Caso de Uso(UML</a:t>
              </a:r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)</a:t>
              </a:r>
              <a:endPara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65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2025566" y="5649180"/>
            <a:ext cx="3983403" cy="584775"/>
            <a:chOff x="1820042" y="4181698"/>
            <a:chExt cx="2674761" cy="968226"/>
          </a:xfrm>
        </p:grpSpPr>
        <p:sp>
          <p:nvSpPr>
            <p:cNvPr id="66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1820042" y="4665810"/>
              <a:ext cx="117195" cy="312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67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2099885" y="4181698"/>
              <a:ext cx="2394918" cy="968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Modelagem</a:t>
              </a:r>
              <a:endPara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96304" y="192361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262017" y="-2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405580" y="10834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243322" y="99733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noProof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pt-BR" sz="3600" b="1" noProof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09004" y="3755189"/>
            <a:ext cx="8138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O objetivo final desse processo é que as dificuldades e dores do nosso cliente seja saciada, onde com esssa aplicação ele possa encontrar a facilidade e praticidade de exercer suas atividades diarias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..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893280" y="858656"/>
            <a:ext cx="2287775" cy="22703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3037196" y="842772"/>
            <a:ext cx="251588" cy="21465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38" y="192917"/>
            <a:ext cx="3601862" cy="36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40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65724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>
            <a:endCxn id="105" idx="2"/>
          </p:cNvCxnSpPr>
          <p:nvPr/>
        </p:nvCxnSpPr>
        <p:spPr>
          <a:xfrm>
            <a:off x="5997735" y="3623253"/>
            <a:ext cx="256073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8558471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35146" y="4142156"/>
            <a:ext cx="2414355" cy="1841317"/>
            <a:chOff x="1454850" y="4816886"/>
            <a:chExt cx="2414355" cy="184131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Descrição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454850" y="5088543"/>
              <a:ext cx="24143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A partir de esboços, montar um storyboard para uma melhor visão do projeto e  para maior entendimento voltado as necessidades do cliente, assim criando uma solução que seja eficaz e coerente as suas necessidades e dores..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5969"/>
                </a:solidFill>
                <a:latin typeface="Exo 2" panose="00000500000000000000" pitchFamily="50" charset="0"/>
              </a:rPr>
              <a:t>User story</a:t>
            </a:r>
            <a:endParaRPr lang="en-US" sz="2400" b="1" dirty="0">
              <a:solidFill>
                <a:srgbClr val="FF5969"/>
              </a:solidFill>
              <a:latin typeface="Exo 2" panose="00000500000000000000" pitchFamily="50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917988"/>
            <a:chOff x="1514240" y="4816886"/>
            <a:chExt cx="2289049" cy="91798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Descrição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Visão,modelagem e gestão dos processos da aplicação.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492860" y="3719798"/>
            <a:ext cx="283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2CBBE"/>
                </a:solidFill>
                <a:latin typeface="Exo 2" panose="00000500000000000000" pitchFamily="50" charset="0"/>
              </a:rPr>
              <a:t>BPMN</a:t>
            </a:r>
            <a:endParaRPr lang="en-US" sz="2400" b="1" dirty="0">
              <a:solidFill>
                <a:srgbClr val="52CBBE"/>
              </a:solidFill>
              <a:latin typeface="Exo 2" panose="00000500000000000000" pitchFamily="50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7511824" y="4142156"/>
            <a:ext cx="2289049" cy="917988"/>
            <a:chOff x="151424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Descrição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Por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fim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, montar a primeira versão da tela do projeto..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65879" y="3750223"/>
            <a:ext cx="310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EC630"/>
                </a:solidFill>
                <a:latin typeface="Exo 2" panose="00000500000000000000" pitchFamily="50" charset="0"/>
              </a:rPr>
              <a:t>Tela</a:t>
            </a:r>
            <a:endParaRPr lang="en-US" sz="2000" b="1" dirty="0">
              <a:solidFill>
                <a:srgbClr val="FEC630"/>
              </a:solidFill>
              <a:latin typeface="Exo 2" panose="00000500000000000000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999370"/>
            <a:ext cx="1275682" cy="2032226"/>
            <a:chOff x="3063120" y="999370"/>
            <a:chExt cx="1275682" cy="2032226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999370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976743"/>
            <a:ext cx="1275682" cy="2054853"/>
            <a:chOff x="5242440" y="976743"/>
            <a:chExt cx="1275682" cy="2054853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544" y="976743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8015392" y="1021520"/>
            <a:ext cx="1275682" cy="2010076"/>
            <a:chOff x="7353181" y="1021520"/>
            <a:chExt cx="1275682" cy="2010076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1021520"/>
              <a:ext cx="684562" cy="684560"/>
            </a:xfrm>
            <a:prstGeom prst="rect">
              <a:avLst/>
            </a:prstGeom>
          </p:spPr>
        </p:pic>
      </p:grpSp>
      <p:pic>
        <p:nvPicPr>
          <p:cNvPr id="2050" name="Picture 2" descr="Resultado de imagem para database vector 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40" y="2104489"/>
            <a:ext cx="567198" cy="5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checklist vector 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6" y="2087153"/>
            <a:ext cx="584534" cy="58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storyboard vector 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17" y="2059761"/>
            <a:ext cx="630365" cy="63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61">
            <a:extLst>
              <a:ext uri="{FF2B5EF4-FFF2-40B4-BE49-F238E27FC236}">
                <a16:creationId xmlns:a16="http://schemas.microsoft.com/office/drawing/2014/main" id="{67DB4514-65BA-420D-BBB3-CCF0A5B397CB}"/>
              </a:ext>
            </a:extLst>
          </p:cNvPr>
          <p:cNvSpPr/>
          <p:nvPr/>
        </p:nvSpPr>
        <p:spPr>
          <a:xfrm>
            <a:off x="9985011" y="23374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62">
            <a:extLst>
              <a:ext uri="{FF2B5EF4-FFF2-40B4-BE49-F238E27FC236}">
                <a16:creationId xmlns:a16="http://schemas.microsoft.com/office/drawing/2014/main" id="{F86CE46E-7143-4535-BF09-36D36B082851}"/>
              </a:ext>
            </a:extLst>
          </p:cNvPr>
          <p:cNvSpPr txBox="1"/>
          <p:nvPr/>
        </p:nvSpPr>
        <p:spPr>
          <a:xfrm rot="16200000">
            <a:off x="9817873" y="32511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Construção</a:t>
            </a:r>
            <a:endParaRPr lang="pt-BR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699507" y="105423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494590" y="52712"/>
            <a:ext cx="9630962" cy="6858000"/>
            <a:chOff x="434698" y="0"/>
            <a:chExt cx="9630962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34698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70428" y="452325"/>
            <a:ext cx="2951023" cy="461665"/>
            <a:chOff x="1192257" y="3420415"/>
            <a:chExt cx="2951023" cy="461665"/>
          </a:xfrm>
        </p:grpSpPr>
        <p:sp>
          <p:nvSpPr>
            <p:cNvPr id="38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39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User Story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01" y="3354424"/>
            <a:ext cx="2694341" cy="3021920"/>
          </a:xfrm>
          <a:prstGeom prst="rect">
            <a:avLst/>
          </a:prstGeom>
        </p:spPr>
      </p:pic>
      <p:sp>
        <p:nvSpPr>
          <p:cNvPr id="4" name="Texto Explicativo em Nuvem 3"/>
          <p:cNvSpPr/>
          <p:nvPr/>
        </p:nvSpPr>
        <p:spPr>
          <a:xfrm rot="720942">
            <a:off x="5521068" y="750685"/>
            <a:ext cx="4050299" cy="2388306"/>
          </a:xfrm>
          <a:prstGeom prst="cloudCallou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760235" y="1198443"/>
            <a:ext cx="3622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como Gerente de estoque, necessito de um sistema que traga praticidade ao fazer as contagens de consumo de bebidas, para que esse processo seja feito com menor dificuldade e também em menor tempo</a:t>
            </a:r>
          </a:p>
        </p:txBody>
      </p:sp>
      <p:sp>
        <p:nvSpPr>
          <p:cNvPr id="42" name="Texto Explicativo em Nuvem 41"/>
          <p:cNvSpPr/>
          <p:nvPr/>
        </p:nvSpPr>
        <p:spPr>
          <a:xfrm rot="20333994" flipH="1">
            <a:off x="1331877" y="1265784"/>
            <a:ext cx="3977279" cy="2188077"/>
          </a:xfrm>
          <a:prstGeom prst="cloudCallou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06117" y="1578011"/>
            <a:ext cx="24753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como Supervisora de estoque necessito de uma aplicação que faz a contagem de estoque, para saber e fazer um controle de entrada e saída dos produtos(bebidas, sucos e outros)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0626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732583" y="83769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693886" y="8376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7876777" y="83769"/>
            <a:ext cx="9923504" cy="6858000"/>
            <a:chOff x="-8171577" y="0"/>
            <a:chExt cx="9923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8171577" y="0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564188" y="242120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403856" y="327337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5585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77" y="1387505"/>
            <a:ext cx="7569050" cy="4250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1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2080725" y="474027"/>
            <a:ext cx="3677173" cy="523220"/>
            <a:chOff x="1192257" y="3420415"/>
            <a:chExt cx="3677173" cy="523220"/>
          </a:xfrm>
        </p:grpSpPr>
        <p:sp>
          <p:nvSpPr>
            <p:cNvPr id="42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43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3434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BPMN-Cadastro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144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705455" y="83769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587649" y="8376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551669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489641" y="463862"/>
            <a:ext cx="2951023" cy="523220"/>
            <a:chOff x="1192257" y="3420415"/>
            <a:chExt cx="2951023" cy="523220"/>
          </a:xfrm>
        </p:grpSpPr>
        <p:sp>
          <p:nvSpPr>
            <p:cNvPr id="38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39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BPMN-Pedido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61" y="1500293"/>
            <a:ext cx="7300760" cy="4024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66360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765994" y="83773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61639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8422248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70428" y="863031"/>
            <a:ext cx="2951023" cy="461665"/>
            <a:chOff x="1192257" y="3420415"/>
            <a:chExt cx="2951023" cy="461665"/>
          </a:xfrm>
        </p:grpSpPr>
        <p:sp>
          <p:nvSpPr>
            <p:cNvPr id="38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39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Mockup-Tela</a:t>
              </a:r>
            </a:p>
          </p:txBody>
        </p:sp>
      </p:grp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96" y="1763092"/>
            <a:ext cx="7154432" cy="4029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474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262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Exo 2</vt:lpstr>
      <vt:lpstr>Tw Cen MT</vt:lpstr>
      <vt:lpstr>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Aluno</cp:lastModifiedBy>
  <cp:revision>81</cp:revision>
  <dcterms:created xsi:type="dcterms:W3CDTF">2017-01-05T13:17:27Z</dcterms:created>
  <dcterms:modified xsi:type="dcterms:W3CDTF">2019-11-07T17:27:07Z</dcterms:modified>
</cp:coreProperties>
</file>