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2" r:id="rId5"/>
    <p:sldId id="285" r:id="rId6"/>
    <p:sldId id="292" r:id="rId7"/>
    <p:sldId id="286" r:id="rId8"/>
    <p:sldId id="287" r:id="rId9"/>
    <p:sldId id="288" r:id="rId10"/>
    <p:sldId id="289" r:id="rId11"/>
    <p:sldId id="290" r:id="rId12"/>
    <p:sldId id="293" r:id="rId13"/>
  </p:sldIdLst>
  <p:sldSz cx="9144000" cy="5143500" type="screen16x9"/>
  <p:notesSz cx="6858000" cy="9144000"/>
  <p:embeddedFontLst>
    <p:embeddedFont>
      <p:font typeface="Oswald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90D6A8-8024-446A-9869-E813105E5C82}">
  <a:tblStyle styleId="{7890D6A8-8024-446A-9869-E813105E5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E0CC62-D823-4E13-A5AE-3B3F61D23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CC3CD5-6BB8-405E-B856-00004AD4F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4862-B3FA-44AC-9444-9C544F6AEE26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50BFD3-79FE-4330-A41F-F9D5007D05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D96728-FC2A-49EF-9EFC-0738B16AE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F4430-8AB1-4D48-A8C1-2F9FF6A9D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9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9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1">
              <a:lumMod val="7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4431022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81920"/>
            </a:schemeClr>
          </a:solidFill>
          <a:ln>
            <a:noFill/>
          </a:ln>
        </p:spPr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95300" y="4787261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2">
              <a:lumMod val="75000"/>
              <a:alpha val="81920"/>
            </a:scheme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chemeClr val="accent1">
              <a:lumMod val="50000"/>
              <a:alpha val="73460"/>
            </a:scheme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 userDrawn="1"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 userDrawn="1"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mrr_matriz_requisitos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tasks.office.com/bandtec.com.br/pt-BR/Home/Planner/#/plantaskboard?groupId=a555cc36-9b82-41f3-b570-191a511dfe36&amp;planId=1E7DnZ66H06CGUEM4OUGUGQAH0y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ndtec-2-semestre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https://portal.azure.com/#@bandtec.com.br/resource/subscriptions/c08afe1b-a17e-4a95-b765-e5ec3fc43c64/resourceGroups/recurso-bandtec/providers/Microsoft.Sql/servers/servidor01191028/databases/BancoProjeto/queryEdit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28058" y="2704206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bg1"/>
                </a:solidFill>
              </a:rPr>
              <a:t>Monitoramento de sistemas de segurança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6F994F-E212-489F-9C43-11E390014EC7}"/>
              </a:ext>
            </a:extLst>
          </p:cNvPr>
          <p:cNvSpPr txBox="1">
            <a:spLocks/>
          </p:cNvSpPr>
          <p:nvPr/>
        </p:nvSpPr>
        <p:spPr>
          <a:xfrm>
            <a:off x="6463824" y="3864006"/>
            <a:ext cx="2680176" cy="12794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Fernanda Esteves -  01191028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Matheus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Huk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- 01191062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Oscar </a:t>
            </a:r>
            <a:r>
              <a:rPr lang="pt-BR" dirty="0" err="1">
                <a:solidFill>
                  <a:schemeClr val="bg1"/>
                </a:solidFill>
                <a:latin typeface="Exo 2 Medium" panose="00000600000000000000" pitchFamily="50" charset="0"/>
              </a:rPr>
              <a:t>Althausen</a:t>
            </a:r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  - 01191082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Victor Francisco  - 01191114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Exo 2 Medium" panose="00000600000000000000" pitchFamily="50" charset="0"/>
              </a:rPr>
              <a:t>Raissa Arantes - 01191040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00E5A5-2BB3-4FB7-B36C-0EA39282F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3" name="Picture 2" descr="Resultado de imagem para requisitos">
            <a:hlinkClick r:id="rId2" action="ppaction://hlinkfile"/>
            <a:extLst>
              <a:ext uri="{FF2B5EF4-FFF2-40B4-BE49-F238E27FC236}">
                <a16:creationId xmlns:a16="http://schemas.microsoft.com/office/drawing/2014/main" id="{B885056C-47E4-469E-AB98-AB1C5B78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424" y="1306174"/>
            <a:ext cx="2531151" cy="25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F143F1F8-F3A7-4EDF-BECD-E563B480E9F4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Requisitos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67486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DBEA333-E5CA-4F8F-B563-DECCBF3DA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A205720-680B-4D7C-BCB0-CF9EF70C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05" y="336517"/>
            <a:ext cx="5794318" cy="4648383"/>
          </a:xfrm>
          <a:prstGeom prst="rect">
            <a:avLst/>
          </a:prstGeom>
        </p:spPr>
      </p:pic>
      <p:sp>
        <p:nvSpPr>
          <p:cNvPr id="5" name="Google Shape;479;p15">
            <a:extLst>
              <a:ext uri="{FF2B5EF4-FFF2-40B4-BE49-F238E27FC236}">
                <a16:creationId xmlns:a16="http://schemas.microsoft.com/office/drawing/2014/main" id="{338A79D5-3F80-4B78-B278-BF31863DD522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/>
              <a:t>Diagrama de BD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24422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8023FE0-CF7E-4B89-B1E7-A6C45208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3" name="Google Shape;479;p15">
            <a:extLst>
              <a:ext uri="{FF2B5EF4-FFF2-40B4-BE49-F238E27FC236}">
                <a16:creationId xmlns:a16="http://schemas.microsoft.com/office/drawing/2014/main" id="{CE3F20B4-ED31-43AD-9B4C-A1E3EC33A5E6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/>
              <a:t>Site Estático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3561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255181" y="316134"/>
            <a:ext cx="4401879" cy="133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Ferramentas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5" name="Picture 2" descr="Resultado de imagem para planner microsoft icon">
            <a:hlinkClick r:id="rId3"/>
            <a:extLst>
              <a:ext uri="{FF2B5EF4-FFF2-40B4-BE49-F238E27FC236}">
                <a16:creationId xmlns:a16="http://schemas.microsoft.com/office/drawing/2014/main" id="{11799F94-49FC-4A9C-B660-0993E660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47" y="1997296"/>
            <a:ext cx="2183251" cy="169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m relacionada">
            <a:extLst>
              <a:ext uri="{FF2B5EF4-FFF2-40B4-BE49-F238E27FC236}">
                <a16:creationId xmlns:a16="http://schemas.microsoft.com/office/drawing/2014/main" id="{9935CF7A-E191-4733-B1BB-2D7AA0ADD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9" t="41691" r="20256" b="33292"/>
          <a:stretch/>
        </p:blipFill>
        <p:spPr bwMode="auto">
          <a:xfrm>
            <a:off x="777659" y="3692954"/>
            <a:ext cx="1838739" cy="6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github icon">
            <a:hlinkClick r:id="rId6"/>
            <a:extLst>
              <a:ext uri="{FF2B5EF4-FFF2-40B4-BE49-F238E27FC236}">
                <a16:creationId xmlns:a16="http://schemas.microsoft.com/office/drawing/2014/main" id="{E9AA1FAC-CBC4-4786-8FCF-3B9859E6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16" y="1972153"/>
            <a:ext cx="1452770" cy="1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github icon">
            <a:extLst>
              <a:ext uri="{FF2B5EF4-FFF2-40B4-BE49-F238E27FC236}">
                <a16:creationId xmlns:a16="http://schemas.microsoft.com/office/drawing/2014/main" id="{E79938AF-6496-4524-AE00-7695FD4F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31" y="3616765"/>
            <a:ext cx="2046706" cy="5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079AE66E-B6F6-4005-BC71-CD3AB380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9" t="22781"/>
          <a:stretch/>
        </p:blipFill>
        <p:spPr bwMode="auto">
          <a:xfrm>
            <a:off x="6377555" y="3524729"/>
            <a:ext cx="1627844" cy="5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azure png">
            <a:hlinkClick r:id="rId9"/>
            <a:extLst>
              <a:ext uri="{FF2B5EF4-FFF2-40B4-BE49-F238E27FC236}">
                <a16:creationId xmlns:a16="http://schemas.microsoft.com/office/drawing/2014/main" id="{D98F78D7-597A-43F2-8D70-E930706D4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61"/>
          <a:stretch/>
        </p:blipFill>
        <p:spPr bwMode="auto">
          <a:xfrm>
            <a:off x="6420492" y="2064307"/>
            <a:ext cx="1627845" cy="11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79;p15">
            <a:extLst>
              <a:ext uri="{FF2B5EF4-FFF2-40B4-BE49-F238E27FC236}">
                <a16:creationId xmlns:a16="http://schemas.microsoft.com/office/drawing/2014/main" id="{383780F2-CA9A-4550-BF60-AC8C69B49516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Proto</a:t>
            </a:r>
            <a:r>
              <a:rPr lang="pt-BR" sz="3600" b="1" dirty="0"/>
              <a:t> Persona</a:t>
            </a:r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53C6BC-8F78-44F9-A011-0A6C85A87EFC}"/>
              </a:ext>
            </a:extLst>
          </p:cNvPr>
          <p:cNvSpPr/>
          <p:nvPr/>
        </p:nvSpPr>
        <p:spPr>
          <a:xfrm>
            <a:off x="132201" y="1032250"/>
            <a:ext cx="4354739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BE1AFC-C5DD-4B70-9DE6-3FFCBAAF0BFC}"/>
              </a:ext>
            </a:extLst>
          </p:cNvPr>
          <p:cNvSpPr/>
          <p:nvPr/>
        </p:nvSpPr>
        <p:spPr>
          <a:xfrm>
            <a:off x="4657060" y="1032250"/>
            <a:ext cx="4263528" cy="19312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F7248BA-1588-4D46-9FBD-8B6B1499F155}"/>
              </a:ext>
            </a:extLst>
          </p:cNvPr>
          <p:cNvSpPr/>
          <p:nvPr/>
        </p:nvSpPr>
        <p:spPr>
          <a:xfrm>
            <a:off x="132201" y="3084723"/>
            <a:ext cx="8788387" cy="2058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photo of male user">
            <a:extLst>
              <a:ext uri="{FF2B5EF4-FFF2-40B4-BE49-F238E27FC236}">
                <a16:creationId xmlns:a16="http://schemas.microsoft.com/office/drawing/2014/main" id="{B65F3627-0D9F-4E25-9D6E-6338F160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88" y="1290624"/>
            <a:ext cx="1431312" cy="14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9304AA-F5D6-411D-BB8D-3D48A3291D2B}"/>
              </a:ext>
            </a:extLst>
          </p:cNvPr>
          <p:cNvSpPr txBox="1"/>
          <p:nvPr/>
        </p:nvSpPr>
        <p:spPr>
          <a:xfrm>
            <a:off x="492369" y="1322198"/>
            <a:ext cx="1851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QUEM?</a:t>
            </a:r>
          </a:p>
          <a:p>
            <a:endParaRPr lang="pt-BR" dirty="0"/>
          </a:p>
          <a:p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José Ribeiro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EF454D-EC06-4DEB-A59C-60F6C708F78B}"/>
              </a:ext>
            </a:extLst>
          </p:cNvPr>
          <p:cNvSpPr txBox="1"/>
          <p:nvPr/>
        </p:nvSpPr>
        <p:spPr>
          <a:xfrm>
            <a:off x="4952378" y="1232548"/>
            <a:ext cx="39682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INFORMAÇÕES/COMPORTAMENTO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Responsável pela segurança da informação de uma empresa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Lida com informações de alto 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Antenado em tecnologia</a:t>
            </a:r>
          </a:p>
          <a:p>
            <a:endParaRPr lang="pt-BR" sz="1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008B2C-BF2D-427F-B402-B1E29FCE165A}"/>
              </a:ext>
            </a:extLst>
          </p:cNvPr>
          <p:cNvSpPr txBox="1"/>
          <p:nvPr/>
        </p:nvSpPr>
        <p:spPr>
          <a:xfrm>
            <a:off x="447149" y="3251317"/>
            <a:ext cx="258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DORES E NECESSIDADES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09D5C5-46CA-47C9-AF8B-CEE0EB78C42A}"/>
              </a:ext>
            </a:extLst>
          </p:cNvPr>
          <p:cNvSpPr txBox="1"/>
          <p:nvPr/>
        </p:nvSpPr>
        <p:spPr>
          <a:xfrm>
            <a:off x="255181" y="3251317"/>
            <a:ext cx="8441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Já sofreu com as consequências do vazamento de dados em sua empresa devido a falhas de sistemas de segurança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Precisa de redundância em seu sistemas de segurança para evitar riscos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Quer focar em monitorar sua empresa e não em se preocupar se os sistemas estão funcionando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Necessita de praticidade e rapidez em seu dia a dia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16" name="Imagem 1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EC70B454-4D4A-4692-B3BC-4F907F626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b="50145"/>
          <a:stretch/>
        </p:blipFill>
        <p:spPr>
          <a:xfrm>
            <a:off x="6640461" y="1146355"/>
            <a:ext cx="2093797" cy="2639691"/>
          </a:xfrm>
          <a:prstGeom prst="rect">
            <a:avLst/>
          </a:prstGeom>
        </p:spPr>
      </p:pic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E6DA4F8-B0B2-463F-AFC7-7A12515DE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7" b="50000"/>
          <a:stretch/>
        </p:blipFill>
        <p:spPr>
          <a:xfrm>
            <a:off x="312136" y="1146356"/>
            <a:ext cx="2029129" cy="2547971"/>
          </a:xfrm>
          <a:prstGeom prst="rect">
            <a:avLst/>
          </a:prstGeom>
        </p:spPr>
      </p:pic>
      <p:pic>
        <p:nvPicPr>
          <p:cNvPr id="18" name="Imagem 1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872F3DCD-2318-4EED-AEB0-E87304469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6" r="50000" b="50000"/>
          <a:stretch/>
        </p:blipFill>
        <p:spPr>
          <a:xfrm>
            <a:off x="2418610" y="1146356"/>
            <a:ext cx="2029129" cy="2611551"/>
          </a:xfrm>
          <a:prstGeom prst="rect">
            <a:avLst/>
          </a:prstGeom>
        </p:spPr>
      </p:pic>
      <p:pic>
        <p:nvPicPr>
          <p:cNvPr id="19" name="Imagem 1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AA4173E3-7E56-4C52-ADB1-26196925C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4429" b="50000"/>
          <a:stretch/>
        </p:blipFill>
        <p:spPr>
          <a:xfrm>
            <a:off x="4525085" y="1146356"/>
            <a:ext cx="2038030" cy="2639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" name="Google Shape;479;p15">
            <a:extLst>
              <a:ext uri="{FF2B5EF4-FFF2-40B4-BE49-F238E27FC236}">
                <a16:creationId xmlns:a16="http://schemas.microsoft.com/office/drawing/2014/main" id="{9A18F3C9-F67C-4298-B893-0E2FD9C6BB31}"/>
              </a:ext>
            </a:extLst>
          </p:cNvPr>
          <p:cNvSpPr txBox="1">
            <a:spLocks/>
          </p:cNvSpPr>
          <p:nvPr/>
        </p:nvSpPr>
        <p:spPr>
          <a:xfrm>
            <a:off x="255181" y="316134"/>
            <a:ext cx="4401879" cy="13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StoryBoard</a:t>
            </a:r>
            <a:endParaRPr lang="pt-BR" sz="3600" b="1" dirty="0"/>
          </a:p>
          <a:p>
            <a:pPr marL="0" indent="0" algn="ctr">
              <a:buFont typeface="Source Sans Pro"/>
              <a:buNone/>
            </a:pPr>
            <a:endParaRPr lang="pt-BR" sz="3600" b="1" dirty="0"/>
          </a:p>
        </p:txBody>
      </p:sp>
      <p:pic>
        <p:nvPicPr>
          <p:cNvPr id="8" name="Imagem 7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7D9C0CB-50FA-4C31-8368-B0F8EDEC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t="48696" r="50269" b="266"/>
          <a:stretch/>
        </p:blipFill>
        <p:spPr>
          <a:xfrm>
            <a:off x="2524198" y="1146352"/>
            <a:ext cx="2107813" cy="2639691"/>
          </a:xfrm>
          <a:prstGeom prst="rect">
            <a:avLst/>
          </a:prstGeom>
        </p:spPr>
      </p:pic>
      <p:pic>
        <p:nvPicPr>
          <p:cNvPr id="9" name="Imagem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386B092-5478-483B-8335-D48447BD3B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4887"/>
          <a:stretch/>
        </p:blipFill>
        <p:spPr>
          <a:xfrm>
            <a:off x="292239" y="1146352"/>
            <a:ext cx="2107813" cy="2641689"/>
          </a:xfrm>
          <a:prstGeom prst="rect">
            <a:avLst/>
          </a:prstGeom>
        </p:spPr>
      </p:pic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0AD7FD92-A67D-47E0-98E7-FCDCBDD9B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61" t="50000"/>
          <a:stretch/>
        </p:blipFill>
        <p:spPr>
          <a:xfrm>
            <a:off x="4781206" y="1146352"/>
            <a:ext cx="1979209" cy="2639691"/>
          </a:xfrm>
          <a:prstGeom prst="rect">
            <a:avLst/>
          </a:prstGeom>
        </p:spPr>
      </p:pic>
      <p:pic>
        <p:nvPicPr>
          <p:cNvPr id="11" name="Imagem 10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DCD491B-A623-4A89-A348-D27AD27A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4839"/>
          <a:stretch/>
        </p:blipFill>
        <p:spPr>
          <a:xfrm>
            <a:off x="6909610" y="1146353"/>
            <a:ext cx="1979209" cy="26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52E29B-0C66-4D18-BF7C-8C3D1A597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6CB865-9107-4044-86F2-8979023B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8" y="0"/>
            <a:ext cx="8413462" cy="4730263"/>
          </a:xfrm>
          <a:prstGeom prst="rect">
            <a:avLst/>
          </a:prstGeom>
        </p:spPr>
      </p:pic>
      <p:sp>
        <p:nvSpPr>
          <p:cNvPr id="4" name="Google Shape;479;p15">
            <a:extLst>
              <a:ext uri="{FF2B5EF4-FFF2-40B4-BE49-F238E27FC236}">
                <a16:creationId xmlns:a16="http://schemas.microsoft.com/office/drawing/2014/main" id="{334EB064-62F5-408D-B6D2-591CCB276789}"/>
              </a:ext>
            </a:extLst>
          </p:cNvPr>
          <p:cNvSpPr txBox="1">
            <a:spLocks/>
          </p:cNvSpPr>
          <p:nvPr/>
        </p:nvSpPr>
        <p:spPr>
          <a:xfrm>
            <a:off x="0" y="992044"/>
            <a:ext cx="2200589" cy="86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pt-BR" sz="3600" b="1" dirty="0" err="1"/>
              <a:t>Canvas</a:t>
            </a:r>
            <a:endParaRPr lang="pt-BR" sz="3200" b="1" dirty="0"/>
          </a:p>
          <a:p>
            <a:pPr marL="0" indent="0" algn="ctr">
              <a:buFont typeface="Source Sans Pro"/>
              <a:buNone/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72326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#1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do prédio, preciso me assegurar acerca da segurança dos funcionários e das informações 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#2</a:t>
            </a:r>
          </a:p>
          <a:p>
            <a:pPr marL="0" indent="0">
              <a:buNone/>
            </a:pPr>
            <a:endParaRPr lang="pt-BR" sz="3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dono de uma empresa de TI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assegurar a continuidade das operações da minha empresa e o sigilo de dados porque tenho obrigações legais, fiscais e segredos de negócio. 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#3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funcionário</a:t>
            </a:r>
            <a:r>
              <a:rPr lang="pt-BR" sz="24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versátil e fácil de utilizar para economizar tempo ao fazer as buscas e visualizar as informações de forma mais rápida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8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8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#4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6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600" dirty="0">
                <a:solidFill>
                  <a:srgbClr val="FF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B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que alerte quando os dispositivos estiverem com iminência de falhas para tomar decisões e manter o sistema em funcionamento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7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E161BA-68C9-48BC-BB56-FDE9994C4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405BAA-806D-4855-8AB2-DAB2778A4ED1}"/>
              </a:ext>
            </a:extLst>
          </p:cNvPr>
          <p:cNvSpPr txBox="1">
            <a:spLocks/>
          </p:cNvSpPr>
          <p:nvPr/>
        </p:nvSpPr>
        <p:spPr>
          <a:xfrm>
            <a:off x="770355" y="575170"/>
            <a:ext cx="7382301" cy="1798108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26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#5</a:t>
            </a:r>
          </a:p>
          <a:p>
            <a:br>
              <a:rPr lang="pt-BR" sz="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2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analista de dados </a:t>
            </a:r>
            <a:r>
              <a:rPr lang="pt-B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empresa, preciso de um sistema que apresente relatórios de uso dos equipamentos para controlar  o funcionamento dos dispositivos</a:t>
            </a:r>
          </a:p>
          <a:p>
            <a:endParaRPr lang="pt-BR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310BEE-8A09-4252-865B-F68B56A045C5}"/>
              </a:ext>
            </a:extLst>
          </p:cNvPr>
          <p:cNvSpPr txBox="1">
            <a:spLocks/>
          </p:cNvSpPr>
          <p:nvPr/>
        </p:nvSpPr>
        <p:spPr>
          <a:xfrm>
            <a:off x="880849" y="2272420"/>
            <a:ext cx="7382301" cy="2295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3400" b="1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pt-BR" sz="3400" b="1" dirty="0" err="1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</a:t>
            </a:r>
            <a:r>
              <a:rPr lang="pt-BR" sz="3400" b="1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Stories #6</a:t>
            </a:r>
          </a:p>
          <a:p>
            <a:pPr marL="0" indent="0">
              <a:buNone/>
            </a:pPr>
            <a:endParaRPr lang="pt-BR" sz="3600" dirty="0"/>
          </a:p>
          <a:p>
            <a:pPr marL="0" indent="0" algn="ctr">
              <a:buNone/>
            </a:pP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Eu, enquanto </a:t>
            </a:r>
            <a:r>
              <a:rPr lang="pt-BR" sz="3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gerente de infraestrutura</a:t>
            </a:r>
            <a:r>
              <a:rPr lang="pt-BR" sz="3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preciso de um sistema com um backup da base de dados sempre atualizado para utilizar em casos de emergência</a:t>
            </a:r>
          </a:p>
          <a:p>
            <a:endParaRPr lang="pt-B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8159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248</Words>
  <Application>Microsoft Office PowerPoint</Application>
  <PresentationFormat>Apresentação na tela (16:9)</PresentationFormat>
  <Paragraphs>60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Oswald</vt:lpstr>
      <vt:lpstr>Exo 2 Medium</vt:lpstr>
      <vt:lpstr>Source Sans Pro</vt:lpstr>
      <vt:lpstr>Arial</vt:lpstr>
      <vt:lpstr>Quince template</vt:lpstr>
      <vt:lpstr>Monitoramento de sistemas de segurança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Raissa Domingos</dc:creator>
  <cp:lastModifiedBy>Raissa Domingos</cp:lastModifiedBy>
  <cp:revision>17</cp:revision>
  <dcterms:modified xsi:type="dcterms:W3CDTF">2019-09-11T21:10:29Z</dcterms:modified>
</cp:coreProperties>
</file>