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2" r:id="rId4"/>
    <p:sldId id="263" r:id="rId5"/>
    <p:sldId id="260" r:id="rId6"/>
    <p:sldId id="257" r:id="rId7"/>
    <p:sldId id="258" r:id="rId8"/>
    <p:sldId id="259" r:id="rId9"/>
    <p:sldId id="264" r:id="rId10"/>
    <p:sldId id="26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11" autoAdjust="0"/>
    <p:restoredTop sz="94660"/>
  </p:normalViewPr>
  <p:slideViewPr>
    <p:cSldViewPr snapToGrid="0">
      <p:cViewPr>
        <p:scale>
          <a:sx n="80" d="100"/>
          <a:sy n="80" d="100"/>
        </p:scale>
        <p:origin x="678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4F407-1F44-4EA4-8CF6-CBD470DD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64B42E-FDC3-40A9-A6CB-C9EDCF887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BDCAA3-715D-474E-BE1E-80CB2FB1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4D37D9-4749-4EBE-BE22-9C13544F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7634E2-8FEA-4C86-85ED-5ECD73D0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9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B5B0C-C22A-4658-A8A9-D0111235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EA0566-E82D-427F-B949-0DBC79225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49794-15C0-4764-B080-C868DB42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EC0271-336A-4C41-8A88-0925D52B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2B0BFC-6575-4E8B-8422-D0E1FC4B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15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37758B-F8E6-456A-B812-0F602555C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C6DD62-3604-410B-A363-BD00E955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36E14F-BAB3-400D-A7E6-9AA6DB7E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31F888-4A94-4B2C-94CD-4E029D15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3E619D-785C-4300-8842-59C9AB40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60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D4DA6-9640-4752-9A31-2488397C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1FD87-1B65-48A9-B1B1-8AB2CCCA6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E2E006-F1D9-4365-A766-29AC9303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7A703-A94E-4D12-BDB6-A7553831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E09EFD-0678-48B9-B37A-7B1B8971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91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26D59-D16F-4057-9680-4783B537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C58ECF-152D-46CA-8EB6-8402FA57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BB988-968F-424B-B663-A4216DF5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2522B3-05F2-497C-82DD-EE27EF7F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5411DC-A675-4612-B8EE-C7204D7C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66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DF112-B456-42ED-BEEF-18129797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D64DE-35CA-445F-AFC2-0FAB6E6E4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93342E-B6CC-4E35-8649-5C7544637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22861E-0D19-4C4E-B3B1-B902F3C2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375A5D-2BDC-42C3-B8C4-5AFD46F5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0D844A-BA45-4DC5-ADAD-AA4F0951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71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1CEEF-8D31-47C6-8A95-708B386A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7EB0B4-1E0A-4390-8139-578CF66D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542B63-8F52-4347-84D1-1B9ADD6E8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075762-7F34-4259-90C6-F87BC1090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BF3A93-87F6-479F-8BB2-A2AF5B5CF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C61421-EA71-477A-9765-32947A84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5B8C82-97C5-4004-9913-DB80E0F3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85D45B-DEA9-420A-8A36-21785854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84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DC7C3-77F4-485E-9774-278049E0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52CDE1-BF25-44DF-872E-74607347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209675-89B3-4B87-A7E5-18A9EF91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25C889-EA63-463B-B875-3D7137CB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1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164FA7-8E77-40ED-9047-90C29E9A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7EB343-0505-40D1-B9DC-EA70995C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42CCA9-514D-44E6-9800-C09EAD40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2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27579-D025-43A7-AADB-2678067E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65E27-C205-4839-B931-A351994D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851FD4-808C-4BC6-9323-DACB5C5DB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0CEE3E-EDF6-4F37-A7B1-7D1B3170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080E7F-CDEC-4D2A-8890-7CCF3644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C667DB-9933-422B-BABD-EBBA1959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51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3C21A-3E4B-4FFF-82A6-8CE2ACC5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3E7E76-B42E-4ECD-8FAC-07A6FE99C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29D61C-4061-4F6E-AC2E-33A447E36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D3C9ED-9008-45B1-905F-495EF978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483505-3061-4C9F-B665-72747F52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204676-EE41-45AC-96E1-A825FFA3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29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2C8466-78C0-4B9C-B7C8-24E91DB9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03A448-4E8D-41E7-8DDB-2F3BF8712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1A52F2-73C2-40C1-B5AD-8624983A3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141A-6333-42BE-9110-89046F64AE2E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C1341C-AC46-4719-9028-E36BA696F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8A2BE7-256E-4679-8DD6-02C641BB3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4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ortal.azure.com/#@bandtec.com.br/resource/subscriptions/c08afe1b-a17e-4a95-b765-e5ec3fc43c64/resourceGroups/recurso-bandtec/providers/Microsoft.Sql/servers/servidor01191028/databases/BancoProjeto/queryEditor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hyperlink" Target="https://tasks.office.com/bandtec.com.br/pt-BR/Home/Planner/#/plantaskboard?groupId=a555cc36-9b82-41f3-b570-191a511dfe36&amp;planId=1E7DnZ66H06CGUEM4OUGUGQAH0yu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bandtec-2-semestre" TargetMode="Externa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#@bandtec.com.br/resource/subscriptions/c08afe1b-a17e-4a95-b765-e5ec3fc43c64/resourceGroups/recurso-bandtec/providers/Microsoft.Sql/servers/servidor01191028/databases/BancoProjeto/queryEdito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dmrr_matriz_requisitos.xlsx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planner microsoft icon">
            <a:hlinkClick r:id="rId2"/>
            <a:extLst>
              <a:ext uri="{FF2B5EF4-FFF2-40B4-BE49-F238E27FC236}">
                <a16:creationId xmlns:a16="http://schemas.microsoft.com/office/drawing/2014/main" id="{DCC76534-000A-48BA-837B-DC626F792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728" y="2486842"/>
            <a:ext cx="2183251" cy="16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github icon">
            <a:hlinkClick r:id="rId4"/>
            <a:extLst>
              <a:ext uri="{FF2B5EF4-FFF2-40B4-BE49-F238E27FC236}">
                <a16:creationId xmlns:a16="http://schemas.microsoft.com/office/drawing/2014/main" id="{25C0851C-8033-40C9-A785-924357AF9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615" y="2514599"/>
            <a:ext cx="1452770" cy="145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sultado de imagem para github icon">
            <a:extLst>
              <a:ext uri="{FF2B5EF4-FFF2-40B4-BE49-F238E27FC236}">
                <a16:creationId xmlns:a16="http://schemas.microsoft.com/office/drawing/2014/main" id="{E3969A3E-31E6-414C-8342-A42A23998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630" y="4159211"/>
            <a:ext cx="2046706" cy="50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m relacionada">
            <a:extLst>
              <a:ext uri="{FF2B5EF4-FFF2-40B4-BE49-F238E27FC236}">
                <a16:creationId xmlns:a16="http://schemas.microsoft.com/office/drawing/2014/main" id="{19AD249B-1329-44A6-87D4-062F13BDE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9" t="41691" r="20256" b="33292"/>
          <a:stretch/>
        </p:blipFill>
        <p:spPr bwMode="auto">
          <a:xfrm>
            <a:off x="1947240" y="4182500"/>
            <a:ext cx="1838739" cy="69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azure png">
            <a:hlinkClick r:id="rId8"/>
            <a:extLst>
              <a:ext uri="{FF2B5EF4-FFF2-40B4-BE49-F238E27FC236}">
                <a16:creationId xmlns:a16="http://schemas.microsoft.com/office/drawing/2014/main" id="{2AC5B454-3B54-4C51-867D-BAE5F9853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9" t="22781"/>
          <a:stretch/>
        </p:blipFill>
        <p:spPr bwMode="auto">
          <a:xfrm>
            <a:off x="8918490" y="4159211"/>
            <a:ext cx="1627844" cy="59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sultado de imagem para azure png">
            <a:hlinkClick r:id="rId8"/>
            <a:extLst>
              <a:ext uri="{FF2B5EF4-FFF2-40B4-BE49-F238E27FC236}">
                <a16:creationId xmlns:a16="http://schemas.microsoft.com/office/drawing/2014/main" id="{31DC45F7-35E2-472A-B458-D828E04F19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61"/>
          <a:stretch/>
        </p:blipFill>
        <p:spPr bwMode="auto">
          <a:xfrm>
            <a:off x="8961427" y="2698789"/>
            <a:ext cx="1627845" cy="119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F9097F2B-6FC4-436D-AD25-DC09E4DE6218}"/>
              </a:ext>
            </a:extLst>
          </p:cNvPr>
          <p:cNvSpPr txBox="1"/>
          <p:nvPr/>
        </p:nvSpPr>
        <p:spPr>
          <a:xfrm>
            <a:off x="717452" y="271716"/>
            <a:ext cx="36076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Ferramentas</a:t>
            </a:r>
          </a:p>
        </p:txBody>
      </p:sp>
    </p:spTree>
    <p:extLst>
      <p:ext uri="{BB962C8B-B14F-4D97-AF65-F5344CB8AC3E}">
        <p14:creationId xmlns:p14="http://schemas.microsoft.com/office/powerpoint/2010/main" val="162699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E30BCA73-FA51-4798-90F2-D74578A88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71" y="0"/>
            <a:ext cx="8548657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D7AEAE6-2FFC-452C-8E42-21D57B2F3F2D}"/>
              </a:ext>
            </a:extLst>
          </p:cNvPr>
          <p:cNvSpPr txBox="1"/>
          <p:nvPr/>
        </p:nvSpPr>
        <p:spPr>
          <a:xfrm>
            <a:off x="717452" y="271716"/>
            <a:ext cx="36076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Diagrama de BD</a:t>
            </a:r>
          </a:p>
        </p:txBody>
      </p:sp>
      <p:pic>
        <p:nvPicPr>
          <p:cNvPr id="2050" name="Picture 2" descr="Resultado de imagem para azure png">
            <a:hlinkClick r:id="rId3"/>
            <a:extLst>
              <a:ext uri="{FF2B5EF4-FFF2-40B4-BE49-F238E27FC236}">
                <a16:creationId xmlns:a16="http://schemas.microsoft.com/office/drawing/2014/main" id="{BFB29840-6666-498D-BE86-98009BB27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435" y="6096000"/>
            <a:ext cx="1729228" cy="49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8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6452D8A-E7B5-4743-A661-CA9E2D14CCE7}"/>
              </a:ext>
            </a:extLst>
          </p:cNvPr>
          <p:cNvSpPr txBox="1"/>
          <p:nvPr/>
        </p:nvSpPr>
        <p:spPr>
          <a:xfrm>
            <a:off x="717452" y="1541099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66"/>
                </a:solidFill>
                <a:latin typeface="Exo 2" panose="00000500000000000000" pitchFamily="50" charset="0"/>
              </a:rPr>
              <a:t>QUEM?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6E76FB-726F-41B6-911C-A85FB7ED3C63}"/>
              </a:ext>
            </a:extLst>
          </p:cNvPr>
          <p:cNvSpPr txBox="1"/>
          <p:nvPr/>
        </p:nvSpPr>
        <p:spPr>
          <a:xfrm>
            <a:off x="717452" y="1861838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Exo 2" panose="00000500000000000000" pitchFamily="50" charset="0"/>
              </a:rPr>
              <a:t>José Ribeiro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C4F4548-DCD1-4C2A-8DDD-B7977222E846}"/>
              </a:ext>
            </a:extLst>
          </p:cNvPr>
          <p:cNvSpPr/>
          <p:nvPr/>
        </p:nvSpPr>
        <p:spPr>
          <a:xfrm>
            <a:off x="0" y="1032249"/>
            <a:ext cx="5931878" cy="29084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FFD914-784E-4250-B45E-16160D8C25A2}"/>
              </a:ext>
            </a:extLst>
          </p:cNvPr>
          <p:cNvSpPr/>
          <p:nvPr/>
        </p:nvSpPr>
        <p:spPr>
          <a:xfrm>
            <a:off x="5931878" y="1032248"/>
            <a:ext cx="6260120" cy="29084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497DBA3-D3AB-4552-A947-37C3FB9D832A}"/>
              </a:ext>
            </a:extLst>
          </p:cNvPr>
          <p:cNvSpPr/>
          <p:nvPr/>
        </p:nvSpPr>
        <p:spPr>
          <a:xfrm>
            <a:off x="0" y="3974068"/>
            <a:ext cx="12191999" cy="28526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775B62-80EB-4BF0-A13F-0C7F1BEC9B3E}"/>
              </a:ext>
            </a:extLst>
          </p:cNvPr>
          <p:cNvSpPr txBox="1"/>
          <p:nvPr/>
        </p:nvSpPr>
        <p:spPr>
          <a:xfrm>
            <a:off x="717452" y="4038779"/>
            <a:ext cx="34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66"/>
                </a:solidFill>
                <a:latin typeface="Exo 2" panose="00000500000000000000" pitchFamily="50" charset="0"/>
              </a:rPr>
              <a:t>DORES E NECESSIDADES?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D937077-982E-4F4D-A7FF-2A03CB5B1F6D}"/>
              </a:ext>
            </a:extLst>
          </p:cNvPr>
          <p:cNvSpPr txBox="1"/>
          <p:nvPr/>
        </p:nvSpPr>
        <p:spPr>
          <a:xfrm>
            <a:off x="6539132" y="1434905"/>
            <a:ext cx="443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66"/>
                </a:solidFill>
                <a:latin typeface="Exo 2" panose="00000500000000000000" pitchFamily="50" charset="0"/>
              </a:rPr>
              <a:t>INFORMAÇÕES/ COMPORTAMENTO?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AFA596-7684-4B8C-9533-A2709FBC53F2}"/>
              </a:ext>
            </a:extLst>
          </p:cNvPr>
          <p:cNvSpPr txBox="1"/>
          <p:nvPr/>
        </p:nvSpPr>
        <p:spPr>
          <a:xfrm>
            <a:off x="6539132" y="1845319"/>
            <a:ext cx="53246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Responsável pela segurança da informação de uma empresa de 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Lida com informações de alto sigilo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Antenado em tecnologia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41BC3AB-0293-4B8C-8F1A-A5D37A1918EA}"/>
              </a:ext>
            </a:extLst>
          </p:cNvPr>
          <p:cNvSpPr txBox="1"/>
          <p:nvPr/>
        </p:nvSpPr>
        <p:spPr>
          <a:xfrm>
            <a:off x="92765" y="4472822"/>
            <a:ext cx="117709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Já sofreu com as consequências do vazamento de dados em sua empresa devido a falhas de sistemas de segurança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Precisa de redundância em seu sistemas de segurança para evitar riscos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Quer focar em monitorar sua empresa e não em se preocupar se os sistemas estão funcionando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Exo 2" panose="00000500000000000000" pitchFamily="50" charset="0"/>
              </a:rPr>
              <a:t>Necessita de praticidade e rapidez em seu dia a dia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8E6AD43-D94E-42E1-BD89-89C703BFD58D}"/>
              </a:ext>
            </a:extLst>
          </p:cNvPr>
          <p:cNvSpPr txBox="1"/>
          <p:nvPr/>
        </p:nvSpPr>
        <p:spPr>
          <a:xfrm>
            <a:off x="717452" y="271716"/>
            <a:ext cx="36076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Proto Persona</a:t>
            </a:r>
          </a:p>
        </p:txBody>
      </p:sp>
      <p:pic>
        <p:nvPicPr>
          <p:cNvPr id="3" name="Picture 4" descr="Resultado de imagem para photo of male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72" y="1414517"/>
            <a:ext cx="1916596" cy="189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68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D696794E-610E-43AF-B5DF-3601CFF21C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87" b="50145"/>
          <a:stretch/>
        </p:blipFill>
        <p:spPr>
          <a:xfrm>
            <a:off x="776315" y="3571946"/>
            <a:ext cx="2558661" cy="32257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707FC8A7-01C5-4093-B36A-C5D6196E8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3" t="48696" r="50269" b="266"/>
          <a:stretch/>
        </p:blipFill>
        <p:spPr>
          <a:xfrm>
            <a:off x="8853026" y="3571945"/>
            <a:ext cx="2480591" cy="31065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62E34D70-BDD0-4C5E-96DE-E9B0C0A764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67" b="50000"/>
          <a:stretch/>
        </p:blipFill>
        <p:spPr>
          <a:xfrm>
            <a:off x="776315" y="73153"/>
            <a:ext cx="2558661" cy="321290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2EA14C9-FE2F-4385-B5FE-DE957E255B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6" r="50000" b="50000"/>
          <a:stretch/>
        </p:blipFill>
        <p:spPr>
          <a:xfrm>
            <a:off x="4936978" y="73153"/>
            <a:ext cx="2496368" cy="3212902"/>
          </a:xfrm>
          <a:prstGeom prst="rect">
            <a:avLst/>
          </a:prstGeom>
        </p:spPr>
      </p:pic>
      <p:pic>
        <p:nvPicPr>
          <p:cNvPr id="5" name="Imagem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45929F10-4F32-4DD1-B689-FB81DC17C7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4429" b="50000"/>
          <a:stretch/>
        </p:blipFill>
        <p:spPr>
          <a:xfrm>
            <a:off x="8853027" y="73153"/>
            <a:ext cx="2480590" cy="3212902"/>
          </a:xfrm>
          <a:prstGeom prst="rect">
            <a:avLst/>
          </a:prstGeom>
        </p:spPr>
      </p:pic>
      <p:pic>
        <p:nvPicPr>
          <p:cNvPr id="6" name="Imagem 5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3F092D5-34A1-4A13-B1B1-CF169633D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4887"/>
          <a:stretch/>
        </p:blipFill>
        <p:spPr>
          <a:xfrm>
            <a:off x="4936978" y="3571946"/>
            <a:ext cx="2496368" cy="312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3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B1F9D55-9C31-4757-85CC-9CF61C8F9C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61" t="50000"/>
          <a:stretch/>
        </p:blipFill>
        <p:spPr>
          <a:xfrm>
            <a:off x="1334926" y="643466"/>
            <a:ext cx="3911798" cy="5571066"/>
          </a:xfrm>
          <a:prstGeom prst="rect">
            <a:avLst/>
          </a:prstGeom>
        </p:spPr>
      </p:pic>
      <p:cxnSp>
        <p:nvCxnSpPr>
          <p:cNvPr id="30" name="Straight Connector 2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FAEF17E1-95B5-468E-A73F-BA1CDACBE0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r="24839"/>
          <a:stretch/>
        </p:blipFill>
        <p:spPr>
          <a:xfrm>
            <a:off x="6919927" y="643467"/>
            <a:ext cx="3962495" cy="5571066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5049D49-6AB5-418E-9854-060432B7B1A5}"/>
              </a:ext>
            </a:extLst>
          </p:cNvPr>
          <p:cNvCxnSpPr>
            <a:cxnSpLocks/>
          </p:cNvCxnSpPr>
          <p:nvPr/>
        </p:nvCxnSpPr>
        <p:spPr>
          <a:xfrm>
            <a:off x="6079958" y="480060"/>
            <a:ext cx="0" cy="589788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45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58490392-F357-4420-BBC4-EB8A90BE1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59F12-3BAD-404F-91B0-F5331DC3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597"/>
          </a:xfrm>
        </p:spPr>
        <p:txBody>
          <a:bodyPr>
            <a:normAutofit fontScale="90000"/>
          </a:bodyPr>
          <a:lstStyle/>
          <a:p>
            <a:r>
              <a:rPr lang="pt-BR" sz="3700" b="1" dirty="0" err="1">
                <a:solidFill>
                  <a:srgbClr val="00B0F0"/>
                </a:solidFill>
                <a:latin typeface="Exo 2" panose="00000500000000000000" pitchFamily="50" charset="0"/>
              </a:rPr>
              <a:t>User</a:t>
            </a:r>
            <a:r>
              <a:rPr lang="pt-BR" sz="3700" b="1" dirty="0">
                <a:solidFill>
                  <a:srgbClr val="00B0F0"/>
                </a:solidFill>
                <a:latin typeface="Exo 2" panose="00000500000000000000" pitchFamily="50" charset="0"/>
              </a:rPr>
              <a:t> Stories 1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43297-2D2C-41A1-81AC-C6A525CC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278"/>
            <a:ext cx="10515600" cy="1911487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0" indent="0" algn="ctr">
              <a:buNone/>
            </a:pPr>
            <a:r>
              <a:rPr lang="pt-BR" sz="3000" dirty="0">
                <a:latin typeface="Exo 2" panose="00000500000000000000" pitchFamily="50" charset="0"/>
              </a:rPr>
              <a:t>Enquanto </a:t>
            </a:r>
            <a:r>
              <a:rPr lang="pt-BR" sz="3000" dirty="0">
                <a:solidFill>
                  <a:srgbClr val="FF0066"/>
                </a:solidFill>
                <a:latin typeface="Exo 2" panose="00000500000000000000" pitchFamily="50" charset="0"/>
              </a:rPr>
              <a:t>gerente de infraestrutura</a:t>
            </a:r>
            <a:r>
              <a:rPr lang="pt-BR" sz="3000" dirty="0">
                <a:latin typeface="Exo 2" panose="00000500000000000000" pitchFamily="50" charset="0"/>
              </a:rPr>
              <a:t> do prédio, preciso me assegurar acerca da segurança dos funcionários e das informações 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6EE56E1-007A-45A7-82AA-52FA178D141B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986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>
                <a:solidFill>
                  <a:srgbClr val="00B0F0"/>
                </a:solidFill>
                <a:latin typeface="Exo 2" panose="00000500000000000000" pitchFamily="50" charset="0"/>
              </a:rPr>
              <a:t>User</a:t>
            </a:r>
            <a:r>
              <a:rPr lang="pt-BR" sz="3600" b="1" dirty="0">
                <a:solidFill>
                  <a:srgbClr val="00B0F0"/>
                </a:solidFill>
                <a:latin typeface="Exo 2" panose="00000500000000000000" pitchFamily="50" charset="0"/>
              </a:rPr>
              <a:t> Stories 2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52B6FE0-7A8F-42A3-AEBA-8CCB7DD84248}"/>
              </a:ext>
            </a:extLst>
          </p:cNvPr>
          <p:cNvSpPr txBox="1">
            <a:spLocks/>
          </p:cNvSpPr>
          <p:nvPr/>
        </p:nvSpPr>
        <p:spPr>
          <a:xfrm>
            <a:off x="838200" y="3882886"/>
            <a:ext cx="10515600" cy="2491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sz="32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500" dirty="0">
                <a:latin typeface="Exo 2" panose="00000500000000000000" pitchFamily="50" charset="0"/>
              </a:rPr>
              <a:t>Eu, enquanto </a:t>
            </a:r>
            <a:r>
              <a:rPr lang="pt-BR" sz="3500" dirty="0">
                <a:solidFill>
                  <a:srgbClr val="FF0066"/>
                </a:solidFill>
                <a:latin typeface="Exo 2" panose="00000500000000000000" pitchFamily="50" charset="0"/>
              </a:rPr>
              <a:t>dono de uma empresa de TI</a:t>
            </a:r>
            <a:r>
              <a:rPr lang="pt-BR" sz="3500" dirty="0">
                <a:latin typeface="Exo 2" panose="00000500000000000000" pitchFamily="50" charset="0"/>
              </a:rPr>
              <a:t>, preciso assegurar a continuidade das operações da minha empresa e o sigilo de dados porque tenho obrigações legais, fiscais e segredos de negócio.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782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59F12-3BAD-404F-91B0-F5331DC3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300" b="1" dirty="0" err="1">
                <a:solidFill>
                  <a:srgbClr val="00B0F0"/>
                </a:solidFill>
                <a:latin typeface="Exo 2" panose="00000500000000000000" pitchFamily="50" charset="0"/>
              </a:rPr>
              <a:t>User</a:t>
            </a:r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 Stories 3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43297-2D2C-41A1-81AC-C6A525CC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912"/>
            <a:ext cx="10515600" cy="2080592"/>
          </a:xfrm>
        </p:spPr>
        <p:txBody>
          <a:bodyPr>
            <a:normAutofit fontScale="70000" lnSpcReduction="20000"/>
          </a:bodyPr>
          <a:lstStyle/>
          <a:p>
            <a:endParaRPr lang="pt-BR" dirty="0"/>
          </a:p>
          <a:p>
            <a:endParaRPr lang="pt-BR" sz="3200" dirty="0"/>
          </a:p>
          <a:p>
            <a:pPr marL="0" indent="0" algn="ctr">
              <a:buNone/>
            </a:pPr>
            <a:r>
              <a:rPr lang="pt-BR" sz="4300" dirty="0">
                <a:latin typeface="Exo 2" panose="00000500000000000000" pitchFamily="50" charset="0"/>
              </a:rPr>
              <a:t>Eu, enquanto funcionário</a:t>
            </a:r>
            <a:r>
              <a:rPr lang="pt-BR" sz="4300" dirty="0">
                <a:solidFill>
                  <a:srgbClr val="FF0066"/>
                </a:solidFill>
                <a:latin typeface="Exo 2" panose="00000500000000000000" pitchFamily="50" charset="0"/>
              </a:rPr>
              <a:t> analista de dados </a:t>
            </a:r>
            <a:r>
              <a:rPr lang="pt-BR" sz="4300" dirty="0">
                <a:latin typeface="Exo 2" panose="00000500000000000000" pitchFamily="50" charset="0"/>
              </a:rPr>
              <a:t>, preciso de um sistema versátil e fácil de utilizar para economizar tempo ao fazer as buscas e visualizar as informações de forma mais rápida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0F18D31-A005-498C-90D4-46C7EAD34FF8}"/>
              </a:ext>
            </a:extLst>
          </p:cNvPr>
          <p:cNvSpPr txBox="1">
            <a:spLocks/>
          </p:cNvSpPr>
          <p:nvPr/>
        </p:nvSpPr>
        <p:spPr>
          <a:xfrm>
            <a:off x="838200" y="31963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b="1" dirty="0" err="1">
                <a:solidFill>
                  <a:srgbClr val="00B0F0"/>
                </a:solidFill>
                <a:latin typeface="Exo 2" panose="00000500000000000000" pitchFamily="50" charset="0"/>
              </a:rPr>
              <a:t>User</a:t>
            </a:r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 Stories 4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4AE2166-70CB-4B72-8389-25B766E5B541}"/>
              </a:ext>
            </a:extLst>
          </p:cNvPr>
          <p:cNvSpPr txBox="1">
            <a:spLocks/>
          </p:cNvSpPr>
          <p:nvPr/>
        </p:nvSpPr>
        <p:spPr>
          <a:xfrm>
            <a:off x="838200" y="3803374"/>
            <a:ext cx="10515600" cy="2464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sz="32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latin typeface="Exo 2" panose="00000500000000000000" pitchFamily="50" charset="0"/>
              </a:rPr>
              <a:t>Eu, enquanto </a:t>
            </a:r>
            <a:r>
              <a:rPr lang="pt-BR" sz="3200" dirty="0">
                <a:solidFill>
                  <a:srgbClr val="FF0066"/>
                </a:solidFill>
                <a:latin typeface="Exo 2" panose="00000500000000000000" pitchFamily="50" charset="0"/>
              </a:rPr>
              <a:t>gerente de infraestrutura </a:t>
            </a:r>
            <a:r>
              <a:rPr lang="pt-BR" sz="3200" dirty="0">
                <a:latin typeface="Exo 2" panose="00000500000000000000" pitchFamily="50" charset="0"/>
              </a:rPr>
              <a:t>, preciso de um sistema que alerte quando os dispositivos estiverem com iminência de falhas para tomar decisões e manter o sistema em funcionamento</a:t>
            </a:r>
          </a:p>
        </p:txBody>
      </p:sp>
    </p:spTree>
    <p:extLst>
      <p:ext uri="{BB962C8B-B14F-4D97-AF65-F5344CB8AC3E}">
        <p14:creationId xmlns:p14="http://schemas.microsoft.com/office/powerpoint/2010/main" val="52363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59F12-3BAD-404F-91B0-F5331DC3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300" b="1" dirty="0" err="1">
                <a:solidFill>
                  <a:srgbClr val="00B0F0"/>
                </a:solidFill>
                <a:latin typeface="Exo 2" panose="00000500000000000000" pitchFamily="50" charset="0"/>
              </a:rPr>
              <a:t>User</a:t>
            </a:r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 Stories 5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43297-2D2C-41A1-81AC-C6A525CC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912"/>
            <a:ext cx="10515600" cy="2001079"/>
          </a:xfrm>
        </p:spPr>
        <p:txBody>
          <a:bodyPr>
            <a:normAutofit fontScale="70000" lnSpcReduction="20000"/>
          </a:bodyPr>
          <a:lstStyle/>
          <a:p>
            <a:endParaRPr lang="pt-BR" dirty="0"/>
          </a:p>
          <a:p>
            <a:endParaRPr lang="pt-BR" sz="3200" dirty="0"/>
          </a:p>
          <a:p>
            <a:pPr marL="0" indent="0" algn="ctr">
              <a:buNone/>
            </a:pPr>
            <a:r>
              <a:rPr lang="pt-BR" sz="4300" dirty="0">
                <a:latin typeface="Exo 2" panose="00000500000000000000" pitchFamily="50" charset="0"/>
              </a:rPr>
              <a:t>Eu, enquanto </a:t>
            </a:r>
            <a:r>
              <a:rPr lang="pt-BR" sz="4300" dirty="0">
                <a:solidFill>
                  <a:srgbClr val="FF0066"/>
                </a:solidFill>
                <a:latin typeface="Exo 2" panose="00000500000000000000" pitchFamily="50" charset="0"/>
              </a:rPr>
              <a:t>analista de dados </a:t>
            </a:r>
            <a:r>
              <a:rPr lang="pt-BR" sz="4300" dirty="0">
                <a:latin typeface="Exo 2" panose="00000500000000000000" pitchFamily="50" charset="0"/>
              </a:rPr>
              <a:t>da empresa, preciso de um sistema que apresente relatórios de uso dos equipamentos controlar  o funcionamento dos dispositivos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306333A-719E-4819-ADA7-AD62AF8EF784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b="1" dirty="0" err="1">
                <a:solidFill>
                  <a:srgbClr val="00B0F0"/>
                </a:solidFill>
                <a:latin typeface="Exo 2" panose="00000500000000000000" pitchFamily="50" charset="0"/>
              </a:rPr>
              <a:t>User</a:t>
            </a:r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 Stories 6</a:t>
            </a:r>
            <a:br>
              <a:rPr lang="pt-BR" sz="3300" dirty="0"/>
            </a:br>
            <a:endParaRPr lang="pt-BR" sz="330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ACB9016-7FA1-4B57-8CAE-D5B020B402F6}"/>
              </a:ext>
            </a:extLst>
          </p:cNvPr>
          <p:cNvSpPr txBox="1">
            <a:spLocks/>
          </p:cNvSpPr>
          <p:nvPr/>
        </p:nvSpPr>
        <p:spPr>
          <a:xfrm>
            <a:off x="838200" y="4068417"/>
            <a:ext cx="10515600" cy="17956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sz="3200" dirty="0"/>
          </a:p>
          <a:p>
            <a:pPr marL="0" indent="0" algn="ctr">
              <a:buNone/>
            </a:pPr>
            <a:r>
              <a:rPr lang="pt-BR" sz="4300" dirty="0">
                <a:latin typeface="Exo 2" panose="00000500000000000000" pitchFamily="50" charset="0"/>
              </a:rPr>
              <a:t>Eu, enquanto </a:t>
            </a:r>
            <a:r>
              <a:rPr lang="pt-BR" sz="4300" dirty="0">
                <a:solidFill>
                  <a:srgbClr val="FF0066"/>
                </a:solidFill>
                <a:latin typeface="Exo 2" panose="00000500000000000000" pitchFamily="50" charset="0"/>
              </a:rPr>
              <a:t>gerente de infraestrutura</a:t>
            </a:r>
            <a:r>
              <a:rPr lang="pt-BR" sz="4300" dirty="0">
                <a:latin typeface="Exo 2" panose="00000500000000000000" pitchFamily="50" charset="0"/>
              </a:rPr>
              <a:t>, preciso de um sistema com um backup da base de dados sempre atualizado para utilizar em casos de emergência</a:t>
            </a:r>
          </a:p>
        </p:txBody>
      </p:sp>
    </p:spTree>
    <p:extLst>
      <p:ext uri="{BB962C8B-B14F-4D97-AF65-F5344CB8AC3E}">
        <p14:creationId xmlns:p14="http://schemas.microsoft.com/office/powerpoint/2010/main" val="317025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54C64-B7C5-438B-A45A-1F55555A552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b="1" dirty="0">
                <a:solidFill>
                  <a:srgbClr val="00B0F0"/>
                </a:solidFill>
                <a:latin typeface="Exo 2" panose="00000500000000000000" pitchFamily="50" charset="0"/>
              </a:rPr>
              <a:t>Requisitos</a:t>
            </a:r>
            <a:endParaRPr lang="pt-BR" dirty="0"/>
          </a:p>
        </p:txBody>
      </p:sp>
      <p:pic>
        <p:nvPicPr>
          <p:cNvPr id="1026" name="Picture 2" descr="Resultado de imagem para requisitos">
            <a:hlinkClick r:id="rId2" action="ppaction://hlinkfile"/>
            <a:extLst>
              <a:ext uri="{FF2B5EF4-FFF2-40B4-BE49-F238E27FC236}">
                <a16:creationId xmlns:a16="http://schemas.microsoft.com/office/drawing/2014/main" id="{0D05C6FA-FDEA-4F58-A1AF-87CB413F7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9068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77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22</TotalTime>
  <Words>278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User Stories 1 </vt:lpstr>
      <vt:lpstr>User Stories 3 </vt:lpstr>
      <vt:lpstr>User Stories 5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Raissa Domingos</dc:creator>
  <cp:lastModifiedBy>Raissa Domingos</cp:lastModifiedBy>
  <cp:revision>5</cp:revision>
  <dcterms:created xsi:type="dcterms:W3CDTF">2019-09-10T14:25:50Z</dcterms:created>
  <dcterms:modified xsi:type="dcterms:W3CDTF">2019-09-10T14:49:51Z</dcterms:modified>
</cp:coreProperties>
</file>