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21" r:id="rId2"/>
    <p:sldId id="33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4" r:id="rId13"/>
    <p:sldId id="331" r:id="rId14"/>
    <p:sldId id="332" r:id="rId15"/>
    <p:sldId id="335" r:id="rId16"/>
    <p:sldId id="333" r:id="rId17"/>
    <p:sldId id="338" r:id="rId18"/>
    <p:sldId id="336" r:id="rId19"/>
    <p:sldId id="339" r:id="rId20"/>
    <p:sldId id="341" r:id="rId21"/>
    <p:sldId id="256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20" r:id="rId51"/>
    <p:sldId id="318" r:id="rId52"/>
    <p:sldId id="31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7" autoAdjust="0"/>
    <p:restoredTop sz="94660"/>
  </p:normalViewPr>
  <p:slideViewPr>
    <p:cSldViewPr snapToGrid="0">
      <p:cViewPr varScale="1">
        <p:scale>
          <a:sx n="36" d="100"/>
          <a:sy n="36" d="100"/>
        </p:scale>
        <p:origin x="34" y="7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D11EF-51BD-4BA4-B9F4-E1E724668764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</dgm:pt>
    <dgm:pt modelId="{8A8670F7-1516-4FC6-B52F-1AB4BA0E1238}">
      <dgm:prSet phldrT="[Text]" custT="1"/>
      <dgm:spPr/>
      <dgm:t>
        <a:bodyPr/>
        <a:lstStyle/>
        <a:p>
          <a:r>
            <a:rPr lang="en-US" sz="2400" dirty="0" smtClean="0"/>
            <a:t>Original Image</a:t>
          </a:r>
          <a:endParaRPr lang="en-US" sz="2400" dirty="0"/>
        </a:p>
      </dgm:t>
    </dgm:pt>
    <dgm:pt modelId="{D373C78A-2503-496B-9515-5DB2868EF348}" type="parTrans" cxnId="{130A12C6-D600-4274-ABDF-D534019740AA}">
      <dgm:prSet/>
      <dgm:spPr/>
      <dgm:t>
        <a:bodyPr/>
        <a:lstStyle/>
        <a:p>
          <a:endParaRPr lang="en-US" sz="3600"/>
        </a:p>
      </dgm:t>
    </dgm:pt>
    <dgm:pt modelId="{DA172A97-302C-43FF-9F35-ED54E607509C}" type="sibTrans" cxnId="{130A12C6-D600-4274-ABDF-D534019740AA}">
      <dgm:prSet custT="1"/>
      <dgm:spPr/>
      <dgm:t>
        <a:bodyPr/>
        <a:lstStyle/>
        <a:p>
          <a:endParaRPr lang="en-US" sz="1000"/>
        </a:p>
      </dgm:t>
    </dgm:pt>
    <dgm:pt modelId="{FA114C83-0D3B-4825-971B-B6E4BD7976D2}">
      <dgm:prSet phldrT="[Text]" custT="1"/>
      <dgm:spPr/>
      <dgm:t>
        <a:bodyPr/>
        <a:lstStyle/>
        <a:p>
          <a:r>
            <a:rPr lang="en-US" sz="2400" dirty="0" smtClean="0"/>
            <a:t>Image Enhancement</a:t>
          </a:r>
          <a:endParaRPr lang="en-US" sz="2400" dirty="0"/>
        </a:p>
      </dgm:t>
    </dgm:pt>
    <dgm:pt modelId="{2C580F6F-B387-4610-9C63-6A2D980CAA1F}" type="parTrans" cxnId="{FC2686F5-F83A-4CE8-B90B-4883B6542E76}">
      <dgm:prSet/>
      <dgm:spPr/>
      <dgm:t>
        <a:bodyPr/>
        <a:lstStyle/>
        <a:p>
          <a:endParaRPr lang="en-US" sz="3600"/>
        </a:p>
      </dgm:t>
    </dgm:pt>
    <dgm:pt modelId="{CEBACDC0-9303-4772-85CC-05C39BCB740A}" type="sibTrans" cxnId="{FC2686F5-F83A-4CE8-B90B-4883B6542E76}">
      <dgm:prSet custT="1"/>
      <dgm:spPr/>
      <dgm:t>
        <a:bodyPr/>
        <a:lstStyle/>
        <a:p>
          <a:endParaRPr lang="en-US" sz="1000"/>
        </a:p>
      </dgm:t>
    </dgm:pt>
    <dgm:pt modelId="{C659B664-EB63-4421-9278-2A17141C207F}">
      <dgm:prSet phldrT="[Text]" custT="1"/>
      <dgm:spPr/>
      <dgm:t>
        <a:bodyPr/>
        <a:lstStyle/>
        <a:p>
          <a:r>
            <a:rPr lang="en-US" sz="2400" dirty="0" err="1" smtClean="0"/>
            <a:t>Thresholding</a:t>
          </a:r>
          <a:endParaRPr lang="en-US" sz="2400" dirty="0"/>
        </a:p>
      </dgm:t>
    </dgm:pt>
    <dgm:pt modelId="{1F8B8D66-69A8-4FE3-A1D8-78BA46D30EC4}" type="parTrans" cxnId="{CBDEC9DD-DE05-4B9A-81EF-D23FE317FB16}">
      <dgm:prSet/>
      <dgm:spPr/>
      <dgm:t>
        <a:bodyPr/>
        <a:lstStyle/>
        <a:p>
          <a:endParaRPr lang="en-US" sz="3600"/>
        </a:p>
      </dgm:t>
    </dgm:pt>
    <dgm:pt modelId="{665CF2E4-7DC1-40C2-9E9D-0CDB25328088}" type="sibTrans" cxnId="{CBDEC9DD-DE05-4B9A-81EF-D23FE317FB16}">
      <dgm:prSet custT="1"/>
      <dgm:spPr/>
      <dgm:t>
        <a:bodyPr/>
        <a:lstStyle/>
        <a:p>
          <a:endParaRPr lang="en-US" sz="1000"/>
        </a:p>
      </dgm:t>
    </dgm:pt>
    <dgm:pt modelId="{B88ED523-FFD3-4466-A444-DE0E229AF935}">
      <dgm:prSet custT="1"/>
      <dgm:spPr/>
      <dgm:t>
        <a:bodyPr/>
        <a:lstStyle/>
        <a:p>
          <a:r>
            <a:rPr lang="en-US" sz="2400" dirty="0" smtClean="0"/>
            <a:t>Morphological Operations</a:t>
          </a:r>
          <a:endParaRPr lang="en-US" sz="2400" dirty="0"/>
        </a:p>
      </dgm:t>
    </dgm:pt>
    <dgm:pt modelId="{2E7277FA-1D23-4137-8771-E87C8392F984}" type="parTrans" cxnId="{F244F6B6-7D77-4FAF-AE7C-9DF66E1A0B6E}">
      <dgm:prSet/>
      <dgm:spPr/>
      <dgm:t>
        <a:bodyPr/>
        <a:lstStyle/>
        <a:p>
          <a:endParaRPr lang="en-US" sz="3600"/>
        </a:p>
      </dgm:t>
    </dgm:pt>
    <dgm:pt modelId="{00481168-5F31-4683-8AAD-362D9E2A4DD1}" type="sibTrans" cxnId="{F244F6B6-7D77-4FAF-AE7C-9DF66E1A0B6E}">
      <dgm:prSet custT="1"/>
      <dgm:spPr/>
      <dgm:t>
        <a:bodyPr/>
        <a:lstStyle/>
        <a:p>
          <a:endParaRPr lang="en-US" sz="1000"/>
        </a:p>
      </dgm:t>
    </dgm:pt>
    <dgm:pt modelId="{7964EB9F-45B3-44C0-856C-75FEA418328D}">
      <dgm:prSet custT="1"/>
      <dgm:spPr/>
      <dgm:t>
        <a:bodyPr/>
        <a:lstStyle/>
        <a:p>
          <a:r>
            <a:rPr lang="en-US" sz="2400" dirty="0" smtClean="0"/>
            <a:t>Segmented</a:t>
          </a:r>
        </a:p>
        <a:p>
          <a:r>
            <a:rPr lang="en-US" sz="2400" dirty="0" smtClean="0"/>
            <a:t>Image</a:t>
          </a:r>
          <a:endParaRPr lang="en-US" sz="2400" dirty="0"/>
        </a:p>
      </dgm:t>
    </dgm:pt>
    <dgm:pt modelId="{A8BEB5A6-9FD8-4841-A1C6-FEAE2DA42C64}" type="parTrans" cxnId="{F4A774FA-E14C-4962-8106-C85A8AE283F6}">
      <dgm:prSet/>
      <dgm:spPr/>
      <dgm:t>
        <a:bodyPr/>
        <a:lstStyle/>
        <a:p>
          <a:endParaRPr lang="en-US" sz="3600"/>
        </a:p>
      </dgm:t>
    </dgm:pt>
    <dgm:pt modelId="{6BEC6C90-8CDB-44BF-9A66-FA5786F17795}" type="sibTrans" cxnId="{F4A774FA-E14C-4962-8106-C85A8AE283F6}">
      <dgm:prSet/>
      <dgm:spPr/>
      <dgm:t>
        <a:bodyPr/>
        <a:lstStyle/>
        <a:p>
          <a:endParaRPr lang="en-US" sz="3600"/>
        </a:p>
      </dgm:t>
    </dgm:pt>
    <dgm:pt modelId="{237DAF35-D2DD-425D-89E9-E3413A23DE77}">
      <dgm:prSet phldrT="[Text]" custT="1"/>
      <dgm:spPr/>
      <dgm:t>
        <a:bodyPr/>
        <a:lstStyle/>
        <a:p>
          <a:r>
            <a:rPr lang="en-US" sz="1400" dirty="0" smtClean="0"/>
            <a:t>Histogram equalization</a:t>
          </a:r>
          <a:endParaRPr lang="en-US" sz="1400" dirty="0"/>
        </a:p>
      </dgm:t>
    </dgm:pt>
    <dgm:pt modelId="{125B2284-87AE-41F3-AD7C-83C7D042D429}" type="parTrans" cxnId="{C71A5285-718C-4AAD-87BD-E71AD5689948}">
      <dgm:prSet/>
      <dgm:spPr/>
      <dgm:t>
        <a:bodyPr/>
        <a:lstStyle/>
        <a:p>
          <a:endParaRPr lang="en-US" sz="3600"/>
        </a:p>
      </dgm:t>
    </dgm:pt>
    <dgm:pt modelId="{3FCD50FC-3C2A-42A7-8C19-89B32670438D}" type="sibTrans" cxnId="{C71A5285-718C-4AAD-87BD-E71AD5689948}">
      <dgm:prSet/>
      <dgm:spPr/>
      <dgm:t>
        <a:bodyPr/>
        <a:lstStyle/>
        <a:p>
          <a:endParaRPr lang="en-US" sz="3600"/>
        </a:p>
      </dgm:t>
    </dgm:pt>
    <dgm:pt modelId="{B1BDDA97-B5AB-4ECB-BCDC-3D6E80961E33}">
      <dgm:prSet phldrT="[Text]" custT="1"/>
      <dgm:spPr/>
      <dgm:t>
        <a:bodyPr/>
        <a:lstStyle/>
        <a:p>
          <a:r>
            <a:rPr lang="en-US" sz="1400" dirty="0" smtClean="0"/>
            <a:t>Contrast Stretching</a:t>
          </a:r>
          <a:endParaRPr lang="en-US" sz="1400" dirty="0"/>
        </a:p>
      </dgm:t>
    </dgm:pt>
    <dgm:pt modelId="{1A8F031D-3076-469F-B953-B1E987FB6B01}" type="parTrans" cxnId="{B14D39E8-CEF0-4793-910A-507385AA165A}">
      <dgm:prSet/>
      <dgm:spPr/>
      <dgm:t>
        <a:bodyPr/>
        <a:lstStyle/>
        <a:p>
          <a:endParaRPr lang="en-US" sz="3600"/>
        </a:p>
      </dgm:t>
    </dgm:pt>
    <dgm:pt modelId="{C5DE03C9-D51B-4407-9201-4DF9EAFDEE7C}" type="sibTrans" cxnId="{B14D39E8-CEF0-4793-910A-507385AA165A}">
      <dgm:prSet/>
      <dgm:spPr/>
      <dgm:t>
        <a:bodyPr/>
        <a:lstStyle/>
        <a:p>
          <a:endParaRPr lang="en-US" sz="3600"/>
        </a:p>
      </dgm:t>
    </dgm:pt>
    <dgm:pt modelId="{E65DD82E-B864-4E08-8986-808B9F356035}">
      <dgm:prSet phldrT="[Text]" custT="1"/>
      <dgm:spPr/>
      <dgm:t>
        <a:bodyPr/>
        <a:lstStyle/>
        <a:p>
          <a:r>
            <a:rPr lang="en-US" sz="1400" dirty="0" smtClean="0"/>
            <a:t>Mean pixel value</a:t>
          </a:r>
          <a:endParaRPr lang="en-US" sz="1400" dirty="0"/>
        </a:p>
      </dgm:t>
    </dgm:pt>
    <dgm:pt modelId="{E58D4C33-C74F-4BB7-BE2A-7E75A7AB70FE}" type="parTrans" cxnId="{0D862547-6ADC-4CC9-8DC0-177F2F1AB245}">
      <dgm:prSet/>
      <dgm:spPr/>
      <dgm:t>
        <a:bodyPr/>
        <a:lstStyle/>
        <a:p>
          <a:endParaRPr lang="en-US" sz="3600"/>
        </a:p>
      </dgm:t>
    </dgm:pt>
    <dgm:pt modelId="{BAB54C0D-CC12-4D7D-B78B-97915E42FF26}" type="sibTrans" cxnId="{0D862547-6ADC-4CC9-8DC0-177F2F1AB245}">
      <dgm:prSet/>
      <dgm:spPr/>
      <dgm:t>
        <a:bodyPr/>
        <a:lstStyle/>
        <a:p>
          <a:endParaRPr lang="en-US" sz="3600"/>
        </a:p>
      </dgm:t>
    </dgm:pt>
    <dgm:pt modelId="{B485FC18-8D1B-4C6E-B45F-31FF41A76BFB}">
      <dgm:prSet phldrT="[Text]" custT="1"/>
      <dgm:spPr/>
      <dgm:t>
        <a:bodyPr/>
        <a:lstStyle/>
        <a:p>
          <a:r>
            <a:rPr lang="en-US" sz="1400" dirty="0" smtClean="0"/>
            <a:t>Otsu</a:t>
          </a:r>
          <a:endParaRPr lang="en-US" sz="1400" dirty="0"/>
        </a:p>
      </dgm:t>
    </dgm:pt>
    <dgm:pt modelId="{DBC06C7D-0F94-4EED-8960-2E895C9B9612}" type="parTrans" cxnId="{94945803-181F-4F1C-8CF5-0D2E09600B49}">
      <dgm:prSet/>
      <dgm:spPr/>
      <dgm:t>
        <a:bodyPr/>
        <a:lstStyle/>
        <a:p>
          <a:endParaRPr lang="en-US" sz="3600"/>
        </a:p>
      </dgm:t>
    </dgm:pt>
    <dgm:pt modelId="{6EF44D71-D37B-4F82-A733-36A407A7F2AD}" type="sibTrans" cxnId="{94945803-181F-4F1C-8CF5-0D2E09600B49}">
      <dgm:prSet/>
      <dgm:spPr/>
      <dgm:t>
        <a:bodyPr/>
        <a:lstStyle/>
        <a:p>
          <a:endParaRPr lang="en-US" sz="3600"/>
        </a:p>
      </dgm:t>
    </dgm:pt>
    <dgm:pt modelId="{FC324D93-248E-47BC-8F66-879490216062}">
      <dgm:prSet phldrT="[Text]" custT="1"/>
      <dgm:spPr/>
      <dgm:t>
        <a:bodyPr/>
        <a:lstStyle/>
        <a:p>
          <a:r>
            <a:rPr lang="en-US" sz="1400" dirty="0" smtClean="0"/>
            <a:t>Histogram</a:t>
          </a:r>
          <a:endParaRPr lang="en-US" sz="1400" dirty="0"/>
        </a:p>
      </dgm:t>
    </dgm:pt>
    <dgm:pt modelId="{CD26637A-61B0-416A-A939-2F2B3A97B33A}" type="parTrans" cxnId="{06D1FA3D-3AB8-4416-8890-6E732643E9E3}">
      <dgm:prSet/>
      <dgm:spPr/>
      <dgm:t>
        <a:bodyPr/>
        <a:lstStyle/>
        <a:p>
          <a:endParaRPr lang="en-US" sz="3600"/>
        </a:p>
      </dgm:t>
    </dgm:pt>
    <dgm:pt modelId="{9463F7DA-2997-4742-AEDD-BF181C504523}" type="sibTrans" cxnId="{06D1FA3D-3AB8-4416-8890-6E732643E9E3}">
      <dgm:prSet/>
      <dgm:spPr/>
      <dgm:t>
        <a:bodyPr/>
        <a:lstStyle/>
        <a:p>
          <a:endParaRPr lang="en-US" sz="3600"/>
        </a:p>
      </dgm:t>
    </dgm:pt>
    <dgm:pt modelId="{1EDEF7D4-FC29-47CA-9A2A-FEC03E7F8631}">
      <dgm:prSet phldrT="[Text]" custT="1"/>
      <dgm:spPr/>
      <dgm:t>
        <a:bodyPr/>
        <a:lstStyle/>
        <a:p>
          <a:r>
            <a:rPr lang="en-US" sz="1400" dirty="0" smtClean="0"/>
            <a:t>Area Under Histogram</a:t>
          </a:r>
          <a:endParaRPr lang="en-US" sz="1400" dirty="0"/>
        </a:p>
      </dgm:t>
    </dgm:pt>
    <dgm:pt modelId="{6D15C675-2620-4BFD-A60C-89B849E46979}" type="parTrans" cxnId="{AE7552A1-B2CC-4681-BA40-5E765CB2CDE6}">
      <dgm:prSet/>
      <dgm:spPr/>
      <dgm:t>
        <a:bodyPr/>
        <a:lstStyle/>
        <a:p>
          <a:endParaRPr lang="en-US" sz="3600"/>
        </a:p>
      </dgm:t>
    </dgm:pt>
    <dgm:pt modelId="{13F228C1-0B96-4095-9D8A-0A0CD4B12F92}" type="sibTrans" cxnId="{AE7552A1-B2CC-4681-BA40-5E765CB2CDE6}">
      <dgm:prSet/>
      <dgm:spPr/>
      <dgm:t>
        <a:bodyPr/>
        <a:lstStyle/>
        <a:p>
          <a:endParaRPr lang="en-US" sz="3600"/>
        </a:p>
      </dgm:t>
    </dgm:pt>
    <dgm:pt modelId="{2DA6EE1A-B260-4D2C-8424-2DB329AFD293}">
      <dgm:prSet custT="1"/>
      <dgm:spPr/>
      <dgm:t>
        <a:bodyPr/>
        <a:lstStyle/>
        <a:p>
          <a:r>
            <a:rPr lang="en-US" sz="1400" dirty="0" smtClean="0"/>
            <a:t>Opening</a:t>
          </a:r>
          <a:endParaRPr lang="en-US" sz="1400" dirty="0"/>
        </a:p>
      </dgm:t>
    </dgm:pt>
    <dgm:pt modelId="{69653D9F-2897-4A54-9B6A-51B338296962}" type="parTrans" cxnId="{844EA9AC-C1CE-4A43-B63A-C65EEE0B00E8}">
      <dgm:prSet/>
      <dgm:spPr/>
      <dgm:t>
        <a:bodyPr/>
        <a:lstStyle/>
        <a:p>
          <a:endParaRPr lang="en-US" sz="3600"/>
        </a:p>
      </dgm:t>
    </dgm:pt>
    <dgm:pt modelId="{85CCF860-C7C0-4D21-B16D-B03ADB4A1F95}" type="sibTrans" cxnId="{844EA9AC-C1CE-4A43-B63A-C65EEE0B00E8}">
      <dgm:prSet/>
      <dgm:spPr/>
      <dgm:t>
        <a:bodyPr/>
        <a:lstStyle/>
        <a:p>
          <a:endParaRPr lang="en-US" sz="3600"/>
        </a:p>
      </dgm:t>
    </dgm:pt>
    <dgm:pt modelId="{0A82C9F3-21E1-4130-BD92-8EFBE4AE7D4A}">
      <dgm:prSet custT="1"/>
      <dgm:spPr/>
      <dgm:t>
        <a:bodyPr/>
        <a:lstStyle/>
        <a:p>
          <a:r>
            <a:rPr lang="en-US" sz="1400" dirty="0" smtClean="0"/>
            <a:t>Closing</a:t>
          </a:r>
          <a:endParaRPr lang="en-US" sz="1400" dirty="0"/>
        </a:p>
      </dgm:t>
    </dgm:pt>
    <dgm:pt modelId="{074BFE55-0F04-4CD4-A21E-A26960D0FE7A}" type="parTrans" cxnId="{4C257DB9-DC0C-4558-A603-8329E85A9856}">
      <dgm:prSet/>
      <dgm:spPr/>
      <dgm:t>
        <a:bodyPr/>
        <a:lstStyle/>
        <a:p>
          <a:endParaRPr lang="en-US" sz="3600"/>
        </a:p>
      </dgm:t>
    </dgm:pt>
    <dgm:pt modelId="{D7F1D0AE-C319-4968-B14F-463775EFB2FE}" type="sibTrans" cxnId="{4C257DB9-DC0C-4558-A603-8329E85A9856}">
      <dgm:prSet/>
      <dgm:spPr/>
      <dgm:t>
        <a:bodyPr/>
        <a:lstStyle/>
        <a:p>
          <a:endParaRPr lang="en-US" sz="3600"/>
        </a:p>
      </dgm:t>
    </dgm:pt>
    <dgm:pt modelId="{5833A2FE-69E3-4BFD-88B5-63AF49875417}">
      <dgm:prSet custT="1"/>
      <dgm:spPr/>
      <dgm:t>
        <a:bodyPr/>
        <a:lstStyle/>
        <a:p>
          <a:r>
            <a:rPr lang="en-US" sz="1400" dirty="0" smtClean="0"/>
            <a:t>Connected Components</a:t>
          </a:r>
          <a:endParaRPr lang="en-US" sz="1400" dirty="0"/>
        </a:p>
      </dgm:t>
    </dgm:pt>
    <dgm:pt modelId="{C42AE20F-1F02-46EE-ACB3-16BC5BA72BCA}" type="parTrans" cxnId="{8102B576-9BBA-4C46-BBC9-C21053A0FFB0}">
      <dgm:prSet/>
      <dgm:spPr/>
      <dgm:t>
        <a:bodyPr/>
        <a:lstStyle/>
        <a:p>
          <a:endParaRPr lang="en-US" sz="3600"/>
        </a:p>
      </dgm:t>
    </dgm:pt>
    <dgm:pt modelId="{A37A4ED9-1F34-4F83-88A4-BFC0599D46FE}" type="sibTrans" cxnId="{8102B576-9BBA-4C46-BBC9-C21053A0FFB0}">
      <dgm:prSet/>
      <dgm:spPr/>
      <dgm:t>
        <a:bodyPr/>
        <a:lstStyle/>
        <a:p>
          <a:endParaRPr lang="en-US" sz="3600"/>
        </a:p>
      </dgm:t>
    </dgm:pt>
    <dgm:pt modelId="{DDC97984-0089-468D-818E-DB9ED9524F79}" type="pres">
      <dgm:prSet presAssocID="{0C1D11EF-51BD-4BA4-B9F4-E1E724668764}" presName="Name0" presStyleCnt="0">
        <dgm:presLayoutVars>
          <dgm:dir/>
          <dgm:resizeHandles val="exact"/>
        </dgm:presLayoutVars>
      </dgm:prSet>
      <dgm:spPr/>
    </dgm:pt>
    <dgm:pt modelId="{77A7EE36-64CB-496F-8CAB-17ED93009BB8}" type="pres">
      <dgm:prSet presAssocID="{8A8670F7-1516-4FC6-B52F-1AB4BA0E123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72665-EEE7-45A4-A8E5-B376883585BD}" type="pres">
      <dgm:prSet presAssocID="{DA172A97-302C-43FF-9F35-ED54E607509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AD278B94-E9E9-4683-983E-618F1B49E715}" type="pres">
      <dgm:prSet presAssocID="{DA172A97-302C-43FF-9F35-ED54E607509C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D44F27FE-3CBE-47D2-B2A3-4CA14A1AF226}" type="pres">
      <dgm:prSet presAssocID="{FA114C83-0D3B-4825-971B-B6E4BD7976D2}" presName="node" presStyleLbl="node1" presStyleIdx="1" presStyleCnt="5" custScaleY="124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BC15E-566B-4C5B-B478-2226B2FDAA61}" type="pres">
      <dgm:prSet presAssocID="{CEBACDC0-9303-4772-85CC-05C39BCB740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6873B010-36EF-4547-AE29-1F34488CDA4D}" type="pres">
      <dgm:prSet presAssocID="{CEBACDC0-9303-4772-85CC-05C39BCB740A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F811E3DD-94D5-423D-AAED-93CA61DE50CB}" type="pres">
      <dgm:prSet presAssocID="{C659B664-EB63-4421-9278-2A17141C207F}" presName="node" presStyleLbl="node1" presStyleIdx="2" presStyleCnt="5" custScaleY="128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B72E-87E1-4433-A509-ECC028EF2C71}" type="pres">
      <dgm:prSet presAssocID="{665CF2E4-7DC1-40C2-9E9D-0CDB2532808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2D2ABF56-88F6-4F39-A426-B1B5F6623FF2}" type="pres">
      <dgm:prSet presAssocID="{665CF2E4-7DC1-40C2-9E9D-0CDB25328088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82DAA660-76C2-4677-A917-F62E9615A150}" type="pres">
      <dgm:prSet presAssocID="{B88ED523-FFD3-4466-A444-DE0E229AF935}" presName="node" presStyleLbl="node1" presStyleIdx="3" presStyleCnt="5" custScaleX="95843" custScaleY="13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475D2-D3AC-4B4F-9946-E21D7D6C6D2A}" type="pres">
      <dgm:prSet presAssocID="{00481168-5F31-4683-8AAD-362D9E2A4DD1}" presName="sibTrans" presStyleLbl="sibTrans1D1" presStyleIdx="3" presStyleCnt="4"/>
      <dgm:spPr/>
      <dgm:t>
        <a:bodyPr/>
        <a:lstStyle/>
        <a:p>
          <a:endParaRPr lang="en-US"/>
        </a:p>
      </dgm:t>
    </dgm:pt>
    <dgm:pt modelId="{A686132A-6C5C-4030-91C4-BA7DE6B525D6}" type="pres">
      <dgm:prSet presAssocID="{00481168-5F31-4683-8AAD-362D9E2A4DD1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C963F3B8-18A1-4A4B-85D3-ECA7BA16E705}" type="pres">
      <dgm:prSet presAssocID="{7964EB9F-45B3-44C0-856C-75FEA418328D}" presName="node" presStyleLbl="node1" presStyleIdx="4" presStyleCnt="5" custLinFactX="82044" custLinFactNeighborX="100000" custLinFactNeighborY="-17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D1FA3D-3AB8-4416-8890-6E732643E9E3}" srcId="{C659B664-EB63-4421-9278-2A17141C207F}" destId="{FC324D93-248E-47BC-8F66-879490216062}" srcOrd="2" destOrd="0" parTransId="{CD26637A-61B0-416A-A939-2F2B3A97B33A}" sibTransId="{9463F7DA-2997-4742-AEDD-BF181C504523}"/>
    <dgm:cxn modelId="{AE7552A1-B2CC-4681-BA40-5E765CB2CDE6}" srcId="{C659B664-EB63-4421-9278-2A17141C207F}" destId="{1EDEF7D4-FC29-47CA-9A2A-FEC03E7F8631}" srcOrd="3" destOrd="0" parTransId="{6D15C675-2620-4BFD-A60C-89B849E46979}" sibTransId="{13F228C1-0B96-4095-9D8A-0A0CD4B12F92}"/>
    <dgm:cxn modelId="{B1C795C7-82FA-4558-8E11-2D653AAA90B4}" type="presOf" srcId="{B88ED523-FFD3-4466-A444-DE0E229AF935}" destId="{82DAA660-76C2-4677-A917-F62E9615A150}" srcOrd="0" destOrd="0" presId="urn:microsoft.com/office/officeart/2005/8/layout/bProcess3"/>
    <dgm:cxn modelId="{97B69C6C-7297-4CEA-BF46-8F0BC4AA768F}" type="presOf" srcId="{00481168-5F31-4683-8AAD-362D9E2A4DD1}" destId="{A686132A-6C5C-4030-91C4-BA7DE6B525D6}" srcOrd="1" destOrd="0" presId="urn:microsoft.com/office/officeart/2005/8/layout/bProcess3"/>
    <dgm:cxn modelId="{CBDEC9DD-DE05-4B9A-81EF-D23FE317FB16}" srcId="{0C1D11EF-51BD-4BA4-B9F4-E1E724668764}" destId="{C659B664-EB63-4421-9278-2A17141C207F}" srcOrd="2" destOrd="0" parTransId="{1F8B8D66-69A8-4FE3-A1D8-78BA46D30EC4}" sibTransId="{665CF2E4-7DC1-40C2-9E9D-0CDB25328088}"/>
    <dgm:cxn modelId="{FC2686F5-F83A-4CE8-B90B-4883B6542E76}" srcId="{0C1D11EF-51BD-4BA4-B9F4-E1E724668764}" destId="{FA114C83-0D3B-4825-971B-B6E4BD7976D2}" srcOrd="1" destOrd="0" parTransId="{2C580F6F-B387-4610-9C63-6A2D980CAA1F}" sibTransId="{CEBACDC0-9303-4772-85CC-05C39BCB740A}"/>
    <dgm:cxn modelId="{37328CE7-97F6-4C91-86FA-B9E86328F412}" type="presOf" srcId="{CEBACDC0-9303-4772-85CC-05C39BCB740A}" destId="{478BC15E-566B-4C5B-B478-2226B2FDAA61}" srcOrd="0" destOrd="0" presId="urn:microsoft.com/office/officeart/2005/8/layout/bProcess3"/>
    <dgm:cxn modelId="{7B083056-A384-47D1-98D2-879471B156FD}" type="presOf" srcId="{B1BDDA97-B5AB-4ECB-BCDC-3D6E80961E33}" destId="{D44F27FE-3CBE-47D2-B2A3-4CA14A1AF226}" srcOrd="0" destOrd="2" presId="urn:microsoft.com/office/officeart/2005/8/layout/bProcess3"/>
    <dgm:cxn modelId="{F244F6B6-7D77-4FAF-AE7C-9DF66E1A0B6E}" srcId="{0C1D11EF-51BD-4BA4-B9F4-E1E724668764}" destId="{B88ED523-FFD3-4466-A444-DE0E229AF935}" srcOrd="3" destOrd="0" parTransId="{2E7277FA-1D23-4137-8771-E87C8392F984}" sibTransId="{00481168-5F31-4683-8AAD-362D9E2A4DD1}"/>
    <dgm:cxn modelId="{5D2FF155-241A-49BC-BDB9-57F72A0D17F8}" type="presOf" srcId="{C659B664-EB63-4421-9278-2A17141C207F}" destId="{F811E3DD-94D5-423D-AAED-93CA61DE50CB}" srcOrd="0" destOrd="0" presId="urn:microsoft.com/office/officeart/2005/8/layout/bProcess3"/>
    <dgm:cxn modelId="{E0A746BF-55B3-4316-97B6-649E70D207E0}" type="presOf" srcId="{0C1D11EF-51BD-4BA4-B9F4-E1E724668764}" destId="{DDC97984-0089-468D-818E-DB9ED9524F79}" srcOrd="0" destOrd="0" presId="urn:microsoft.com/office/officeart/2005/8/layout/bProcess3"/>
    <dgm:cxn modelId="{F4A774FA-E14C-4962-8106-C85A8AE283F6}" srcId="{0C1D11EF-51BD-4BA4-B9F4-E1E724668764}" destId="{7964EB9F-45B3-44C0-856C-75FEA418328D}" srcOrd="4" destOrd="0" parTransId="{A8BEB5A6-9FD8-4841-A1C6-FEAE2DA42C64}" sibTransId="{6BEC6C90-8CDB-44BF-9A66-FA5786F17795}"/>
    <dgm:cxn modelId="{C71A5285-718C-4AAD-87BD-E71AD5689948}" srcId="{FA114C83-0D3B-4825-971B-B6E4BD7976D2}" destId="{237DAF35-D2DD-425D-89E9-E3413A23DE77}" srcOrd="0" destOrd="0" parTransId="{125B2284-87AE-41F3-AD7C-83C7D042D429}" sibTransId="{3FCD50FC-3C2A-42A7-8C19-89B32670438D}"/>
    <dgm:cxn modelId="{5CD04685-75F4-4067-BC5D-9DBBC7C310A4}" type="presOf" srcId="{2DA6EE1A-B260-4D2C-8424-2DB329AFD293}" destId="{82DAA660-76C2-4677-A917-F62E9615A150}" srcOrd="0" destOrd="1" presId="urn:microsoft.com/office/officeart/2005/8/layout/bProcess3"/>
    <dgm:cxn modelId="{95B8A304-67D9-4AB5-BC93-BEFBC074664F}" type="presOf" srcId="{00481168-5F31-4683-8AAD-362D9E2A4DD1}" destId="{395475D2-D3AC-4B4F-9946-E21D7D6C6D2A}" srcOrd="0" destOrd="0" presId="urn:microsoft.com/office/officeart/2005/8/layout/bProcess3"/>
    <dgm:cxn modelId="{890A3B56-1B6E-434D-99F1-2B0162FFC8DC}" type="presOf" srcId="{5833A2FE-69E3-4BFD-88B5-63AF49875417}" destId="{82DAA660-76C2-4677-A917-F62E9615A150}" srcOrd="0" destOrd="3" presId="urn:microsoft.com/office/officeart/2005/8/layout/bProcess3"/>
    <dgm:cxn modelId="{DBA10388-33DF-4B13-AAA5-51E33711F3E4}" type="presOf" srcId="{1EDEF7D4-FC29-47CA-9A2A-FEC03E7F8631}" destId="{F811E3DD-94D5-423D-AAED-93CA61DE50CB}" srcOrd="0" destOrd="4" presId="urn:microsoft.com/office/officeart/2005/8/layout/bProcess3"/>
    <dgm:cxn modelId="{94945803-181F-4F1C-8CF5-0D2E09600B49}" srcId="{C659B664-EB63-4421-9278-2A17141C207F}" destId="{B485FC18-8D1B-4C6E-B45F-31FF41A76BFB}" srcOrd="1" destOrd="0" parTransId="{DBC06C7D-0F94-4EED-8960-2E895C9B9612}" sibTransId="{6EF44D71-D37B-4F82-A733-36A407A7F2AD}"/>
    <dgm:cxn modelId="{3EB9CF31-5CA7-402E-89C8-D6798DBDD085}" type="presOf" srcId="{CEBACDC0-9303-4772-85CC-05C39BCB740A}" destId="{6873B010-36EF-4547-AE29-1F34488CDA4D}" srcOrd="1" destOrd="0" presId="urn:microsoft.com/office/officeart/2005/8/layout/bProcess3"/>
    <dgm:cxn modelId="{3356E21A-EA38-4BAB-AEBD-52677083C191}" type="presOf" srcId="{DA172A97-302C-43FF-9F35-ED54E607509C}" destId="{AD278B94-E9E9-4683-983E-618F1B49E715}" srcOrd="1" destOrd="0" presId="urn:microsoft.com/office/officeart/2005/8/layout/bProcess3"/>
    <dgm:cxn modelId="{E0395723-4F6D-4C97-874B-BF5EA046876B}" type="presOf" srcId="{DA172A97-302C-43FF-9F35-ED54E607509C}" destId="{83772665-EEE7-45A4-A8E5-B376883585BD}" srcOrd="0" destOrd="0" presId="urn:microsoft.com/office/officeart/2005/8/layout/bProcess3"/>
    <dgm:cxn modelId="{AE44E396-D0CC-45F8-92CE-9F198A4EADCC}" type="presOf" srcId="{8A8670F7-1516-4FC6-B52F-1AB4BA0E1238}" destId="{77A7EE36-64CB-496F-8CAB-17ED93009BB8}" srcOrd="0" destOrd="0" presId="urn:microsoft.com/office/officeart/2005/8/layout/bProcess3"/>
    <dgm:cxn modelId="{EA046EBE-5389-41E2-8BBE-1B018973A643}" type="presOf" srcId="{FA114C83-0D3B-4825-971B-B6E4BD7976D2}" destId="{D44F27FE-3CBE-47D2-B2A3-4CA14A1AF226}" srcOrd="0" destOrd="0" presId="urn:microsoft.com/office/officeart/2005/8/layout/bProcess3"/>
    <dgm:cxn modelId="{130A12C6-D600-4274-ABDF-D534019740AA}" srcId="{0C1D11EF-51BD-4BA4-B9F4-E1E724668764}" destId="{8A8670F7-1516-4FC6-B52F-1AB4BA0E1238}" srcOrd="0" destOrd="0" parTransId="{D373C78A-2503-496B-9515-5DB2868EF348}" sibTransId="{DA172A97-302C-43FF-9F35-ED54E607509C}"/>
    <dgm:cxn modelId="{B14D39E8-CEF0-4793-910A-507385AA165A}" srcId="{FA114C83-0D3B-4825-971B-B6E4BD7976D2}" destId="{B1BDDA97-B5AB-4ECB-BCDC-3D6E80961E33}" srcOrd="1" destOrd="0" parTransId="{1A8F031D-3076-469F-B953-B1E987FB6B01}" sibTransId="{C5DE03C9-D51B-4407-9201-4DF9EAFDEE7C}"/>
    <dgm:cxn modelId="{0D862547-6ADC-4CC9-8DC0-177F2F1AB245}" srcId="{C659B664-EB63-4421-9278-2A17141C207F}" destId="{E65DD82E-B864-4E08-8986-808B9F356035}" srcOrd="0" destOrd="0" parTransId="{E58D4C33-C74F-4BB7-BE2A-7E75A7AB70FE}" sibTransId="{BAB54C0D-CC12-4D7D-B78B-97915E42FF26}"/>
    <dgm:cxn modelId="{085600B4-7081-40D8-A32A-D1D1D0DC12AF}" type="presOf" srcId="{FC324D93-248E-47BC-8F66-879490216062}" destId="{F811E3DD-94D5-423D-AAED-93CA61DE50CB}" srcOrd="0" destOrd="3" presId="urn:microsoft.com/office/officeart/2005/8/layout/bProcess3"/>
    <dgm:cxn modelId="{A4E8303F-5EFC-4F9C-8FC7-06E34B7092E6}" type="presOf" srcId="{665CF2E4-7DC1-40C2-9E9D-0CDB25328088}" destId="{2D2ABF56-88F6-4F39-A426-B1B5F6623FF2}" srcOrd="1" destOrd="0" presId="urn:microsoft.com/office/officeart/2005/8/layout/bProcess3"/>
    <dgm:cxn modelId="{8102B576-9BBA-4C46-BBC9-C21053A0FFB0}" srcId="{B88ED523-FFD3-4466-A444-DE0E229AF935}" destId="{5833A2FE-69E3-4BFD-88B5-63AF49875417}" srcOrd="2" destOrd="0" parTransId="{C42AE20F-1F02-46EE-ACB3-16BC5BA72BCA}" sibTransId="{A37A4ED9-1F34-4F83-88A4-BFC0599D46FE}"/>
    <dgm:cxn modelId="{C9E7ABA3-4CBA-4149-B191-82057AEAAC7E}" type="presOf" srcId="{665CF2E4-7DC1-40C2-9E9D-0CDB25328088}" destId="{A0A7B72E-87E1-4433-A509-ECC028EF2C71}" srcOrd="0" destOrd="0" presId="urn:microsoft.com/office/officeart/2005/8/layout/bProcess3"/>
    <dgm:cxn modelId="{77154B5D-C709-452B-BF12-EE5DDC5FB5ED}" type="presOf" srcId="{E65DD82E-B864-4E08-8986-808B9F356035}" destId="{F811E3DD-94D5-423D-AAED-93CA61DE50CB}" srcOrd="0" destOrd="1" presId="urn:microsoft.com/office/officeart/2005/8/layout/bProcess3"/>
    <dgm:cxn modelId="{0ACB380C-E355-4945-971A-EFC1A9FE19DA}" type="presOf" srcId="{0A82C9F3-21E1-4130-BD92-8EFBE4AE7D4A}" destId="{82DAA660-76C2-4677-A917-F62E9615A150}" srcOrd="0" destOrd="2" presId="urn:microsoft.com/office/officeart/2005/8/layout/bProcess3"/>
    <dgm:cxn modelId="{CA08714B-551A-4700-85C4-FD380C32F418}" type="presOf" srcId="{237DAF35-D2DD-425D-89E9-E3413A23DE77}" destId="{D44F27FE-3CBE-47D2-B2A3-4CA14A1AF226}" srcOrd="0" destOrd="1" presId="urn:microsoft.com/office/officeart/2005/8/layout/bProcess3"/>
    <dgm:cxn modelId="{844EA9AC-C1CE-4A43-B63A-C65EEE0B00E8}" srcId="{B88ED523-FFD3-4466-A444-DE0E229AF935}" destId="{2DA6EE1A-B260-4D2C-8424-2DB329AFD293}" srcOrd="0" destOrd="0" parTransId="{69653D9F-2897-4A54-9B6A-51B338296962}" sibTransId="{85CCF860-C7C0-4D21-B16D-B03ADB4A1F95}"/>
    <dgm:cxn modelId="{6394A8DB-4F3F-4513-B29C-04E9A0BD9159}" type="presOf" srcId="{B485FC18-8D1B-4C6E-B45F-31FF41A76BFB}" destId="{F811E3DD-94D5-423D-AAED-93CA61DE50CB}" srcOrd="0" destOrd="2" presId="urn:microsoft.com/office/officeart/2005/8/layout/bProcess3"/>
    <dgm:cxn modelId="{4C257DB9-DC0C-4558-A603-8329E85A9856}" srcId="{B88ED523-FFD3-4466-A444-DE0E229AF935}" destId="{0A82C9F3-21E1-4130-BD92-8EFBE4AE7D4A}" srcOrd="1" destOrd="0" parTransId="{074BFE55-0F04-4CD4-A21E-A26960D0FE7A}" sibTransId="{D7F1D0AE-C319-4968-B14F-463775EFB2FE}"/>
    <dgm:cxn modelId="{A7FE5AEB-7214-404E-AD28-6A0F5F54E9AE}" type="presOf" srcId="{7964EB9F-45B3-44C0-856C-75FEA418328D}" destId="{C963F3B8-18A1-4A4B-85D3-ECA7BA16E705}" srcOrd="0" destOrd="0" presId="urn:microsoft.com/office/officeart/2005/8/layout/bProcess3"/>
    <dgm:cxn modelId="{6CD0433F-E55B-45A5-9BFE-ACD1936FDA74}" type="presParOf" srcId="{DDC97984-0089-468D-818E-DB9ED9524F79}" destId="{77A7EE36-64CB-496F-8CAB-17ED93009BB8}" srcOrd="0" destOrd="0" presId="urn:microsoft.com/office/officeart/2005/8/layout/bProcess3"/>
    <dgm:cxn modelId="{83792D69-7019-4D42-AB61-639CBE776D6F}" type="presParOf" srcId="{DDC97984-0089-468D-818E-DB9ED9524F79}" destId="{83772665-EEE7-45A4-A8E5-B376883585BD}" srcOrd="1" destOrd="0" presId="urn:microsoft.com/office/officeart/2005/8/layout/bProcess3"/>
    <dgm:cxn modelId="{A5036FC7-DA0E-45A8-ADBA-054E980E6C08}" type="presParOf" srcId="{83772665-EEE7-45A4-A8E5-B376883585BD}" destId="{AD278B94-E9E9-4683-983E-618F1B49E715}" srcOrd="0" destOrd="0" presId="urn:microsoft.com/office/officeart/2005/8/layout/bProcess3"/>
    <dgm:cxn modelId="{63BF7CB7-A5C7-4358-B6A2-7FE083834E56}" type="presParOf" srcId="{DDC97984-0089-468D-818E-DB9ED9524F79}" destId="{D44F27FE-3CBE-47D2-B2A3-4CA14A1AF226}" srcOrd="2" destOrd="0" presId="urn:microsoft.com/office/officeart/2005/8/layout/bProcess3"/>
    <dgm:cxn modelId="{E6EDAE3B-3946-4C47-B6D8-0E4F1E0E4BCF}" type="presParOf" srcId="{DDC97984-0089-468D-818E-DB9ED9524F79}" destId="{478BC15E-566B-4C5B-B478-2226B2FDAA61}" srcOrd="3" destOrd="0" presId="urn:microsoft.com/office/officeart/2005/8/layout/bProcess3"/>
    <dgm:cxn modelId="{5206913A-B5C8-429B-9A72-95DB7B99681C}" type="presParOf" srcId="{478BC15E-566B-4C5B-B478-2226B2FDAA61}" destId="{6873B010-36EF-4547-AE29-1F34488CDA4D}" srcOrd="0" destOrd="0" presId="urn:microsoft.com/office/officeart/2005/8/layout/bProcess3"/>
    <dgm:cxn modelId="{23893559-6E46-4C9E-90B3-B895E9032AE3}" type="presParOf" srcId="{DDC97984-0089-468D-818E-DB9ED9524F79}" destId="{F811E3DD-94D5-423D-AAED-93CA61DE50CB}" srcOrd="4" destOrd="0" presId="urn:microsoft.com/office/officeart/2005/8/layout/bProcess3"/>
    <dgm:cxn modelId="{B4A18D73-DBC9-46F6-BDEF-E18690A3FA98}" type="presParOf" srcId="{DDC97984-0089-468D-818E-DB9ED9524F79}" destId="{A0A7B72E-87E1-4433-A509-ECC028EF2C71}" srcOrd="5" destOrd="0" presId="urn:microsoft.com/office/officeart/2005/8/layout/bProcess3"/>
    <dgm:cxn modelId="{B5AD2DBA-A3C6-46ED-BDBC-62875DFCAA2B}" type="presParOf" srcId="{A0A7B72E-87E1-4433-A509-ECC028EF2C71}" destId="{2D2ABF56-88F6-4F39-A426-B1B5F6623FF2}" srcOrd="0" destOrd="0" presId="urn:microsoft.com/office/officeart/2005/8/layout/bProcess3"/>
    <dgm:cxn modelId="{0E430DD9-1AE3-4351-A31B-AF81B1B731FF}" type="presParOf" srcId="{DDC97984-0089-468D-818E-DB9ED9524F79}" destId="{82DAA660-76C2-4677-A917-F62E9615A150}" srcOrd="6" destOrd="0" presId="urn:microsoft.com/office/officeart/2005/8/layout/bProcess3"/>
    <dgm:cxn modelId="{6F0C41C5-C740-4A17-AD60-3CD43F0148D9}" type="presParOf" srcId="{DDC97984-0089-468D-818E-DB9ED9524F79}" destId="{395475D2-D3AC-4B4F-9946-E21D7D6C6D2A}" srcOrd="7" destOrd="0" presId="urn:microsoft.com/office/officeart/2005/8/layout/bProcess3"/>
    <dgm:cxn modelId="{4E82F304-8E05-4543-838B-40EAAB9E9088}" type="presParOf" srcId="{395475D2-D3AC-4B4F-9946-E21D7D6C6D2A}" destId="{A686132A-6C5C-4030-91C4-BA7DE6B525D6}" srcOrd="0" destOrd="0" presId="urn:microsoft.com/office/officeart/2005/8/layout/bProcess3"/>
    <dgm:cxn modelId="{7A05E448-5BD7-4165-99BC-090E4363C155}" type="presParOf" srcId="{DDC97984-0089-468D-818E-DB9ED9524F79}" destId="{C963F3B8-18A1-4A4B-85D3-ECA7BA16E705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2665-EEE7-45A4-A8E5-B376883585BD}">
      <dsp:nvSpPr>
        <dsp:cNvPr id="0" name=""/>
        <dsp:cNvSpPr/>
      </dsp:nvSpPr>
      <dsp:spPr>
        <a:xfrm>
          <a:off x="2757508" y="885664"/>
          <a:ext cx="500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82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994637" y="928725"/>
        <a:ext cx="26571" cy="5319"/>
      </dsp:txXfrm>
    </dsp:sp>
    <dsp:sp modelId="{77A7EE36-64CB-496F-8CAB-17ED93009BB8}">
      <dsp:nvSpPr>
        <dsp:cNvPr id="0" name=""/>
        <dsp:cNvSpPr/>
      </dsp:nvSpPr>
      <dsp:spPr>
        <a:xfrm>
          <a:off x="448745" y="238216"/>
          <a:ext cx="2310562" cy="1386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Original Image</a:t>
          </a:r>
          <a:endParaRPr lang="en-US" sz="2400" kern="1200" dirty="0"/>
        </a:p>
      </dsp:txBody>
      <dsp:txXfrm>
        <a:off x="448745" y="238216"/>
        <a:ext cx="2310562" cy="1386337"/>
      </dsp:txXfrm>
    </dsp:sp>
    <dsp:sp modelId="{478BC15E-566B-4C5B-B478-2226B2FDAA61}">
      <dsp:nvSpPr>
        <dsp:cNvPr id="0" name=""/>
        <dsp:cNvSpPr/>
      </dsp:nvSpPr>
      <dsp:spPr>
        <a:xfrm>
          <a:off x="5599500" y="885664"/>
          <a:ext cx="500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82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36629" y="928725"/>
        <a:ext cx="26571" cy="5319"/>
      </dsp:txXfrm>
    </dsp:sp>
    <dsp:sp modelId="{D44F27FE-3CBE-47D2-B2A3-4CA14A1AF226}">
      <dsp:nvSpPr>
        <dsp:cNvPr id="0" name=""/>
        <dsp:cNvSpPr/>
      </dsp:nvSpPr>
      <dsp:spPr>
        <a:xfrm>
          <a:off x="3290738" y="65831"/>
          <a:ext cx="2310562" cy="1731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Image Enhancement</a:t>
          </a:r>
          <a:endParaRPr lang="en-US" sz="2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Histogram equalization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Contrast Stretching</a:t>
          </a:r>
          <a:endParaRPr lang="en-US" sz="1400" kern="1200" dirty="0"/>
        </a:p>
      </dsp:txBody>
      <dsp:txXfrm>
        <a:off x="3290738" y="65831"/>
        <a:ext cx="2310562" cy="1731106"/>
      </dsp:txXfrm>
    </dsp:sp>
    <dsp:sp modelId="{A0A7B72E-87E1-4433-A509-ECC028EF2C71}">
      <dsp:nvSpPr>
        <dsp:cNvPr id="0" name=""/>
        <dsp:cNvSpPr/>
      </dsp:nvSpPr>
      <dsp:spPr>
        <a:xfrm>
          <a:off x="8441493" y="885664"/>
          <a:ext cx="500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82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678622" y="928725"/>
        <a:ext cx="26571" cy="5319"/>
      </dsp:txXfrm>
    </dsp:sp>
    <dsp:sp modelId="{F811E3DD-94D5-423D-AAED-93CA61DE50CB}">
      <dsp:nvSpPr>
        <dsp:cNvPr id="0" name=""/>
        <dsp:cNvSpPr/>
      </dsp:nvSpPr>
      <dsp:spPr>
        <a:xfrm>
          <a:off x="6132730" y="38936"/>
          <a:ext cx="2310562" cy="1784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Thresholding</a:t>
          </a:r>
          <a:endParaRPr lang="en-US" sz="2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Mean pixel value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Otsu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Histogram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Area Under Histogram</a:t>
          </a:r>
          <a:endParaRPr lang="en-US" sz="1400" kern="1200" dirty="0"/>
        </a:p>
      </dsp:txBody>
      <dsp:txXfrm>
        <a:off x="6132730" y="38936"/>
        <a:ext cx="2310562" cy="1784895"/>
      </dsp:txXfrm>
    </dsp:sp>
    <dsp:sp modelId="{395475D2-D3AC-4B4F-9946-E21D7D6C6D2A}">
      <dsp:nvSpPr>
        <dsp:cNvPr id="0" name=""/>
        <dsp:cNvSpPr/>
      </dsp:nvSpPr>
      <dsp:spPr>
        <a:xfrm>
          <a:off x="5810268" y="1857668"/>
          <a:ext cx="4271710" cy="264167"/>
        </a:xfrm>
        <a:custGeom>
          <a:avLst/>
          <a:gdLst/>
          <a:ahLst/>
          <a:cxnLst/>
          <a:rect l="0" t="0" r="0" b="0"/>
          <a:pathLst>
            <a:path>
              <a:moveTo>
                <a:pt x="4271710" y="0"/>
              </a:moveTo>
              <a:lnTo>
                <a:pt x="4271710" y="149183"/>
              </a:lnTo>
              <a:lnTo>
                <a:pt x="0" y="149183"/>
              </a:lnTo>
              <a:lnTo>
                <a:pt x="0" y="26416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839076" y="1987092"/>
        <a:ext cx="214093" cy="5319"/>
      </dsp:txXfrm>
    </dsp:sp>
    <dsp:sp modelId="{82DAA660-76C2-4677-A917-F62E9615A150}">
      <dsp:nvSpPr>
        <dsp:cNvPr id="0" name=""/>
        <dsp:cNvSpPr/>
      </dsp:nvSpPr>
      <dsp:spPr>
        <a:xfrm>
          <a:off x="8974722" y="3301"/>
          <a:ext cx="2214512" cy="18561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Morphological Operations</a:t>
          </a:r>
          <a:endParaRPr lang="en-US" sz="2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Opening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Closing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Connected Components</a:t>
          </a:r>
          <a:endParaRPr lang="en-US" sz="1400" kern="1200" dirty="0"/>
        </a:p>
      </dsp:txBody>
      <dsp:txXfrm>
        <a:off x="8974722" y="3301"/>
        <a:ext cx="2214512" cy="1856167"/>
      </dsp:txXfrm>
    </dsp:sp>
    <dsp:sp modelId="{C963F3B8-18A1-4A4B-85D3-ECA7BA16E705}">
      <dsp:nvSpPr>
        <dsp:cNvPr id="0" name=""/>
        <dsp:cNvSpPr/>
      </dsp:nvSpPr>
      <dsp:spPr>
        <a:xfrm>
          <a:off x="4654986" y="2154236"/>
          <a:ext cx="2310562" cy="1386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Segmented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Image</a:t>
          </a:r>
          <a:endParaRPr lang="en-US" sz="2400" kern="1200" dirty="0"/>
        </a:p>
      </dsp:txBody>
      <dsp:txXfrm>
        <a:off x="4654986" y="2154236"/>
        <a:ext cx="2310562" cy="138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B847-0C6E-408D-AD86-AA53F594B9F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533E7-5A20-4785-BA6C-50F36582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9DD4B4-31CF-4101-9DE1-04361D7C0490}" type="slidenum">
              <a:rPr lang="en-US" altLang="en-US" sz="1300"/>
              <a:pPr/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0208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9725D-A474-40D9-8D00-7AB53AB7BB9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0B8419-A174-4F77-B442-96853BB6421A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5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FABC13-D8F7-49BC-B466-7E92AFF2DFB6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5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91159F-00FE-4C83-9B58-B80E615FF6E9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1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21BDB-CE5A-45DD-93E4-71ED07824E74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2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9725D-A474-40D9-8D00-7AB53AB7BB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9725D-A474-40D9-8D00-7AB53AB7BB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9725D-A474-40D9-8D00-7AB53AB7BB9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9725D-A474-40D9-8D00-7AB53AB7BB9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27521"/>
            <a:ext cx="2628900" cy="5149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08667"/>
            <a:ext cx="7734300" cy="51682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7839"/>
            <a:ext cx="10515600" cy="8328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7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43579"/>
            <a:ext cx="5157787" cy="394608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7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4153"/>
            <a:ext cx="5183188" cy="39555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4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106"/>
            <a:ext cx="3932237" cy="11052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0960"/>
            <a:ext cx="3932237" cy="108643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627" y="8930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139"/>
            <a:ext cx="10515600" cy="387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339D-C4A4-4418-827F-0959BE633C1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7692-A3D8-4D74-B9E6-5380C134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images/ref/regionprop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simonis/medix-workshop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MediX</a:t>
            </a:r>
            <a:r>
              <a:rPr lang="en-US" dirty="0" smtClean="0"/>
              <a:t> </a:t>
            </a:r>
            <a:r>
              <a:rPr lang="en-US" dirty="0" smtClean="0"/>
              <a:t>Workshop</a:t>
            </a:r>
            <a:br>
              <a:rPr lang="en-US" dirty="0" smtClean="0"/>
            </a:br>
            <a:r>
              <a:rPr lang="en-US" sz="4500" dirty="0" smtClean="0"/>
              <a:t>Hands on Tutorial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Valerie Simonis w/ slides from Dr. Raicu</a:t>
            </a:r>
          </a:p>
          <a:p>
            <a:r>
              <a:rPr lang="en-US" dirty="0" smtClean="0"/>
              <a:t>5/1/2015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02" name="Object 2"/>
          <p:cNvGraphicFramePr>
            <a:graphicFrameLocks noChangeAspect="1"/>
          </p:cNvGraphicFramePr>
          <p:nvPr>
            <p:extLst/>
          </p:nvPr>
        </p:nvGraphicFramePr>
        <p:xfrm>
          <a:off x="8001001" y="4448285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1206360" imgH="914400" progId="Equation.3">
                  <p:embed/>
                </p:oleObj>
              </mc:Choice>
              <mc:Fallback>
                <p:oleObj name="Equation" r:id="rId4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4448285"/>
                        <a:ext cx="1554163" cy="1176338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3" name="Object 3"/>
          <p:cNvGraphicFramePr>
            <a:graphicFrameLocks noChangeAspect="1"/>
          </p:cNvGraphicFramePr>
          <p:nvPr>
            <p:extLst/>
          </p:nvPr>
        </p:nvGraphicFramePr>
        <p:xfrm>
          <a:off x="8280401" y="4619736"/>
          <a:ext cx="15541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6" imgW="1206360" imgH="914400" progId="Equation.3">
                  <p:embed/>
                </p:oleObj>
              </mc:Choice>
              <mc:Fallback>
                <p:oleObj name="Equation" r:id="rId6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1" y="4619736"/>
                        <a:ext cx="1554163" cy="1177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>
            <p:extLst/>
          </p:nvPr>
        </p:nvGraphicFramePr>
        <p:xfrm>
          <a:off x="8574088" y="4829285"/>
          <a:ext cx="15541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8" imgW="1206360" imgH="914400" progId="Equation.3">
                  <p:embed/>
                </p:oleObj>
              </mc:Choice>
              <mc:Fallback>
                <p:oleObj name="Equation" r:id="rId8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8" y="4829285"/>
                        <a:ext cx="1554162" cy="117633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06" name="Picture 6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714486"/>
            <a:ext cx="361156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07" name="Picture 7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9" t="72871" r="55692" b="14455"/>
          <a:stretch>
            <a:fillRect/>
          </a:stretch>
        </p:blipFill>
        <p:spPr bwMode="auto">
          <a:xfrm>
            <a:off x="4267200" y="322908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08" name="Picture 8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9" t="77541" r="59245" b="19791"/>
          <a:stretch>
            <a:fillRect/>
          </a:stretch>
        </p:blipFill>
        <p:spPr bwMode="auto">
          <a:xfrm>
            <a:off x="5410200" y="437208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3505200" y="2467085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05200" y="2467085"/>
            <a:ext cx="1905000" cy="1905000"/>
            <a:chOff x="1248" y="1920"/>
            <a:chExt cx="1200" cy="1200"/>
          </a:xfrm>
        </p:grpSpPr>
        <p:sp>
          <p:nvSpPr>
            <p:cNvPr id="2069" name="Line 11"/>
            <p:cNvSpPr>
              <a:spLocks noChangeShapeType="1"/>
            </p:cNvSpPr>
            <p:nvPr/>
          </p:nvSpPr>
          <p:spPr bwMode="auto">
            <a:xfrm>
              <a:off x="1248" y="2064"/>
              <a:ext cx="48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70" name="Line 12"/>
            <p:cNvSpPr>
              <a:spLocks noChangeShapeType="1"/>
            </p:cNvSpPr>
            <p:nvPr/>
          </p:nvSpPr>
          <p:spPr bwMode="auto">
            <a:xfrm>
              <a:off x="1392" y="1920"/>
              <a:ext cx="105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00600" y="3610085"/>
            <a:ext cx="2209800" cy="2362200"/>
            <a:chOff x="2064" y="2640"/>
            <a:chExt cx="1392" cy="1488"/>
          </a:xfrm>
        </p:grpSpPr>
        <p:sp>
          <p:nvSpPr>
            <p:cNvPr id="2067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124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68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384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4800600" y="3610085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60817" name="AutoShape 17"/>
          <p:cNvSpPr>
            <a:spLocks noChangeArrowheads="1"/>
          </p:cNvSpPr>
          <p:nvPr/>
        </p:nvSpPr>
        <p:spPr bwMode="auto">
          <a:xfrm>
            <a:off x="7239000" y="4905486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5943600" y="790685"/>
            <a:ext cx="36245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Color image or RGB image</a:t>
            </a:r>
            <a:r>
              <a:rPr lang="en-US" altLang="en-US" dirty="0">
                <a:latin typeface="+mj-lt"/>
              </a:rPr>
              <a:t>:</a:t>
            </a:r>
          </a:p>
          <a:p>
            <a:pPr eaLnBrk="1" hangingPunct="1"/>
            <a:r>
              <a:rPr lang="en-US" altLang="en-US" dirty="0">
                <a:latin typeface="+mj-lt"/>
              </a:rPr>
              <a:t>each pixel contains a vector</a:t>
            </a:r>
          </a:p>
          <a:p>
            <a:pPr eaLnBrk="1" hangingPunct="1"/>
            <a:r>
              <a:rPr lang="en-US" altLang="en-US" dirty="0">
                <a:latin typeface="+mj-lt"/>
              </a:rPr>
              <a:t>representing red, green and</a:t>
            </a:r>
          </a:p>
          <a:p>
            <a:pPr eaLnBrk="1" hangingPunct="1"/>
            <a:r>
              <a:rPr lang="en-US" altLang="en-US" dirty="0">
                <a:latin typeface="+mj-lt"/>
              </a:rPr>
              <a:t>blue components.</a:t>
            </a:r>
          </a:p>
        </p:txBody>
      </p:sp>
      <p:sp>
        <p:nvSpPr>
          <p:cNvPr id="460819" name="Text Box 19"/>
          <p:cNvSpPr txBox="1">
            <a:spLocks noChangeArrowheads="1"/>
          </p:cNvSpPr>
          <p:nvPr/>
        </p:nvSpPr>
        <p:spPr bwMode="auto">
          <a:xfrm>
            <a:off x="8001001" y="3991086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j-lt"/>
              </a:rPr>
              <a:t>RGB components</a:t>
            </a:r>
          </a:p>
        </p:txBody>
      </p:sp>
    </p:spTree>
    <p:extLst>
      <p:ext uri="{BB962C8B-B14F-4D97-AF65-F5344CB8AC3E}">
        <p14:creationId xmlns:p14="http://schemas.microsoft.com/office/powerpoint/2010/main" val="9684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9" grpId="0" animBg="1"/>
      <p:bldP spid="460816" grpId="0" animBg="1"/>
      <p:bldP spid="460817" grpId="0" animBg="1"/>
      <p:bldP spid="4608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3"/>
          <p:cNvSpPr txBox="1">
            <a:spLocks noChangeArrowheads="1"/>
          </p:cNvSpPr>
          <p:nvPr/>
        </p:nvSpPr>
        <p:spPr bwMode="auto">
          <a:xfrm>
            <a:off x="4953001" y="990600"/>
            <a:ext cx="48674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Binary image or black and white image</a:t>
            </a:r>
            <a:endParaRPr lang="en-US" altLang="en-US" dirty="0">
              <a:latin typeface="+mj-lt"/>
            </a:endParaRPr>
          </a:p>
          <a:p>
            <a:pPr eaLnBrk="1" hangingPunct="1"/>
            <a:r>
              <a:rPr lang="en-US" altLang="en-US" dirty="0">
                <a:latin typeface="+mj-lt"/>
              </a:rPr>
              <a:t>Each pixel contains one bit :</a:t>
            </a:r>
          </a:p>
          <a:p>
            <a:pPr eaLnBrk="1" hangingPunct="1"/>
            <a:r>
              <a:rPr lang="en-US" altLang="en-US" dirty="0">
                <a:latin typeface="+mj-lt"/>
              </a:rPr>
              <a:t>	1 represent white</a:t>
            </a:r>
          </a:p>
          <a:p>
            <a:pPr eaLnBrk="1" hangingPunct="1"/>
            <a:r>
              <a:rPr lang="en-US" altLang="en-US" dirty="0">
                <a:latin typeface="+mj-lt"/>
              </a:rPr>
              <a:t>	0 represents black</a:t>
            </a:r>
          </a:p>
        </p:txBody>
      </p:sp>
      <p:pic>
        <p:nvPicPr>
          <p:cNvPr id="461828" name="Picture 4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447800"/>
            <a:ext cx="2295525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829" name="Picture 5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48349" r="63538" b="41919"/>
          <a:stretch>
            <a:fillRect/>
          </a:stretch>
        </p:blipFill>
        <p:spPr bwMode="auto">
          <a:xfrm>
            <a:off x="4406901" y="3803651"/>
            <a:ext cx="1452563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3200400" y="25908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00400" y="2590800"/>
            <a:ext cx="2667000" cy="2667000"/>
            <a:chOff x="1056" y="1632"/>
            <a:chExt cx="1680" cy="1680"/>
          </a:xfrm>
        </p:grpSpPr>
        <p:sp>
          <p:nvSpPr>
            <p:cNvPr id="3091" name="Line 8"/>
            <p:cNvSpPr>
              <a:spLocks noChangeShapeType="1"/>
            </p:cNvSpPr>
            <p:nvPr/>
          </p:nvSpPr>
          <p:spPr bwMode="auto">
            <a:xfrm>
              <a:off x="1056" y="1776"/>
              <a:ext cx="768" cy="15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92" name="Line 9"/>
            <p:cNvSpPr>
              <a:spLocks noChangeShapeType="1"/>
            </p:cNvSpPr>
            <p:nvPr/>
          </p:nvSpPr>
          <p:spPr bwMode="auto">
            <a:xfrm>
              <a:off x="1200" y="1632"/>
              <a:ext cx="1536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pic>
        <p:nvPicPr>
          <p:cNvPr id="461834" name="Picture 10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51950" r="68303" b="46548"/>
          <a:stretch>
            <a:fillRect/>
          </a:stretch>
        </p:blipFill>
        <p:spPr bwMode="auto">
          <a:xfrm>
            <a:off x="6019801" y="5181601"/>
            <a:ext cx="1101725" cy="112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5029200" y="43434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29200" y="4343400"/>
            <a:ext cx="2057400" cy="1981200"/>
            <a:chOff x="2208" y="2736"/>
            <a:chExt cx="1296" cy="1248"/>
          </a:xfrm>
        </p:grpSpPr>
        <p:sp>
          <p:nvSpPr>
            <p:cNvPr id="3089" name="Line 13"/>
            <p:cNvSpPr>
              <a:spLocks noChangeShapeType="1"/>
            </p:cNvSpPr>
            <p:nvPr/>
          </p:nvSpPr>
          <p:spPr bwMode="auto">
            <a:xfrm>
              <a:off x="2352" y="2736"/>
              <a:ext cx="1152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90" name="Line 14"/>
            <p:cNvSpPr>
              <a:spLocks noChangeShapeType="1"/>
            </p:cNvSpPr>
            <p:nvPr/>
          </p:nvSpPr>
          <p:spPr bwMode="auto">
            <a:xfrm>
              <a:off x="2208" y="2880"/>
              <a:ext cx="624" cy="11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aphicFrame>
        <p:nvGraphicFramePr>
          <p:cNvPr id="461839" name="Object 15"/>
          <p:cNvGraphicFramePr>
            <a:graphicFrameLocks noChangeAspect="1"/>
          </p:cNvGraphicFramePr>
          <p:nvPr>
            <p:extLst/>
          </p:nvPr>
        </p:nvGraphicFramePr>
        <p:xfrm>
          <a:off x="8204201" y="5181600"/>
          <a:ext cx="11461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888840" imgH="914400" progId="Equation.3">
                  <p:embed/>
                </p:oleObj>
              </mc:Choice>
              <mc:Fallback>
                <p:oleObj name="Equation" r:id="rId5" imgW="888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1" y="5181600"/>
                        <a:ext cx="1146175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0" name="AutoShape 16"/>
          <p:cNvSpPr>
            <a:spLocks noChangeArrowheads="1"/>
          </p:cNvSpPr>
          <p:nvPr/>
        </p:nvSpPr>
        <p:spPr bwMode="auto">
          <a:xfrm>
            <a:off x="7239000" y="5486401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1841" name="Text Box 17"/>
          <p:cNvSpPr txBox="1">
            <a:spLocks noChangeArrowheads="1"/>
          </p:cNvSpPr>
          <p:nvPr/>
        </p:nvSpPr>
        <p:spPr bwMode="auto">
          <a:xfrm>
            <a:off x="8153400" y="4724401"/>
            <a:ext cx="1360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+mj-lt"/>
              </a:rPr>
              <a:t>Binary data</a:t>
            </a:r>
          </a:p>
        </p:txBody>
      </p:sp>
    </p:spTree>
    <p:extLst>
      <p:ext uri="{BB962C8B-B14F-4D97-AF65-F5344CB8AC3E}">
        <p14:creationId xmlns:p14="http://schemas.microsoft.com/office/powerpoint/2010/main" val="33497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 animBg="1"/>
      <p:bldP spid="461835" grpId="0" animBg="1"/>
      <p:bldP spid="461840" grpId="0" animBg="1"/>
      <p:bldP spid="46184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images (</a:t>
            </a:r>
            <a:r>
              <a:rPr lang="en-US" dirty="0" err="1" smtClean="0"/>
              <a:t>imread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Display images (</a:t>
            </a:r>
            <a:r>
              <a:rPr lang="en-US" dirty="0" err="1" smtClean="0"/>
              <a:t>imshow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Resize (</a:t>
            </a:r>
            <a:r>
              <a:rPr lang="en-US" dirty="0" err="1" smtClean="0"/>
              <a:t>imresize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 conversions (rgb2gray, gray2rgb)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43B681-FA39-49BF-A07F-11E6AFBFE9AD}" type="datetime1">
              <a:rPr lang="en-US" altLang="en-US" sz="1400"/>
              <a:pPr eaLnBrk="1" hangingPunct="1"/>
              <a:t>5/1/2015</a:t>
            </a:fld>
            <a:endParaRPr lang="en-US" altLang="en-US" sz="1400"/>
          </a:p>
        </p:txBody>
      </p:sp>
      <p:sp>
        <p:nvSpPr>
          <p:cNvPr id="410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Daniela Stan -  CSC381/481</a:t>
            </a: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1A01F9-08A8-48B1-9CF3-82F2D591C4D8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4953001" y="990601"/>
            <a:ext cx="43669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Index image</a:t>
            </a:r>
            <a:endParaRPr lang="en-US" altLang="en-US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Each pixel contains index number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pointing to a color in a color table</a:t>
            </a:r>
          </a:p>
        </p:txBody>
      </p:sp>
      <p:pic>
        <p:nvPicPr>
          <p:cNvPr id="4628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1"/>
            <a:ext cx="23622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3200400" y="3429000"/>
            <a:ext cx="228600" cy="228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00400" y="3429000"/>
            <a:ext cx="2286000" cy="1752600"/>
            <a:chOff x="1056" y="2160"/>
            <a:chExt cx="1440" cy="1104"/>
          </a:xfrm>
        </p:grpSpPr>
        <p:sp>
          <p:nvSpPr>
            <p:cNvPr id="4155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912" cy="912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Line 8"/>
            <p:cNvSpPr>
              <a:spLocks noChangeShapeType="1"/>
            </p:cNvSpPr>
            <p:nvPr/>
          </p:nvSpPr>
          <p:spPr bwMode="auto">
            <a:xfrm>
              <a:off x="1248" y="2160"/>
              <a:ext cx="1248" cy="52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62857" name="Object 9"/>
          <p:cNvGraphicFramePr>
            <a:graphicFrameLocks noChangeAspect="1"/>
          </p:cNvGraphicFramePr>
          <p:nvPr/>
        </p:nvGraphicFramePr>
        <p:xfrm>
          <a:off x="4724400" y="4343400"/>
          <a:ext cx="88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884238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4419601" y="5410201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Index value</a:t>
            </a:r>
          </a:p>
        </p:txBody>
      </p:sp>
      <p:graphicFrame>
        <p:nvGraphicFramePr>
          <p:cNvPr id="462859" name="Group 11"/>
          <p:cNvGraphicFramePr>
            <a:graphicFrameLocks noGrp="1"/>
          </p:cNvGraphicFramePr>
          <p:nvPr>
            <p:extLst/>
          </p:nvPr>
        </p:nvGraphicFramePr>
        <p:xfrm>
          <a:off x="6400800" y="3048001"/>
          <a:ext cx="3276600" cy="2835275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914400"/>
                <a:gridCol w="762000"/>
              </a:tblGrid>
              <a:tr h="640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 No.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62901" name="Text Box 53"/>
          <p:cNvSpPr txBox="1">
            <a:spLocks noChangeArrowheads="1"/>
          </p:cNvSpPr>
          <p:nvPr/>
        </p:nvSpPr>
        <p:spPr bwMode="auto">
          <a:xfrm>
            <a:off x="7105650" y="2479675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Color Table</a:t>
            </a:r>
          </a:p>
        </p:txBody>
      </p:sp>
      <p:sp>
        <p:nvSpPr>
          <p:cNvPr id="462902" name="Line 54"/>
          <p:cNvSpPr>
            <a:spLocks noChangeShapeType="1"/>
          </p:cNvSpPr>
          <p:nvPr/>
        </p:nvSpPr>
        <p:spPr bwMode="auto">
          <a:xfrm flipV="1">
            <a:off x="4953000" y="3886200"/>
            <a:ext cx="1371600" cy="5334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3" name="Line 55"/>
          <p:cNvSpPr>
            <a:spLocks noChangeShapeType="1"/>
          </p:cNvSpPr>
          <p:nvPr/>
        </p:nvSpPr>
        <p:spPr bwMode="auto">
          <a:xfrm flipV="1">
            <a:off x="5486400" y="4343400"/>
            <a:ext cx="8382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4" name="Line 56"/>
          <p:cNvSpPr>
            <a:spLocks noChangeShapeType="1"/>
          </p:cNvSpPr>
          <p:nvPr/>
        </p:nvSpPr>
        <p:spPr bwMode="auto">
          <a:xfrm>
            <a:off x="5257800" y="4800600"/>
            <a:ext cx="1143000" cy="1524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5" name="Line 57"/>
          <p:cNvSpPr>
            <a:spLocks noChangeShapeType="1"/>
          </p:cNvSpPr>
          <p:nvPr/>
        </p:nvSpPr>
        <p:spPr bwMode="auto">
          <a:xfrm>
            <a:off x="5257800" y="5105400"/>
            <a:ext cx="1066800" cy="2286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8" grpId="0" autoUpdateAnimBg="0"/>
      <p:bldP spid="462901" grpId="0" build="p" autoUpdateAnimBg="0"/>
      <p:bldP spid="462902" grpId="0" animBg="1"/>
      <p:bldP spid="462903" grpId="0" animBg="1"/>
      <p:bldP spid="462904" grpId="0" animBg="1"/>
      <p:bldP spid="4629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Sequence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88697"/>
              </p:ext>
            </p:extLst>
          </p:nvPr>
        </p:nvGraphicFramePr>
        <p:xfrm>
          <a:off x="276112" y="2290097"/>
          <a:ext cx="11637981" cy="378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Histogram equalization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Contrast stretching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05668"/>
            <a:ext cx="4681952" cy="3810071"/>
          </a:xfrm>
          <a:prstGeom prst="rect">
            <a:avLst/>
          </a:prstGeom>
        </p:spPr>
      </p:pic>
      <p:pic>
        <p:nvPicPr>
          <p:cNvPr id="5122" name="Picture 2" descr="https://koukalaka.files.wordpress.com/2012/01/graph-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76" y="2473196"/>
            <a:ext cx="6085664" cy="38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7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Segmentation: </a:t>
            </a:r>
            <a:r>
              <a:rPr lang="en-US" dirty="0" smtClean="0"/>
              <a:t>Histogram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Simple </a:t>
            </a:r>
            <a:r>
              <a:rPr lang="en-US" dirty="0" err="1" smtClean="0"/>
              <a:t>thesholding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38800" y="2743200"/>
            <a:ext cx="4648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Select threshold T</a:t>
            </a:r>
          </a:p>
          <a:p>
            <a:r>
              <a:rPr lang="en-US" altLang="en-US" dirty="0" smtClean="0"/>
              <a:t>Create binary image:</a:t>
            </a:r>
          </a:p>
          <a:p>
            <a:pPr lvl="1"/>
            <a:r>
              <a:rPr lang="en-US" altLang="en-US" dirty="0" smtClean="0"/>
              <a:t>I(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&lt; T -&gt; O(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= 0</a:t>
            </a:r>
          </a:p>
          <a:p>
            <a:pPr lvl="1"/>
            <a:r>
              <a:rPr lang="en-US" altLang="en-US" dirty="0" smtClean="0"/>
              <a:t>I(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&gt; T -&gt; O(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= 1</a:t>
            </a:r>
            <a:endParaRPr lang="en-US" altLang="en-US" dirty="0" smtClean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02463" y="3058632"/>
            <a:ext cx="3194050" cy="3341688"/>
            <a:chOff x="624" y="1536"/>
            <a:chExt cx="2012" cy="2105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624" y="1536"/>
              <a:ext cx="1584" cy="2105"/>
              <a:chOff x="624" y="1536"/>
              <a:chExt cx="1584" cy="2105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624" y="153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624" y="302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720" y="2064"/>
                <a:ext cx="1440" cy="856"/>
              </a:xfrm>
              <a:custGeom>
                <a:avLst/>
                <a:gdLst>
                  <a:gd name="T0" fmla="*/ 0 w 1440"/>
                  <a:gd name="T1" fmla="*/ 816 h 856"/>
                  <a:gd name="T2" fmla="*/ 144 w 1440"/>
                  <a:gd name="T3" fmla="*/ 672 h 856"/>
                  <a:gd name="T4" fmla="*/ 288 w 1440"/>
                  <a:gd name="T5" fmla="*/ 192 h 856"/>
                  <a:gd name="T6" fmla="*/ 624 w 1440"/>
                  <a:gd name="T7" fmla="*/ 96 h 856"/>
                  <a:gd name="T8" fmla="*/ 864 w 1440"/>
                  <a:gd name="T9" fmla="*/ 768 h 856"/>
                  <a:gd name="T10" fmla="*/ 1248 w 1440"/>
                  <a:gd name="T11" fmla="*/ 624 h 856"/>
                  <a:gd name="T12" fmla="*/ 1440 w 1440"/>
                  <a:gd name="T13" fmla="*/ 816 h 8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0"/>
                  <a:gd name="T22" fmla="*/ 0 h 856"/>
                  <a:gd name="T23" fmla="*/ 1440 w 1440"/>
                  <a:gd name="T24" fmla="*/ 856 h 8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0" h="856">
                    <a:moveTo>
                      <a:pt x="0" y="816"/>
                    </a:moveTo>
                    <a:cubicBezTo>
                      <a:pt x="48" y="796"/>
                      <a:pt x="96" y="776"/>
                      <a:pt x="144" y="672"/>
                    </a:cubicBezTo>
                    <a:cubicBezTo>
                      <a:pt x="192" y="568"/>
                      <a:pt x="208" y="288"/>
                      <a:pt x="288" y="192"/>
                    </a:cubicBezTo>
                    <a:cubicBezTo>
                      <a:pt x="368" y="96"/>
                      <a:pt x="528" y="0"/>
                      <a:pt x="624" y="96"/>
                    </a:cubicBezTo>
                    <a:cubicBezTo>
                      <a:pt x="720" y="192"/>
                      <a:pt x="760" y="680"/>
                      <a:pt x="864" y="768"/>
                    </a:cubicBezTo>
                    <a:cubicBezTo>
                      <a:pt x="968" y="856"/>
                      <a:pt x="1152" y="616"/>
                      <a:pt x="1248" y="624"/>
                    </a:cubicBezTo>
                    <a:cubicBezTo>
                      <a:pt x="1344" y="632"/>
                      <a:pt x="1392" y="724"/>
                      <a:pt x="1440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21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T</a:t>
                </a:r>
              </a:p>
            </p:txBody>
          </p:sp>
        </p:grp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824" y="3120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Gray value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72" y="1584"/>
              <a:ext cx="1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Number of pixels</a:t>
              </a: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6731000" y="5110162"/>
            <a:ext cx="1219200" cy="1066800"/>
            <a:chOff x="4176" y="1008"/>
            <a:chExt cx="768" cy="672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176" y="1008"/>
              <a:ext cx="768" cy="6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364" y="1216"/>
              <a:ext cx="372" cy="280"/>
            </a:xfrm>
            <a:custGeom>
              <a:avLst/>
              <a:gdLst>
                <a:gd name="T0" fmla="*/ 198 w 372"/>
                <a:gd name="T1" fmla="*/ 91 h 280"/>
                <a:gd name="T2" fmla="*/ 98 w 372"/>
                <a:gd name="T3" fmla="*/ 110 h 280"/>
                <a:gd name="T4" fmla="*/ 43 w 372"/>
                <a:gd name="T5" fmla="*/ 146 h 280"/>
                <a:gd name="T6" fmla="*/ 15 w 372"/>
                <a:gd name="T7" fmla="*/ 165 h 280"/>
                <a:gd name="T8" fmla="*/ 34 w 372"/>
                <a:gd name="T9" fmla="*/ 247 h 280"/>
                <a:gd name="T10" fmla="*/ 89 w 372"/>
                <a:gd name="T11" fmla="*/ 265 h 280"/>
                <a:gd name="T12" fmla="*/ 116 w 372"/>
                <a:gd name="T13" fmla="*/ 274 h 280"/>
                <a:gd name="T14" fmla="*/ 244 w 372"/>
                <a:gd name="T15" fmla="*/ 265 h 280"/>
                <a:gd name="T16" fmla="*/ 281 w 372"/>
                <a:gd name="T17" fmla="*/ 210 h 280"/>
                <a:gd name="T18" fmla="*/ 317 w 372"/>
                <a:gd name="T19" fmla="*/ 165 h 280"/>
                <a:gd name="T20" fmla="*/ 372 w 372"/>
                <a:gd name="T21" fmla="*/ 146 h 280"/>
                <a:gd name="T22" fmla="*/ 308 w 372"/>
                <a:gd name="T23" fmla="*/ 0 h 280"/>
                <a:gd name="T24" fmla="*/ 207 w 372"/>
                <a:gd name="T25" fmla="*/ 64 h 280"/>
                <a:gd name="T26" fmla="*/ 180 w 372"/>
                <a:gd name="T27" fmla="*/ 73 h 280"/>
                <a:gd name="T28" fmla="*/ 198 w 372"/>
                <a:gd name="T29" fmla="*/ 91 h 2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72"/>
                <a:gd name="T46" fmla="*/ 0 h 280"/>
                <a:gd name="T47" fmla="*/ 372 w 372"/>
                <a:gd name="T48" fmla="*/ 280 h 2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72" h="280">
                  <a:moveTo>
                    <a:pt x="198" y="91"/>
                  </a:moveTo>
                  <a:cubicBezTo>
                    <a:pt x="165" y="100"/>
                    <a:pt x="130" y="98"/>
                    <a:pt x="98" y="110"/>
                  </a:cubicBezTo>
                  <a:cubicBezTo>
                    <a:pt x="78" y="118"/>
                    <a:pt x="61" y="134"/>
                    <a:pt x="43" y="146"/>
                  </a:cubicBezTo>
                  <a:cubicBezTo>
                    <a:pt x="34" y="152"/>
                    <a:pt x="15" y="165"/>
                    <a:pt x="15" y="165"/>
                  </a:cubicBezTo>
                  <a:cubicBezTo>
                    <a:pt x="6" y="193"/>
                    <a:pt x="0" y="230"/>
                    <a:pt x="34" y="247"/>
                  </a:cubicBezTo>
                  <a:cubicBezTo>
                    <a:pt x="51" y="255"/>
                    <a:pt x="71" y="259"/>
                    <a:pt x="89" y="265"/>
                  </a:cubicBezTo>
                  <a:cubicBezTo>
                    <a:pt x="98" y="268"/>
                    <a:pt x="116" y="274"/>
                    <a:pt x="116" y="274"/>
                  </a:cubicBezTo>
                  <a:cubicBezTo>
                    <a:pt x="159" y="271"/>
                    <a:pt x="204" y="280"/>
                    <a:pt x="244" y="265"/>
                  </a:cubicBezTo>
                  <a:cubicBezTo>
                    <a:pt x="265" y="257"/>
                    <a:pt x="281" y="210"/>
                    <a:pt x="281" y="210"/>
                  </a:cubicBezTo>
                  <a:cubicBezTo>
                    <a:pt x="291" y="180"/>
                    <a:pt x="285" y="179"/>
                    <a:pt x="317" y="165"/>
                  </a:cubicBezTo>
                  <a:cubicBezTo>
                    <a:pt x="335" y="157"/>
                    <a:pt x="372" y="146"/>
                    <a:pt x="372" y="146"/>
                  </a:cubicBezTo>
                  <a:cubicBezTo>
                    <a:pt x="363" y="68"/>
                    <a:pt x="370" y="41"/>
                    <a:pt x="308" y="0"/>
                  </a:cubicBezTo>
                  <a:cubicBezTo>
                    <a:pt x="267" y="14"/>
                    <a:pt x="242" y="44"/>
                    <a:pt x="207" y="64"/>
                  </a:cubicBezTo>
                  <a:cubicBezTo>
                    <a:pt x="199" y="69"/>
                    <a:pt x="183" y="64"/>
                    <a:pt x="180" y="73"/>
                  </a:cubicBezTo>
                  <a:cubicBezTo>
                    <a:pt x="177" y="81"/>
                    <a:pt x="192" y="85"/>
                    <a:pt x="198" y="9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2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operations</a:t>
            </a:r>
            <a:endParaRPr lang="en-US" dirty="0"/>
          </a:p>
        </p:txBody>
      </p:sp>
      <p:pic>
        <p:nvPicPr>
          <p:cNvPr id="7170" name="Picture 2" descr="http://www.dspguide.com/graphics/F_25_10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4" y="2218589"/>
            <a:ext cx="7066442" cy="41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6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nematodes.m</a:t>
            </a:r>
            <a:r>
              <a:rPr lang="en-US" dirty="0" smtClean="0"/>
              <a:t> in the Demo folder!</a:t>
            </a:r>
          </a:p>
          <a:p>
            <a:r>
              <a:rPr lang="en-US" dirty="0" smtClean="0"/>
              <a:t>Play with different configurations to decide which combination of:</a:t>
            </a:r>
          </a:p>
          <a:p>
            <a:pPr lvl="1"/>
            <a:r>
              <a:rPr lang="en-US" dirty="0" smtClean="0"/>
              <a:t>Image enhancement </a:t>
            </a:r>
          </a:p>
          <a:p>
            <a:pPr lvl="1"/>
            <a:r>
              <a:rPr lang="en-US" dirty="0" smtClean="0"/>
              <a:t>Threshold method</a:t>
            </a:r>
          </a:p>
          <a:p>
            <a:pPr lvl="1"/>
            <a:r>
              <a:rPr lang="en-US" dirty="0" smtClean="0"/>
              <a:t>Morphological operation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3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Calculated from binary image:</a:t>
            </a:r>
          </a:p>
          <a:p>
            <a:pPr lvl="1"/>
            <a:r>
              <a:rPr lang="en-US" dirty="0" err="1" smtClean="0"/>
              <a:t>Regionprops</a:t>
            </a:r>
            <a:r>
              <a:rPr lang="en-US" dirty="0" smtClean="0"/>
              <a:t> in MATLAB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www.mathworks.com/help/images/ref/regionprops.html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Please go </a:t>
            </a:r>
            <a:r>
              <a:rPr lang="en-US" sz="2800" dirty="0"/>
              <a:t>to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github.com/vsimonis/medix-workshop</a:t>
            </a:r>
            <a:r>
              <a:rPr lang="en-US" sz="2800" dirty="0" smtClean="0"/>
              <a:t> and download and extract all folders &amp; subfolders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08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0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Computer-aided Diagnosis </a:t>
            </a:r>
            <a:r>
              <a:rPr lang="en-US" sz="6600" b="1" dirty="0" smtClean="0">
                <a:solidFill>
                  <a:schemeClr val="bg1"/>
                </a:solidFill>
              </a:rPr>
              <a:t/>
            </a:r>
            <a:br>
              <a:rPr lang="en-US" sz="6600" b="1" dirty="0" smtClean="0">
                <a:solidFill>
                  <a:schemeClr val="bg1"/>
                </a:solidFill>
              </a:rPr>
            </a:br>
            <a:r>
              <a:rPr lang="en-US" sz="6600" b="1" dirty="0" smtClean="0">
                <a:solidFill>
                  <a:schemeClr val="bg1"/>
                </a:solidFill>
              </a:rPr>
              <a:t>for </a:t>
            </a:r>
            <a:r>
              <a:rPr lang="en-US" sz="6600" b="1" dirty="0">
                <a:solidFill>
                  <a:schemeClr val="bg1"/>
                </a:solidFill>
              </a:rPr>
              <a:t>Lung Cancer</a:t>
            </a:r>
            <a:endParaRPr lang="en-US" sz="6600" dirty="0">
              <a:solidFill>
                <a:schemeClr val="bg1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Valerie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Simonis</a:t>
            </a:r>
            <a:endParaRPr lang="en-US" sz="2800" dirty="0" smtClean="0">
              <a:solidFill>
                <a:schemeClr val="bg1"/>
              </a:solidFill>
              <a:latin typeface="+mj-lt"/>
              <a:ea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Richard Spotswood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Thavaselvi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Ramalingam</a:t>
            </a:r>
            <a:endParaRPr lang="en-US" sz="2800" dirty="0">
              <a:solidFill>
                <a:schemeClr val="bg1"/>
              </a:solidFill>
              <a:latin typeface="+mj-lt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41542" y="3429000"/>
            <a:ext cx="7343481" cy="8096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Motivation </a:t>
            </a:r>
          </a:p>
          <a:p>
            <a:r>
              <a:rPr lang="en-US" smtClean="0"/>
              <a:t>Data Overview</a:t>
            </a:r>
          </a:p>
          <a:p>
            <a:r>
              <a:rPr lang="en-US" smtClean="0"/>
              <a:t>Challenges and Opportunities</a:t>
            </a:r>
          </a:p>
          <a:p>
            <a:r>
              <a:rPr lang="en-US" smtClean="0"/>
              <a:t>Bayesian Networks </a:t>
            </a:r>
          </a:p>
          <a:p>
            <a:r>
              <a:rPr lang="en-US" smtClean="0"/>
              <a:t>Resource allocation by identifying easy vs. hard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Valerie </a:t>
            </a:r>
            <a:r>
              <a:rPr lang="en-US" dirty="0" err="1" smtClean="0"/>
              <a:t>Simonis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Medical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context</a:t>
            </a:r>
          </a:p>
          <a:p>
            <a:pPr lvl="1"/>
            <a:r>
              <a:rPr lang="en-US" dirty="0" smtClean="0"/>
              <a:t>Study of abnormalities in anatomy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Lung Cancer</a:t>
            </a:r>
          </a:p>
          <a:p>
            <a:pPr lvl="1"/>
            <a:r>
              <a:rPr lang="en-US" dirty="0" smtClean="0"/>
              <a:t>Lung Cancer Survival Rate</a:t>
            </a:r>
          </a:p>
          <a:p>
            <a:pPr lvl="1"/>
            <a:r>
              <a:rPr lang="en-US" dirty="0" smtClean="0"/>
              <a:t>Early Detection Rate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4757" y="1750585"/>
            <a:ext cx="3143131" cy="195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3930" y="3966773"/>
            <a:ext cx="405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99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Conduct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and </a:t>
            </a:r>
            <a:r>
              <a:rPr lang="en-US" b="1" dirty="0"/>
              <a:t>develop techniques </a:t>
            </a:r>
            <a:r>
              <a:rPr lang="en-US" dirty="0"/>
              <a:t>to advance the state-of-art in computer aided diagnosis (CAD) of lung nodules using CT </a:t>
            </a:r>
            <a:r>
              <a:rPr lang="en-US" dirty="0" smtClean="0"/>
              <a:t>scans and X-ray modalities</a:t>
            </a:r>
            <a:endParaRPr lang="en-US" dirty="0"/>
          </a:p>
          <a:p>
            <a:pPr lvl="1"/>
            <a:r>
              <a:rPr lang="en-US" dirty="0"/>
              <a:t>Computer </a:t>
            </a:r>
            <a:r>
              <a:rPr lang="en-US" dirty="0" smtClean="0"/>
              <a:t>Diagnosis (</a:t>
            </a:r>
            <a:r>
              <a:rPr lang="en-US" dirty="0" err="1" smtClean="0"/>
              <a:t>CADx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Content-Based Image </a:t>
            </a:r>
            <a:r>
              <a:rPr lang="en-US" dirty="0" smtClean="0"/>
              <a:t>Retrieval (CBIR)</a:t>
            </a:r>
            <a:endParaRPr lang="en-US" dirty="0"/>
          </a:p>
          <a:p>
            <a:pPr lvl="1"/>
            <a:r>
              <a:rPr lang="en-US" dirty="0"/>
              <a:t>Visualization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3756" y="4501298"/>
            <a:ext cx="3149600" cy="21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4699" y="3474666"/>
            <a:ext cx="3029146" cy="216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17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CAD?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Screening is expensive </a:t>
            </a:r>
          </a:p>
          <a:p>
            <a:pPr lvl="1"/>
            <a:r>
              <a:rPr lang="en-US" dirty="0" smtClean="0"/>
              <a:t>Radiologist cost</a:t>
            </a:r>
          </a:p>
          <a:p>
            <a:pPr lvl="1"/>
            <a:r>
              <a:rPr lang="en-US" dirty="0" smtClean="0"/>
              <a:t>False Positive Diagnosis</a:t>
            </a:r>
          </a:p>
          <a:p>
            <a:r>
              <a:rPr lang="en-US" dirty="0" smtClean="0"/>
              <a:t>CAD can reduce cost and improve diagnosis</a:t>
            </a:r>
          </a:p>
          <a:p>
            <a:pPr lvl="1"/>
            <a:r>
              <a:rPr lang="en-US" dirty="0" smtClean="0"/>
              <a:t>Serve as a second reader </a:t>
            </a:r>
            <a:r>
              <a:rPr lang="en-US" dirty="0" smtClean="0">
                <a:sym typeface="Wingdings" pitchFamily="2" charset="2"/>
              </a:rPr>
              <a:t>in diagnostic decision making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Provide information to guide analysis workflow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Provide visualizations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Retrieve similar cases to aid in analysis</a:t>
            </a:r>
          </a:p>
          <a:p>
            <a:r>
              <a:rPr lang="en-US" dirty="0" smtClean="0">
                <a:sym typeface="Wingdings" pitchFamily="2" charset="2"/>
              </a:rPr>
              <a:t>Presents interesting challenges for us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Image Processing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Data Mining / Machine Learning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Computer Vision 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2400" y="1624640"/>
            <a:ext cx="1320800" cy="102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91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4500" dirty="0" smtClean="0"/>
              <a:t>LIDC: Data, Challenges, Future Directions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Richard Spotswood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Overview: LIDC Database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973395" y="2455193"/>
            <a:ext cx="3635609" cy="1697707"/>
          </a:xfrm>
        </p:spPr>
        <p:txBody>
          <a:bodyPr numCol="2">
            <a:normAutofit/>
          </a:bodyPr>
          <a:lstStyle/>
          <a:p>
            <a:r>
              <a:rPr lang="en-US" sz="1400" dirty="0" smtClean="0"/>
              <a:t>Malignancy</a:t>
            </a:r>
          </a:p>
          <a:p>
            <a:r>
              <a:rPr lang="en-US" sz="1400" dirty="0" err="1" smtClean="0"/>
              <a:t>Lobulation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Spiculation</a:t>
            </a:r>
            <a:endParaRPr lang="en-US" sz="1400" dirty="0" smtClean="0"/>
          </a:p>
          <a:p>
            <a:r>
              <a:rPr lang="en-US" sz="1400" dirty="0" smtClean="0"/>
              <a:t>Internal Structure</a:t>
            </a:r>
          </a:p>
          <a:p>
            <a:r>
              <a:rPr lang="en-US" sz="1400" dirty="0" smtClean="0"/>
              <a:t>Calcification</a:t>
            </a:r>
          </a:p>
          <a:p>
            <a:r>
              <a:rPr lang="en-US" sz="1400" dirty="0" err="1" smtClean="0"/>
              <a:t>Sphericity</a:t>
            </a:r>
            <a:endParaRPr lang="en-US" sz="1400" dirty="0" smtClean="0"/>
          </a:p>
          <a:p>
            <a:r>
              <a:rPr lang="en-US" sz="1400" dirty="0" smtClean="0"/>
              <a:t>Margin</a:t>
            </a:r>
          </a:p>
          <a:p>
            <a:r>
              <a:rPr lang="en-US" sz="1400" dirty="0" smtClean="0"/>
              <a:t>Subtlety</a:t>
            </a:r>
          </a:p>
          <a:p>
            <a:r>
              <a:rPr lang="en-US" sz="1400" dirty="0" smtClean="0"/>
              <a:t>Texture</a:t>
            </a:r>
          </a:p>
          <a:p>
            <a:pPr lvl="1"/>
            <a:endParaRPr lang="en-US" sz="11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0400" y="4876800"/>
            <a:ext cx="12307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70400" y="4375666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Outlines (One per slice)</a:t>
            </a:r>
            <a:endParaRPr lang="en-US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3600" y="5029200"/>
            <a:ext cx="12307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181600"/>
            <a:ext cx="12307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0" y="5334000"/>
            <a:ext cx="12307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200" y="5486400"/>
            <a:ext cx="12307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235" y="2971801"/>
            <a:ext cx="891360" cy="16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6400" y="259080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Radiologist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2695673" y="3543300"/>
            <a:ext cx="1905000" cy="1219200"/>
          </a:xfrm>
          <a:prstGeom prst="bentConnector3">
            <a:avLst>
              <a:gd name="adj1" fmla="val 10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048000" y="2667000"/>
            <a:ext cx="914400" cy="609600"/>
          </a:xfrm>
          <a:prstGeom prst="bentConnector3">
            <a:avLst>
              <a:gd name="adj1" fmla="val -1389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00" y="3810000"/>
            <a:ext cx="1219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7272251" y="2560951"/>
            <a:ext cx="1422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158606" y="5257800"/>
            <a:ext cx="1422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913871" y="2390186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Labels</a:t>
            </a:r>
          </a:p>
          <a:p>
            <a:pPr algn="ctr"/>
            <a:r>
              <a:rPr lang="en-US" b="1" dirty="0" smtClean="0"/>
              <a:t>(Classes)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22338" y="5020270"/>
            <a:ext cx="24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Features from CT Scans</a:t>
            </a:r>
          </a:p>
          <a:p>
            <a:pPr algn="ctr"/>
            <a:r>
              <a:rPr lang="en-US" b="1" dirty="0" smtClean="0"/>
              <a:t>(Predictors)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88400" y="6400800"/>
            <a:ext cx="31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(Not shown: X-ray)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62400" y="201846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Semantic Ratings (per nodule)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06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205740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Features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5486401"/>
            <a:ext cx="145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Malignant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534400" y="1981200"/>
            <a:ext cx="1268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Shape</a:t>
            </a:r>
          </a:p>
          <a:p>
            <a:r>
              <a:rPr lang="en-US" sz="2400" dirty="0" smtClean="0"/>
              <a:t>Texture</a:t>
            </a:r>
          </a:p>
          <a:p>
            <a:r>
              <a:rPr lang="en-US" sz="2400" dirty="0" smtClean="0"/>
              <a:t>Intensity</a:t>
            </a:r>
          </a:p>
          <a:p>
            <a:r>
              <a:rPr lang="en-US" sz="2400" dirty="0" smtClean="0"/>
              <a:t>Size</a:t>
            </a:r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400" y="2133601"/>
            <a:ext cx="2860747" cy="132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sosceles Triangle 10"/>
          <p:cNvSpPr/>
          <p:nvPr/>
        </p:nvSpPr>
        <p:spPr>
          <a:xfrm>
            <a:off x="4876800" y="4343400"/>
            <a:ext cx="4572000" cy="1028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Overview: Typical Workloads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37600" y="5486401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Benign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3"/>
            <a:endCxn id="4" idx="1"/>
          </p:cNvCxnSpPr>
          <p:nvPr/>
        </p:nvCxnSpPr>
        <p:spPr>
          <a:xfrm flipV="1">
            <a:off x="4791147" y="2781300"/>
            <a:ext cx="1304853" cy="168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1" idx="0"/>
          </p:cNvCxnSpPr>
          <p:nvPr/>
        </p:nvCxnSpPr>
        <p:spPr>
          <a:xfrm>
            <a:off x="7162800" y="3505200"/>
            <a:ext cx="0" cy="8382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02095" y="3505200"/>
            <a:ext cx="210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CT Scan Images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16120" y="5638801"/>
            <a:ext cx="120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Diagnosis?</a:t>
            </a:r>
          </a:p>
          <a:p>
            <a:pPr algn="ctr"/>
            <a:r>
              <a:rPr lang="en-US" b="1" dirty="0" smtClean="0"/>
              <a:t>Label?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26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 </a:t>
            </a:r>
            <a:r>
              <a:rPr lang="en-US" i="1" dirty="0" smtClean="0"/>
              <a:t>Introductions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Who am I?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Valerie Simonis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BS In Math/CS from DePaul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working towards a PhD in 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CV, AI, DM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Scripting: SAS, R, SPSS, </a:t>
            </a:r>
            <a:r>
              <a:rPr lang="en-US" dirty="0" err="1" smtClean="0"/>
              <a:t>Matlab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Programming: Java, 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/>
              <a:t>Who are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Degree &amp; Major/Concentration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Programming/scripting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Overview: LIDC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NIH/NCI Lung Image Database Consortium (LIDC)</a:t>
            </a:r>
          </a:p>
          <a:p>
            <a:pPr lvl="1"/>
            <a:r>
              <a:rPr lang="en-US" dirty="0" smtClean="0"/>
              <a:t>1,018 CT scans</a:t>
            </a:r>
          </a:p>
          <a:p>
            <a:pPr lvl="1"/>
            <a:r>
              <a:rPr lang="en-US" dirty="0" smtClean="0"/>
              <a:t>2,669 nodules &gt; = 3 mm</a:t>
            </a:r>
          </a:p>
          <a:p>
            <a:pPr lvl="1"/>
            <a:r>
              <a:rPr lang="en-US" dirty="0" smtClean="0"/>
              <a:t>Each nodule has multiple slices</a:t>
            </a:r>
          </a:p>
          <a:p>
            <a:pPr lvl="2"/>
            <a:r>
              <a:rPr lang="en-US" dirty="0" smtClean="0"/>
              <a:t>~40,000 images in the database</a:t>
            </a:r>
          </a:p>
          <a:p>
            <a:pPr lvl="1"/>
            <a:r>
              <a:rPr lang="en-US" dirty="0" smtClean="0"/>
              <a:t>Up to 4 radiologists review each nodule </a:t>
            </a:r>
          </a:p>
          <a:p>
            <a:pPr lvl="1"/>
            <a:r>
              <a:rPr lang="en-US" dirty="0" smtClean="0"/>
              <a:t>Each radiologists provides </a:t>
            </a:r>
          </a:p>
          <a:p>
            <a:pPr lvl="2"/>
            <a:r>
              <a:rPr lang="en-US" dirty="0" smtClean="0"/>
              <a:t>A rating on 9 semantic characteristics per nodule</a:t>
            </a:r>
          </a:p>
          <a:p>
            <a:pPr lvl="2"/>
            <a:r>
              <a:rPr lang="en-US" dirty="0" smtClean="0"/>
              <a:t>A segmentation (outline of the nodule) in each slice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Overview: Native XML data layout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05212"/>
              </p:ext>
            </p:extLst>
          </p:nvPr>
        </p:nvGraphicFramePr>
        <p:xfrm>
          <a:off x="3149601" y="1981200"/>
          <a:ext cx="5689599" cy="4403637"/>
        </p:xfrm>
        <a:graphic>
          <a:graphicData uri="http://schemas.openxmlformats.org/drawingml/2006/table">
            <a:tbl>
              <a:tblPr/>
              <a:tblGrid>
                <a:gridCol w="1866411"/>
                <a:gridCol w="112709"/>
                <a:gridCol w="1770791"/>
                <a:gridCol w="104557"/>
                <a:gridCol w="1835131"/>
              </a:tblGrid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edgeMap.csv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roi.csv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LidcReadMessage.csv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roi_Id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imageSOP_UID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LidcReadMessage_Id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xCoord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roi_Id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yCoord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unblindedReadNodule_Id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inclusion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imageZposition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characteristics.csv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readingSession.csv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ResponseHeader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unblindedReadNodule_Id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readingSession_Id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LidcReadMessage_Id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subtlety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servicingRadiologistID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Version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internalStructure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annotationVersion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MessageId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calcification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LidcReadMessage_Id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DateRequest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sphericity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TimeRequest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margin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RequestingSite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lobulation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ServicingSite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spiculation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TaskDescription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texture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CtImageFile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malignancy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DateService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TimeService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ResponseDescription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unblindedReadNodule.csv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locus.csv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Verdana"/>
                        </a:rPr>
                        <a:t>NonNodule.csv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StudyInstanceUID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SeriesInstanceUID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unblindedReadNodule_Id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nonNodule_Id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imageSOP_UID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readingSession_Id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xCoord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nonNodule_Id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noduleID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yCoord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effectLst/>
                          <a:latin typeface="Verdana"/>
                        </a:rPr>
                        <a:t>readingSession_Id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Verdana"/>
                        </a:rPr>
                        <a:t>nonNoduleID</a:t>
                      </a: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74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DD0806"/>
                          </a:solidFill>
                          <a:effectLst/>
                          <a:latin typeface="Verdana"/>
                        </a:rPr>
                        <a:t>imageZposition</a:t>
                      </a:r>
                      <a:endParaRPr lang="en-US" sz="800" b="0" i="0" u="none" strike="noStrike" dirty="0">
                        <a:solidFill>
                          <a:srgbClr val="DD0806"/>
                        </a:solidFill>
                        <a:effectLst/>
                        <a:latin typeface="Verdana"/>
                      </a:endParaRPr>
                    </a:p>
                  </a:txBody>
                  <a:tcPr marL="10176" marR="10176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Annotation Noise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Low-Resolution Images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652" y="1934655"/>
            <a:ext cx="1857604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2528" y="1934655"/>
            <a:ext cx="1734008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0250" y="1934655"/>
            <a:ext cx="191299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2652" y="3962399"/>
            <a:ext cx="1857604" cy="160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1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Reader disagreement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Labels</a:t>
            </a:r>
          </a:p>
          <a:p>
            <a:pPr lvl="1"/>
            <a:r>
              <a:rPr lang="en-US" dirty="0" smtClean="0"/>
              <a:t>Analyst Disagreement on Labels</a:t>
            </a:r>
          </a:p>
          <a:p>
            <a:pPr lvl="1"/>
            <a:r>
              <a:rPr lang="en-US" dirty="0" smtClean="0"/>
              <a:t>No ground truth</a:t>
            </a:r>
          </a:p>
          <a:p>
            <a:r>
              <a:rPr lang="en-US" dirty="0" smtClean="0"/>
              <a:t>Uncertainty in labels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8762" y="2612010"/>
            <a:ext cx="5147035" cy="360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5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Unbalanced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Instances Per Label</a:t>
            </a:r>
          </a:p>
          <a:p>
            <a:pPr lvl="1"/>
            <a:r>
              <a:rPr lang="en-US" dirty="0" smtClean="0"/>
              <a:t>Several slices per nodule (for each radiologist)</a:t>
            </a:r>
          </a:p>
          <a:p>
            <a:r>
              <a:rPr lang="en-US" dirty="0" smtClean="0"/>
              <a:t>Multiple Classes and Unbalanced Datasets</a:t>
            </a:r>
          </a:p>
          <a:p>
            <a:pPr lvl="1"/>
            <a:r>
              <a:rPr lang="en-US" dirty="0" smtClean="0"/>
              <a:t>Malignancy Rating Classes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1815" y="3881094"/>
            <a:ext cx="40440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1320800" y="4376394"/>
            <a:ext cx="48768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Highly unlikely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Moderately unlikely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Indeterminate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Moderately suspicious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Highly suspicious</a:t>
            </a:r>
          </a:p>
        </p:txBody>
      </p:sp>
    </p:spTree>
    <p:extLst>
      <p:ext uri="{BB962C8B-B14F-4D97-AF65-F5344CB8AC3E}">
        <p14:creationId xmlns:p14="http://schemas.microsoft.com/office/powerpoint/2010/main" val="31634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Feature Extraction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530" y="2979660"/>
            <a:ext cx="3591611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934966" y="2726718"/>
            <a:ext cx="406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Size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Area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Perimeter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Shape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Compactness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Roughness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Texture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Gabor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Haralick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Intensity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Mean Intensity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Mean Intensity BW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6565" y="1964717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Calculations</a:t>
            </a:r>
            <a:endParaRPr lang="en-US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35" y="5278360"/>
            <a:ext cx="99023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1135" y="3678159"/>
            <a:ext cx="90497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535" y="3678159"/>
            <a:ext cx="9902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60930" y="2674859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12238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72109" y="4960859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78510" y="336065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Nodule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535" y="2154160"/>
            <a:ext cx="990235" cy="100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352736" y="3373359"/>
            <a:ext cx="62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6910" y="183665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23" name="Elbow Connector 22"/>
          <p:cNvCxnSpPr>
            <a:stCxn id="13" idx="3"/>
            <a:endCxn id="1028" idx="1"/>
          </p:cNvCxnSpPr>
          <p:nvPr/>
        </p:nvCxnSpPr>
        <p:spPr>
          <a:xfrm flipV="1">
            <a:off x="4156108" y="2656184"/>
            <a:ext cx="1025427" cy="15172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4" idx="1"/>
          </p:cNvCxnSpPr>
          <p:nvPr/>
        </p:nvCxnSpPr>
        <p:spPr>
          <a:xfrm>
            <a:off x="4156108" y="4173459"/>
            <a:ext cx="1025427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2" idx="1"/>
          </p:cNvCxnSpPr>
          <p:nvPr/>
        </p:nvCxnSpPr>
        <p:spPr>
          <a:xfrm>
            <a:off x="4156108" y="4173459"/>
            <a:ext cx="1025427" cy="16144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16200000">
            <a:off x="8471665" y="1012218"/>
            <a:ext cx="381000" cy="3048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Research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Weak Segmentation</a:t>
            </a:r>
          </a:p>
          <a:p>
            <a:pPr lvl="1"/>
            <a:r>
              <a:rPr lang="en-US" dirty="0" smtClean="0"/>
              <a:t>Soft Segmentation</a:t>
            </a:r>
          </a:p>
          <a:p>
            <a:pPr lvl="1"/>
            <a:r>
              <a:rPr lang="en-US" dirty="0" smtClean="0"/>
              <a:t>Texture-based Segmenting</a:t>
            </a:r>
          </a:p>
          <a:p>
            <a:pPr lvl="0"/>
            <a:r>
              <a:rPr lang="en-US" dirty="0" smtClean="0"/>
              <a:t>Image Features</a:t>
            </a:r>
          </a:p>
          <a:p>
            <a:pPr lvl="1"/>
            <a:r>
              <a:rPr lang="en-US" dirty="0" smtClean="0"/>
              <a:t>Image Feature Evaluation </a:t>
            </a:r>
          </a:p>
          <a:p>
            <a:pPr lvl="1"/>
            <a:r>
              <a:rPr lang="en-US" dirty="0" smtClean="0"/>
              <a:t>2D+ Features</a:t>
            </a:r>
          </a:p>
          <a:p>
            <a:pPr lvl="1"/>
            <a:r>
              <a:rPr lang="en-US" dirty="0" smtClean="0"/>
              <a:t>3D Features </a:t>
            </a:r>
          </a:p>
          <a:p>
            <a:pPr lvl="1"/>
            <a:r>
              <a:rPr lang="en-US" dirty="0" smtClean="0"/>
              <a:t>Variability Metrics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Machine Learning Techniques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Belief Decision Trees</a:t>
            </a:r>
          </a:p>
          <a:p>
            <a:pPr lvl="1"/>
            <a:r>
              <a:rPr lang="en-US" dirty="0" smtClean="0"/>
              <a:t>Probabilistic Classifiers</a:t>
            </a:r>
          </a:p>
          <a:p>
            <a:pPr lvl="1"/>
            <a:r>
              <a:rPr lang="en-US" dirty="0" smtClean="0"/>
              <a:t>Genetic Algorithms</a:t>
            </a:r>
          </a:p>
          <a:p>
            <a:pPr lvl="1"/>
            <a:r>
              <a:rPr lang="en-US" dirty="0" smtClean="0"/>
              <a:t>Bayesian Networks</a:t>
            </a:r>
          </a:p>
          <a:p>
            <a:pPr lvl="1"/>
            <a:r>
              <a:rPr lang="en-US" dirty="0" smtClean="0"/>
              <a:t>Unsupervised Learning </a:t>
            </a:r>
          </a:p>
          <a:p>
            <a:pPr lvl="1"/>
            <a:r>
              <a:rPr lang="en-US" dirty="0" smtClean="0"/>
              <a:t>Similarity Measures</a:t>
            </a:r>
          </a:p>
          <a:p>
            <a:r>
              <a:rPr lang="en-US" dirty="0" smtClean="0"/>
              <a:t>Learning Models</a:t>
            </a:r>
          </a:p>
          <a:p>
            <a:pPr lvl="1"/>
            <a:r>
              <a:rPr lang="en-US" dirty="0" smtClean="0"/>
              <a:t>Ensemble of Classifiers</a:t>
            </a:r>
          </a:p>
          <a:p>
            <a:pPr lvl="1"/>
            <a:r>
              <a:rPr lang="en-US" dirty="0" smtClean="0"/>
              <a:t>Stacked Classifiers</a:t>
            </a:r>
          </a:p>
          <a:p>
            <a:pPr lvl="1"/>
            <a:r>
              <a:rPr lang="en-US" dirty="0" smtClean="0"/>
              <a:t>Crowd-Sourcing </a:t>
            </a:r>
          </a:p>
          <a:p>
            <a:pPr lvl="1"/>
            <a:r>
              <a:rPr lang="en-US" dirty="0" smtClean="0"/>
              <a:t>Multi-Instance Learning</a:t>
            </a:r>
          </a:p>
          <a:p>
            <a:pPr lvl="1"/>
            <a:r>
              <a:rPr lang="en-US" dirty="0" smtClean="0"/>
              <a:t>Multi-Label Learning </a:t>
            </a:r>
          </a:p>
          <a:p>
            <a:pPr lvl="1"/>
            <a:r>
              <a:rPr lang="en-US" dirty="0" smtClean="0"/>
              <a:t>Probabilistic Labels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400800" y="1371601"/>
            <a:ext cx="57912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0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6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Accomplishments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34 published papers since 2007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Learning lung nodule similarity using a genetic algorithm</a:t>
            </a:r>
          </a:p>
          <a:p>
            <a:pPr lvl="1"/>
            <a:r>
              <a:rPr lang="en-US" dirty="0" smtClean="0"/>
              <a:t>Consensus Versus Disagreement in Imaging Research: a Case Study Using the LIDC Database</a:t>
            </a:r>
          </a:p>
          <a:p>
            <a:pPr lvl="1"/>
            <a:r>
              <a:rPr lang="en-US" dirty="0" smtClean="0"/>
              <a:t>Building an Ensemble of Probabilistic Classifiers for Lung Nodule Interpretation</a:t>
            </a:r>
          </a:p>
          <a:p>
            <a:pPr lvl="1"/>
            <a:r>
              <a:rPr lang="en-US" dirty="0" smtClean="0"/>
              <a:t>Probabilistic lung nodule classification with belief decision trees</a:t>
            </a:r>
          </a:p>
          <a:p>
            <a:pPr lvl="1"/>
            <a:r>
              <a:rPr lang="en-US" dirty="0" smtClean="0"/>
              <a:t>A texture-based probabilistic approach for lung nodule segmentation</a:t>
            </a:r>
          </a:p>
          <a:p>
            <a:pPr lvl="1"/>
            <a:r>
              <a:rPr lang="en-US" dirty="0" smtClean="0"/>
              <a:t>An Investigation into the Relationship between Semantic and Content Based Similarity using LIDC </a:t>
            </a:r>
          </a:p>
        </p:txBody>
      </p:sp>
    </p:spTree>
    <p:extLst>
      <p:ext uri="{BB962C8B-B14F-4D97-AF65-F5344CB8AC3E}">
        <p14:creationId xmlns:p14="http://schemas.microsoft.com/office/powerpoint/2010/main" val="21231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Research Directions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Consolidation of LIDC dataset within and across two modalities (CT and X-Ray) to accommodate new data</a:t>
            </a:r>
          </a:p>
          <a:p>
            <a:r>
              <a:rPr lang="en-US" dirty="0" smtClean="0"/>
              <a:t>Bayesian networks for discovering relationships between features and ratings.</a:t>
            </a:r>
          </a:p>
          <a:p>
            <a:r>
              <a:rPr lang="en-US" dirty="0" smtClean="0"/>
              <a:t>Resource allocation by identifying easy vs. hard cases.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3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Empirical discovery of relationships between LIDC image features and semantic ratings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083967" y="3601118"/>
            <a:ext cx="1219200" cy="3136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BG Intensity</a:t>
            </a:r>
            <a:endParaRPr lang="en-US" sz="1400" b="1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26567" y="3601118"/>
            <a:ext cx="1219200" cy="3136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Roundness</a:t>
            </a:r>
            <a:endParaRPr lang="en-US" sz="1400" b="1" dirty="0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69167" y="3601118"/>
            <a:ext cx="1219200" cy="3136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Area</a:t>
            </a:r>
            <a:endParaRPr lang="en-US" sz="1400" b="1" dirty="0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65167" y="3601118"/>
            <a:ext cx="1219200" cy="313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1679" y="3573799"/>
            <a:ext cx="165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+mj-lt"/>
              </a:rPr>
              <a:t>Image </a:t>
            </a:r>
            <a:r>
              <a:rPr lang="en-US" sz="1600" b="1" dirty="0" smtClean="0">
                <a:solidFill>
                  <a:schemeClr val="accent5"/>
                </a:solidFill>
                <a:latin typeface="+mj-lt"/>
              </a:rPr>
              <a:t>Features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41267" y="3404003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64" name="Oval 63"/>
          <p:cNvSpPr/>
          <p:nvPr/>
        </p:nvSpPr>
        <p:spPr>
          <a:xfrm>
            <a:off x="8074594" y="4543424"/>
            <a:ext cx="1676400" cy="685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Malignancy</a:t>
            </a:r>
            <a:endParaRPr lang="en-US" sz="1400" b="1" dirty="0"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74167" y="5343524"/>
            <a:ext cx="1676400" cy="685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Lobulation</a:t>
            </a:r>
            <a:endParaRPr lang="en-US" sz="14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816767" y="4543424"/>
            <a:ext cx="1600200" cy="685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Spiculation</a:t>
            </a:r>
            <a:endParaRPr lang="en-US" sz="1400" b="1" dirty="0"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855367" y="4543424"/>
            <a:ext cx="1676400" cy="685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Sphericity</a:t>
            </a:r>
            <a:endParaRPr lang="en-US" sz="1400" b="1" dirty="0">
              <a:latin typeface="+mj-lt"/>
            </a:endParaRPr>
          </a:p>
        </p:txBody>
      </p:sp>
      <p:cxnSp>
        <p:nvCxnSpPr>
          <p:cNvPr id="69" name="Straight Arrow Connector 68"/>
          <p:cNvCxnSpPr>
            <a:stCxn id="58" idx="2"/>
            <a:endCxn id="67" idx="0"/>
          </p:cNvCxnSpPr>
          <p:nvPr/>
        </p:nvCxnSpPr>
        <p:spPr>
          <a:xfrm>
            <a:off x="2578767" y="3914774"/>
            <a:ext cx="38100" cy="628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2"/>
            <a:endCxn id="66" idx="0"/>
          </p:cNvCxnSpPr>
          <p:nvPr/>
        </p:nvCxnSpPr>
        <p:spPr>
          <a:xfrm>
            <a:off x="4636167" y="3914774"/>
            <a:ext cx="76200" cy="1428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4" idx="0"/>
          </p:cNvCxnSpPr>
          <p:nvPr/>
        </p:nvCxnSpPr>
        <p:spPr>
          <a:xfrm>
            <a:off x="4721794" y="3914774"/>
            <a:ext cx="4191000" cy="628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2"/>
            <a:endCxn id="67" idx="0"/>
          </p:cNvCxnSpPr>
          <p:nvPr/>
        </p:nvCxnSpPr>
        <p:spPr>
          <a:xfrm flipH="1">
            <a:off x="2616867" y="3914774"/>
            <a:ext cx="2019300" cy="628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2"/>
          </p:cNvCxnSpPr>
          <p:nvPr/>
        </p:nvCxnSpPr>
        <p:spPr>
          <a:xfrm>
            <a:off x="4636167" y="3914774"/>
            <a:ext cx="2133600" cy="628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3"/>
            <a:endCxn id="57" idx="1"/>
          </p:cNvCxnSpPr>
          <p:nvPr/>
        </p:nvCxnSpPr>
        <p:spPr>
          <a:xfrm>
            <a:off x="3188367" y="3757946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245767" y="3800474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64567" y="5057774"/>
            <a:ext cx="685800" cy="51435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67" idx="0"/>
          </p:cNvCxnSpPr>
          <p:nvPr/>
        </p:nvCxnSpPr>
        <p:spPr>
          <a:xfrm flipH="1">
            <a:off x="2616867" y="3914774"/>
            <a:ext cx="4076700" cy="628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4" idx="2"/>
            <a:endCxn id="66" idx="0"/>
          </p:cNvCxnSpPr>
          <p:nvPr/>
        </p:nvCxnSpPr>
        <p:spPr>
          <a:xfrm flipH="1">
            <a:off x="4712367" y="3914774"/>
            <a:ext cx="1981200" cy="1428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617367" y="3914774"/>
            <a:ext cx="38100" cy="628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6" idx="0"/>
          </p:cNvCxnSpPr>
          <p:nvPr/>
        </p:nvCxnSpPr>
        <p:spPr>
          <a:xfrm>
            <a:off x="2654967" y="3971924"/>
            <a:ext cx="20574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2"/>
            <a:endCxn id="68" idx="0"/>
          </p:cNvCxnSpPr>
          <p:nvPr/>
        </p:nvCxnSpPr>
        <p:spPr>
          <a:xfrm>
            <a:off x="2578767" y="3914774"/>
            <a:ext cx="4114800" cy="628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4" idx="0"/>
          </p:cNvCxnSpPr>
          <p:nvPr/>
        </p:nvCxnSpPr>
        <p:spPr>
          <a:xfrm>
            <a:off x="2588194" y="3971924"/>
            <a:ext cx="632460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4" idx="0"/>
          </p:cNvCxnSpPr>
          <p:nvPr/>
        </p:nvCxnSpPr>
        <p:spPr>
          <a:xfrm>
            <a:off x="6626794" y="3971924"/>
            <a:ext cx="228600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398167" y="5172074"/>
            <a:ext cx="838200" cy="34290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67" idx="6"/>
          </p:cNvCxnSpPr>
          <p:nvPr/>
        </p:nvCxnSpPr>
        <p:spPr>
          <a:xfrm flipH="1">
            <a:off x="3416967" y="4886324"/>
            <a:ext cx="243840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9"/>
          <p:cNvCxnSpPr>
            <a:endCxn id="64" idx="4"/>
          </p:cNvCxnSpPr>
          <p:nvPr/>
        </p:nvCxnSpPr>
        <p:spPr>
          <a:xfrm flipV="1">
            <a:off x="2664394" y="5229224"/>
            <a:ext cx="6248400" cy="97155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90"/>
          <p:cNvCxnSpPr>
            <a:stCxn id="68" idx="6"/>
            <a:endCxn id="64" idx="2"/>
          </p:cNvCxnSpPr>
          <p:nvPr/>
        </p:nvCxnSpPr>
        <p:spPr>
          <a:xfrm>
            <a:off x="7531767" y="4886324"/>
            <a:ext cx="54282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3"/>
          <p:cNvCxnSpPr/>
          <p:nvPr/>
        </p:nvCxnSpPr>
        <p:spPr>
          <a:xfrm flipV="1">
            <a:off x="5550567" y="5229224"/>
            <a:ext cx="3048000" cy="514350"/>
          </a:xfrm>
          <a:prstGeom prst="bentConnector3">
            <a:avLst>
              <a:gd name="adj1" fmla="val 1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7" idx="4"/>
          </p:cNvCxnSpPr>
          <p:nvPr/>
        </p:nvCxnSpPr>
        <p:spPr>
          <a:xfrm flipH="1" flipV="1">
            <a:off x="2616867" y="5229224"/>
            <a:ext cx="38100" cy="9715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8388" y="5251612"/>
            <a:ext cx="165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+mj-lt"/>
              </a:rPr>
              <a:t>Intermediate Characteristics</a:t>
            </a:r>
            <a:endParaRPr lang="en-US" sz="16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61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Goal: Process </a:t>
            </a:r>
            <a:r>
              <a:rPr lang="en-US" sz="2400" b="1" i="1" dirty="0"/>
              <a:t>C. </a:t>
            </a:r>
            <a:r>
              <a:rPr lang="en-US" sz="2400" b="1" i="1" dirty="0" err="1"/>
              <a:t>elegans</a:t>
            </a:r>
            <a:r>
              <a:rPr lang="en-US" sz="2400" b="1" i="1" dirty="0"/>
              <a:t> </a:t>
            </a:r>
            <a:r>
              <a:rPr lang="en-US" sz="2400" b="1" dirty="0"/>
              <a:t>images in </a:t>
            </a:r>
            <a:r>
              <a:rPr lang="en-US" sz="2400" b="1" dirty="0" smtClean="0"/>
              <a:t>MATLAB!</a:t>
            </a:r>
            <a:endParaRPr lang="en-US" dirty="0" smtClean="0"/>
          </a:p>
          <a:p>
            <a:r>
              <a:rPr lang="en-US" dirty="0" smtClean="0"/>
              <a:t>MATLAB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Image Types</a:t>
            </a:r>
          </a:p>
          <a:p>
            <a:pPr lvl="1"/>
            <a:r>
              <a:rPr lang="en-US" dirty="0" smtClean="0"/>
              <a:t>Image enhancement</a:t>
            </a:r>
          </a:p>
          <a:p>
            <a:pPr lvl="1"/>
            <a:r>
              <a:rPr lang="en-US" dirty="0" smtClean="0"/>
              <a:t>Segmentation</a:t>
            </a:r>
            <a:endParaRPr lang="en-US" dirty="0"/>
          </a:p>
          <a:p>
            <a:r>
              <a:rPr lang="en-US" dirty="0" smtClean="0"/>
              <a:t>Image Analysis</a:t>
            </a:r>
          </a:p>
          <a:p>
            <a:pPr lvl="1"/>
            <a:r>
              <a:rPr lang="en-US" dirty="0" smtClean="0"/>
              <a:t>Feature Extraction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1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smtClean="0"/>
              <a:t>Resource allocation by identifying </a:t>
            </a:r>
            <a:br>
              <a:rPr lang="en-US" sz="4500" dirty="0" smtClean="0"/>
            </a:br>
            <a:r>
              <a:rPr lang="en-US" sz="4500" dirty="0" smtClean="0"/>
              <a:t>easy vs. hard cases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Thavaselvi</a:t>
            </a:r>
            <a:r>
              <a:rPr lang="en-US" dirty="0" smtClean="0"/>
              <a:t> </a:t>
            </a:r>
            <a:r>
              <a:rPr lang="en-US" dirty="0" err="1" smtClean="0"/>
              <a:t>Ramalingam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Approaches</a:t>
            </a:r>
          </a:p>
          <a:p>
            <a:r>
              <a:rPr lang="en-US" dirty="0" smtClean="0"/>
              <a:t>Preliminary Results</a:t>
            </a:r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191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radiologist resource allocation problem</a:t>
            </a:r>
          </a:p>
          <a:p>
            <a:pPr lvl="1"/>
            <a:r>
              <a:rPr lang="en-US" dirty="0" smtClean="0"/>
              <a:t>Patient categorization</a:t>
            </a:r>
          </a:p>
          <a:p>
            <a:r>
              <a:rPr lang="en-US" dirty="0" smtClean="0"/>
              <a:t>Compare performance of selective and non-selective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Selective Vs Non-selective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LIDC dataset has annotations from four radiologists. In iterative approach, four models are built using different subset of these four labels in each of the model. </a:t>
            </a:r>
            <a:endParaRPr lang="en-US" sz="2400" dirty="0"/>
          </a:p>
          <a:p>
            <a:r>
              <a:rPr lang="en-US" sz="2400" b="1" u="sng" dirty="0" smtClean="0"/>
              <a:t>Non-selective approach</a:t>
            </a:r>
            <a:r>
              <a:rPr lang="en-US" sz="2400" dirty="0" smtClean="0"/>
              <a:t>: Incremental addition of labels with each model. M</a:t>
            </a:r>
            <a:r>
              <a:rPr lang="en-US" sz="1800" dirty="0" smtClean="0"/>
              <a:t>1</a:t>
            </a:r>
            <a:r>
              <a:rPr lang="en-US" sz="2400" dirty="0" smtClean="0"/>
              <a:t> uses 1 label, M</a:t>
            </a:r>
            <a:r>
              <a:rPr lang="en-US" sz="1800" dirty="0" smtClean="0"/>
              <a:t>2 </a:t>
            </a:r>
            <a:r>
              <a:rPr lang="en-US" sz="2400" dirty="0" smtClean="0"/>
              <a:t>uses 2 labels and so on</a:t>
            </a:r>
          </a:p>
          <a:p>
            <a:r>
              <a:rPr lang="en-US" sz="2400" b="1" u="sng" dirty="0" smtClean="0"/>
              <a:t>Non-selective approach</a:t>
            </a:r>
            <a:r>
              <a:rPr lang="en-US" sz="2400" dirty="0" smtClean="0"/>
              <a:t>: Addition of labels only for cases that have been misclassified in the previous model. M</a:t>
            </a:r>
            <a:r>
              <a:rPr lang="en-US" sz="1800" dirty="0" smtClean="0"/>
              <a:t>1</a:t>
            </a:r>
            <a:r>
              <a:rPr lang="en-US" sz="2400" dirty="0" smtClean="0"/>
              <a:t> uses first label, M</a:t>
            </a:r>
            <a:r>
              <a:rPr lang="en-US" sz="1800" dirty="0" smtClean="0"/>
              <a:t>2</a:t>
            </a:r>
            <a:r>
              <a:rPr lang="en-US" sz="2400" dirty="0" smtClean="0"/>
              <a:t> uses the first 2 labels only for cases which were misclassified in the first model</a:t>
            </a:r>
          </a:p>
          <a:p>
            <a:endParaRPr lang="en-US" sz="2400" dirty="0" smtClean="0"/>
          </a:p>
          <a:p>
            <a:r>
              <a:rPr lang="en-US" sz="2400" i="1" dirty="0" smtClean="0"/>
              <a:t>Which approach is better?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285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47" y="893026"/>
            <a:ext cx="10515600" cy="1325563"/>
          </a:xfrm>
        </p:spPr>
        <p:txBody>
          <a:bodyPr/>
          <a:lstStyle/>
          <a:p>
            <a:r>
              <a:rPr lang="en-US" dirty="0" smtClean="0"/>
              <a:t>Dataset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partition</a:t>
            </a:r>
          </a:p>
          <a:p>
            <a:r>
              <a:rPr lang="en-US" dirty="0" smtClean="0"/>
              <a:t>Smart partition</a:t>
            </a:r>
          </a:p>
          <a:p>
            <a:pPr lvl="1"/>
            <a:r>
              <a:rPr lang="en-US" dirty="0" smtClean="0"/>
              <a:t>Separate cases into meaningful subsets</a:t>
            </a:r>
          </a:p>
          <a:p>
            <a:pPr lvl="1"/>
            <a:r>
              <a:rPr lang="en-US" dirty="0" smtClean="0"/>
              <a:t>How to accomplish smart partition</a:t>
            </a:r>
          </a:p>
          <a:p>
            <a:pPr lvl="2"/>
            <a:r>
              <a:rPr lang="en-US" dirty="0" smtClean="0"/>
              <a:t>Calculate </a:t>
            </a:r>
            <a:r>
              <a:rPr lang="en-US" dirty="0"/>
              <a:t>e</a:t>
            </a:r>
            <a:r>
              <a:rPr lang="en-US" dirty="0" smtClean="0"/>
              <a:t>rror sequences</a:t>
            </a:r>
          </a:p>
          <a:p>
            <a:pPr lvl="2"/>
            <a:r>
              <a:rPr lang="en-US" dirty="0" smtClean="0"/>
              <a:t>Define Easy/Hard </a:t>
            </a:r>
          </a:p>
          <a:p>
            <a:pPr lvl="2"/>
            <a:r>
              <a:rPr lang="en-US" dirty="0" smtClean="0"/>
              <a:t>Cluster error sequences</a:t>
            </a:r>
          </a:p>
          <a:p>
            <a:pPr lvl="3"/>
            <a:r>
              <a:rPr lang="en-US" dirty="0" smtClean="0"/>
              <a:t>Similarity metric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1602"/>
              </p:ext>
            </p:extLst>
          </p:nvPr>
        </p:nvGraphicFramePr>
        <p:xfrm>
          <a:off x="7519448" y="1540497"/>
          <a:ext cx="40783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72"/>
                <a:gridCol w="656759"/>
                <a:gridCol w="691135"/>
                <a:gridCol w="673947"/>
                <a:gridCol w="673947"/>
              </a:tblGrid>
              <a:tr h="258673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586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Actual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586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Predicted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586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Error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780378"/>
                  </p:ext>
                </p:extLst>
              </p:nvPr>
            </p:nvGraphicFramePr>
            <p:xfrm>
              <a:off x="5884421" y="4734560"/>
              <a:ext cx="57912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9139"/>
                    <a:gridCol w="329206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j-lt"/>
                            </a:rPr>
                            <a:t>Easy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j-lt"/>
                            </a:rPr>
                            <a:t>Hard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j-lt"/>
                            </a:rPr>
                            <a:t>‘xx00’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0, 1, 2, 3, 4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j-lt"/>
                            </a:rPr>
                            <a:t>‘00xy’, ‘</a:t>
                          </a:r>
                          <a:r>
                            <a:rPr lang="en-US" dirty="0" err="1" smtClean="0">
                              <a:latin typeface="+mj-lt"/>
                            </a:rPr>
                            <a:t>xxxy</a:t>
                          </a:r>
                          <a:r>
                            <a:rPr lang="en-US" dirty="0" smtClean="0">
                              <a:latin typeface="+mj-lt"/>
                            </a:rPr>
                            <a:t>’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∈</m:t>
                              </m:r>
                              <m:d>
                                <m:d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0, 1, 2, 3, 4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+mj-lt"/>
                            </a:rPr>
                            <a:t>,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1, 2, 3, 4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+mj-lt"/>
                            </a:rPr>
                            <a:t>E.g</a:t>
                          </a:r>
                          <a:r>
                            <a:rPr lang="en-US" dirty="0" smtClean="0">
                              <a:latin typeface="+mj-lt"/>
                            </a:rPr>
                            <a:t>:</a:t>
                          </a:r>
                          <a:r>
                            <a:rPr lang="en-US" baseline="0" dirty="0" smtClean="0">
                              <a:latin typeface="+mj-lt"/>
                            </a:rPr>
                            <a:t> </a:t>
                          </a:r>
                          <a:r>
                            <a:rPr lang="en-US" dirty="0" smtClean="0">
                              <a:latin typeface="+mj-lt"/>
                            </a:rPr>
                            <a:t>‘0000’, ‘2100’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+mj-lt"/>
                            </a:rPr>
                            <a:t>E.g</a:t>
                          </a:r>
                          <a:r>
                            <a:rPr lang="en-US" dirty="0" smtClean="0">
                              <a:latin typeface="+mj-lt"/>
                            </a:rPr>
                            <a:t>:</a:t>
                          </a:r>
                          <a:r>
                            <a:rPr lang="en-US" baseline="0" dirty="0" smtClean="0">
                              <a:latin typeface="+mj-lt"/>
                            </a:rPr>
                            <a:t> </a:t>
                          </a:r>
                          <a:r>
                            <a:rPr lang="en-US" dirty="0" smtClean="0">
                              <a:latin typeface="+mj-lt"/>
                            </a:rPr>
                            <a:t>‘1234’, ‘2222’,</a:t>
                          </a:r>
                          <a:r>
                            <a:rPr lang="en-US" baseline="0" dirty="0" smtClean="0">
                              <a:latin typeface="+mj-lt"/>
                            </a:rPr>
                            <a:t> ‘0033’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780378"/>
                  </p:ext>
                </p:extLst>
              </p:nvPr>
            </p:nvGraphicFramePr>
            <p:xfrm>
              <a:off x="5884421" y="4734560"/>
              <a:ext cx="57912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9139"/>
                    <a:gridCol w="329206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j-lt"/>
                            </a:rPr>
                            <a:t>Easy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j-lt"/>
                            </a:rPr>
                            <a:t>Hard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4295" r="-131951" b="-510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926" t="-44295" r="-185" b="-510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+mj-lt"/>
                            </a:rPr>
                            <a:t>E.g</a:t>
                          </a:r>
                          <a:r>
                            <a:rPr lang="en-US" dirty="0" smtClean="0">
                              <a:latin typeface="+mj-lt"/>
                            </a:rPr>
                            <a:t>:</a:t>
                          </a:r>
                          <a:r>
                            <a:rPr lang="en-US" baseline="0" dirty="0" smtClean="0">
                              <a:latin typeface="+mj-lt"/>
                            </a:rPr>
                            <a:t> </a:t>
                          </a:r>
                          <a:r>
                            <a:rPr lang="en-US" dirty="0" smtClean="0">
                              <a:latin typeface="+mj-lt"/>
                            </a:rPr>
                            <a:t>‘0000’, ‘2100’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+mj-lt"/>
                            </a:rPr>
                            <a:t>E.g</a:t>
                          </a:r>
                          <a:r>
                            <a:rPr lang="en-US" dirty="0" smtClean="0">
                              <a:latin typeface="+mj-lt"/>
                            </a:rPr>
                            <a:t>:</a:t>
                          </a:r>
                          <a:r>
                            <a:rPr lang="en-US" baseline="0" dirty="0" smtClean="0">
                              <a:latin typeface="+mj-lt"/>
                            </a:rPr>
                            <a:t> </a:t>
                          </a:r>
                          <a:r>
                            <a:rPr lang="en-US" dirty="0" smtClean="0">
                              <a:latin typeface="+mj-lt"/>
                            </a:rPr>
                            <a:t>‘1234’, ‘2222’,</a:t>
                          </a:r>
                          <a:r>
                            <a:rPr lang="en-US" baseline="0" dirty="0" smtClean="0">
                              <a:latin typeface="+mj-lt"/>
                            </a:rPr>
                            <a:t> ‘0033’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 rot="5400000">
            <a:off x="8829838" y="3666699"/>
            <a:ext cx="144845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5641587" y="3890348"/>
            <a:ext cx="2414244" cy="231074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857189" y="3883476"/>
            <a:ext cx="2400809" cy="231074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46309" y="4069414"/>
            <a:ext cx="1257190" cy="19746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37111" y="4069414"/>
            <a:ext cx="1257562" cy="20104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38409" y="801278"/>
            <a:ext cx="10515600" cy="798923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2319" y="1837053"/>
            <a:ext cx="1581445" cy="472528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Selective 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5418" y="2727701"/>
            <a:ext cx="1148316" cy="55289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9606" y="2703102"/>
            <a:ext cx="1148316" cy="55289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92644" y="1762807"/>
            <a:ext cx="2384036" cy="5717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selective (NS)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2005" y="2733096"/>
            <a:ext cx="1148316" cy="55289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45185" y="2727701"/>
            <a:ext cx="1148316" cy="55289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499576" y="2309581"/>
            <a:ext cx="893466" cy="418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3393042" y="2309581"/>
            <a:ext cx="790722" cy="393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7584662" y="2334598"/>
            <a:ext cx="834681" cy="393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6636163" y="2334598"/>
            <a:ext cx="948499" cy="398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8110" y="4566783"/>
            <a:ext cx="1095172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</a:p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815201" y="3883476"/>
            <a:ext cx="2414244" cy="231074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674644" y="3890348"/>
            <a:ext cx="2414244" cy="2310746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99500" y="4696195"/>
            <a:ext cx="1095172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896" y="4887386"/>
            <a:ext cx="1527662" cy="369332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Indeterminate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6113" y="3804628"/>
            <a:ext cx="3658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200" dirty="0" smtClean="0"/>
              <a:t>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49210" y="3777734"/>
            <a:ext cx="514885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NS</a:t>
            </a:r>
            <a:r>
              <a:rPr lang="en-US" sz="1200" dirty="0" smtClean="0"/>
              <a:t>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914044" y="3804628"/>
            <a:ext cx="52290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NS</a:t>
            </a:r>
            <a:r>
              <a:rPr lang="en-US" sz="1050" dirty="0" smtClean="0"/>
              <a:t>H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61948" y="3777734"/>
            <a:ext cx="38664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200" dirty="0" smtClean="0"/>
              <a:t>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23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mtClean="0"/>
              <a:t>Full dataset</a:t>
            </a:r>
          </a:p>
          <a:p>
            <a:pPr lvl="1"/>
            <a:r>
              <a:rPr lang="en-US" smtClean="0"/>
              <a:t>9% increase in Accuracy using the Selective approach</a:t>
            </a:r>
          </a:p>
          <a:p>
            <a:pPr lvl="1"/>
            <a:r>
              <a:rPr lang="en-US" smtClean="0"/>
              <a:t>The number of labels used to achieve this accuracy is less. </a:t>
            </a:r>
          </a:p>
          <a:p>
            <a:pPr lvl="2"/>
            <a:r>
              <a:rPr lang="en-US" smtClean="0"/>
              <a:t>Clinical implications: Less number of radiologists to predict a case</a:t>
            </a:r>
          </a:p>
          <a:p>
            <a:pPr lvl="0"/>
            <a:r>
              <a:rPr lang="en-US" smtClean="0"/>
              <a:t>Easy cases</a:t>
            </a:r>
          </a:p>
          <a:p>
            <a:pPr lvl="1"/>
            <a:r>
              <a:rPr lang="en-US" smtClean="0"/>
              <a:t>The accuracy of non-selective approach is 17.82% higher than selective approach.</a:t>
            </a:r>
          </a:p>
          <a:p>
            <a:pPr lvl="1"/>
            <a:r>
              <a:rPr lang="en-US" smtClean="0"/>
              <a:t>Selective approach identifies more number of cases that can be categorized as easy </a:t>
            </a:r>
          </a:p>
          <a:p>
            <a:pPr lvl="1"/>
            <a:r>
              <a:rPr lang="en-US" smtClean="0"/>
              <a:t>Cases converge faster with selective approach. </a:t>
            </a:r>
          </a:p>
          <a:p>
            <a:pPr lvl="2"/>
            <a:r>
              <a:rPr lang="en-US" smtClean="0"/>
              <a:t>236 cases with error sequence ‘0000’ using the non-selective approach as opposed to 369 cases using selective approach</a:t>
            </a:r>
          </a:p>
          <a:p>
            <a:pPr lvl="2"/>
            <a:r>
              <a:rPr lang="en-US" smtClean="0"/>
              <a:t>Similarly 225 cases converged to zero using selective approach, whereas only 189 cases converged using non-selective approach. </a:t>
            </a:r>
          </a:p>
          <a:p>
            <a:pPr lvl="1"/>
            <a:r>
              <a:rPr lang="en-US" smtClean="0"/>
              <a:t>Less number of labels used with selective approach: cost effective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20" y="2196122"/>
            <a:ext cx="10515600" cy="38768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Hard cases</a:t>
            </a:r>
          </a:p>
          <a:p>
            <a:pPr lvl="1"/>
            <a:r>
              <a:rPr lang="en-US" dirty="0" smtClean="0"/>
              <a:t>Selective approach has 13% higher accuracy </a:t>
            </a:r>
          </a:p>
          <a:p>
            <a:pPr lvl="1"/>
            <a:r>
              <a:rPr lang="en-US" dirty="0" smtClean="0"/>
              <a:t>Cost – Selective: 2 labels per case</a:t>
            </a:r>
          </a:p>
          <a:p>
            <a:r>
              <a:rPr lang="en-US" dirty="0" smtClean="0"/>
              <a:t>Common easy cases</a:t>
            </a:r>
          </a:p>
          <a:p>
            <a:pPr lvl="1"/>
            <a:r>
              <a:rPr lang="en-US" dirty="0" smtClean="0"/>
              <a:t>Non-selective approach was 8% higher accuracy </a:t>
            </a:r>
          </a:p>
          <a:p>
            <a:pPr lvl="1"/>
            <a:r>
              <a:rPr lang="en-US" dirty="0" smtClean="0"/>
              <a:t>Selective approach is more cost effective – Less labels than 2 labels per case</a:t>
            </a:r>
          </a:p>
          <a:p>
            <a:r>
              <a:rPr lang="en-US" dirty="0" smtClean="0"/>
              <a:t>Common hard cases</a:t>
            </a:r>
          </a:p>
          <a:p>
            <a:pPr lvl="1"/>
            <a:r>
              <a:rPr lang="en-US" dirty="0" smtClean="0"/>
              <a:t>Selective approach has 11% higher accuracy </a:t>
            </a:r>
          </a:p>
          <a:p>
            <a:pPr lvl="1"/>
            <a:r>
              <a:rPr lang="en-US" dirty="0" smtClean="0"/>
              <a:t>Cost - Selective: 3 labels per case, Non-selective: 4 labels per case</a:t>
            </a:r>
          </a:p>
          <a:p>
            <a:r>
              <a:rPr lang="en-US" dirty="0" smtClean="0"/>
              <a:t>Indeterminate cases</a:t>
            </a:r>
          </a:p>
          <a:p>
            <a:pPr lvl="1"/>
            <a:r>
              <a:rPr lang="en-US" dirty="0" smtClean="0"/>
              <a:t>Selective approach has 14% higher accuracy </a:t>
            </a:r>
          </a:p>
          <a:p>
            <a:pPr lvl="1"/>
            <a:r>
              <a:rPr lang="en-US" dirty="0" smtClean="0"/>
              <a:t>Cost – Selective: 2 labels per case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02457" y="1368533"/>
            <a:ext cx="5199273" cy="1504899"/>
            <a:chOff x="1749210" y="3777734"/>
            <a:chExt cx="7787287" cy="2423360"/>
          </a:xfrm>
        </p:grpSpPr>
        <p:sp>
          <p:nvSpPr>
            <p:cNvPr id="6" name="Oval 5"/>
            <p:cNvSpPr/>
            <p:nvPr/>
          </p:nvSpPr>
          <p:spPr>
            <a:xfrm>
              <a:off x="5641587" y="3890348"/>
              <a:ext cx="2414244" cy="23107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2857189" y="3883476"/>
              <a:ext cx="2400809" cy="23107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2946309" y="4069414"/>
              <a:ext cx="1257190" cy="19746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737111" y="4069414"/>
              <a:ext cx="1257562" cy="20104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8111" y="4566783"/>
              <a:ext cx="1155582" cy="74342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Common </a:t>
              </a:r>
            </a:p>
            <a:p>
              <a:pPr algn="ctr"/>
              <a:r>
                <a:rPr lang="en-US" sz="1200" dirty="0" smtClean="0"/>
                <a:t>Easy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15201" y="3883476"/>
              <a:ext cx="2414244" cy="231074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6674644" y="3890348"/>
              <a:ext cx="2414244" cy="231074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9500" y="4696194"/>
              <a:ext cx="1155582" cy="74342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Common </a:t>
              </a:r>
            </a:p>
            <a:p>
              <a:pPr algn="ctr"/>
              <a:r>
                <a:rPr lang="en-US" sz="1200" dirty="0" smtClean="0"/>
                <a:t>Hard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91896" y="4887385"/>
              <a:ext cx="1570675" cy="446055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Indeterminate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46112" y="3804628"/>
              <a:ext cx="468126" cy="44605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r>
                <a:rPr lang="en-US" sz="1000" dirty="0" smtClean="0"/>
                <a:t>E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49210" y="3777734"/>
              <a:ext cx="613100" cy="44605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NS</a:t>
              </a:r>
              <a:r>
                <a:rPr lang="en-US" sz="1000" dirty="0" smtClean="0"/>
                <a:t>E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14044" y="3804628"/>
              <a:ext cx="622453" cy="44605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NS</a:t>
              </a:r>
              <a:r>
                <a:rPr lang="en-US" sz="800" dirty="0" smtClean="0"/>
                <a:t>H</a:t>
              </a:r>
              <a:endParaRPr 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1948" y="3777734"/>
              <a:ext cx="493846" cy="44605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r>
                <a:rPr lang="en-US" sz="1000" dirty="0" smtClean="0"/>
                <a:t>H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1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Different </a:t>
            </a:r>
            <a:r>
              <a:rPr lang="en-US" sz="3200" dirty="0"/>
              <a:t>classifiers to explore the Easy/hard </a:t>
            </a:r>
            <a:r>
              <a:rPr lang="en-US" sz="3200" dirty="0" smtClean="0"/>
              <a:t>partitioning</a:t>
            </a:r>
          </a:p>
          <a:p>
            <a:r>
              <a:rPr lang="en-US" sz="3200" dirty="0"/>
              <a:t>Build a model to classify whether a new case is Easy/Hard.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When to use MATLAB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Prototyping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Many functions already implemented (especially for Image Processing)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Objected-oriented approach is not appropriate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Matrix operations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Avoid using for loops!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inspect elements easily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How to use MATLAB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Development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Basic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Thanks!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Raicu</a:t>
            </a:r>
            <a:endParaRPr lang="en-US" dirty="0" smtClean="0"/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Furst</a:t>
            </a:r>
            <a:endParaRPr lang="en-US" dirty="0" smtClean="0"/>
          </a:p>
          <a:p>
            <a:pPr lvl="1"/>
            <a:r>
              <a:rPr lang="en-US" dirty="0" smtClean="0"/>
              <a:t>Evan Story</a:t>
            </a:r>
          </a:p>
          <a:p>
            <a:pPr lvl="1"/>
            <a:r>
              <a:rPr lang="en-US" smtClean="0"/>
              <a:t>Camille Harbison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American Cancer Society, Cancer facts and figures, 2012.</a:t>
            </a:r>
          </a:p>
          <a:p>
            <a:r>
              <a:rPr lang="en-US" dirty="0" smtClean="0"/>
              <a:t>[2] National Lung Screening Trial Research Team, D. </a:t>
            </a:r>
            <a:r>
              <a:rPr lang="en-US" dirty="0" err="1" smtClean="0"/>
              <a:t>Aberle</a:t>
            </a:r>
            <a:r>
              <a:rPr lang="en-US" dirty="0" smtClean="0"/>
              <a:t>, A. Adams, C. Berg, W. black, J. Clapp, R. </a:t>
            </a:r>
            <a:r>
              <a:rPr lang="en-US" dirty="0" err="1" smtClean="0"/>
              <a:t>Fagerstrom</a:t>
            </a:r>
            <a:r>
              <a:rPr lang="en-US" dirty="0" smtClean="0"/>
              <a:t>, I. </a:t>
            </a:r>
            <a:r>
              <a:rPr lang="en-US" dirty="0" err="1" smtClean="0"/>
              <a:t>Gareen</a:t>
            </a:r>
            <a:r>
              <a:rPr lang="en-US" dirty="0" smtClean="0"/>
              <a:t>, C. </a:t>
            </a:r>
            <a:r>
              <a:rPr lang="en-US" dirty="0" err="1" smtClean="0"/>
              <a:t>Gatsonis</a:t>
            </a:r>
            <a:r>
              <a:rPr lang="en-US" dirty="0" smtClean="0"/>
              <a:t>, P. Marcus and J. </a:t>
            </a:r>
            <a:r>
              <a:rPr lang="en-US" dirty="0" err="1" smtClean="0"/>
              <a:t>Sicks</a:t>
            </a:r>
            <a:r>
              <a:rPr lang="en-US" dirty="0" smtClean="0"/>
              <a:t>, “Reduced lung-cancer mortality with low-dose computed tomography screening,” </a:t>
            </a:r>
            <a:r>
              <a:rPr lang="en-US" b="1" dirty="0" smtClean="0"/>
              <a:t>New England Journal of Medicine</a:t>
            </a:r>
            <a:r>
              <a:rPr lang="en-US" dirty="0" smtClean="0"/>
              <a:t>, vol. 246, no. 3, pp 697-722, March 2008.</a:t>
            </a:r>
          </a:p>
          <a:p>
            <a:r>
              <a:rPr lang="en-US" dirty="0" smtClean="0"/>
              <a:t>[3] </a:t>
            </a:r>
            <a:r>
              <a:rPr lang="en-US" dirty="0" err="1" smtClean="0"/>
              <a:t>Armato</a:t>
            </a:r>
            <a:r>
              <a:rPr lang="en-US" dirty="0" smtClean="0"/>
              <a:t> SG III, McLennan G, </a:t>
            </a:r>
            <a:r>
              <a:rPr lang="en-US" dirty="0" err="1" smtClean="0"/>
              <a:t>Bidaut</a:t>
            </a:r>
            <a:r>
              <a:rPr lang="en-US" dirty="0" smtClean="0"/>
              <a:t> L, et al., “The Lung Image Database Consortium (LIDC) and Image Database Resource Initiative (IDRI): A completed reference database of lung nodules on CT scans,” </a:t>
            </a:r>
            <a:r>
              <a:rPr lang="en-US" b="1" dirty="0" smtClean="0"/>
              <a:t>Medical Physics</a:t>
            </a:r>
            <a:r>
              <a:rPr lang="en-US" dirty="0" smtClean="0"/>
              <a:t>, 38: 915--931, 2011.</a:t>
            </a:r>
          </a:p>
          <a:p>
            <a:r>
              <a:rPr lang="en-US" dirty="0" smtClean="0"/>
              <a:t>[4] Mike </a:t>
            </a:r>
            <a:r>
              <a:rPr lang="en-US" dirty="0"/>
              <a:t>Seidel, Alexander </a:t>
            </a:r>
            <a:r>
              <a:rPr lang="en-US" dirty="0" err="1"/>
              <a:t>Rasin</a:t>
            </a:r>
            <a:r>
              <a:rPr lang="en-US" dirty="0"/>
              <a:t>, Jacob D. </a:t>
            </a:r>
            <a:r>
              <a:rPr lang="en-US" dirty="0" err="1"/>
              <a:t>Furst</a:t>
            </a:r>
            <a:r>
              <a:rPr lang="en-US" dirty="0"/>
              <a:t>, Daniela S. </a:t>
            </a:r>
            <a:r>
              <a:rPr lang="en-US" dirty="0" err="1"/>
              <a:t>Raicu</a:t>
            </a:r>
            <a:r>
              <a:rPr lang="en-US" dirty="0"/>
              <a:t> ,”Towards Achieving Diagnostic Consensus in Medical Image Interpretation”, </a:t>
            </a:r>
            <a:r>
              <a:rPr lang="en-US" b="1" dirty="0"/>
              <a:t>Data Mining Workshop (ICDMW), 2014 IEEE International Conference</a:t>
            </a:r>
            <a:r>
              <a:rPr lang="en-US" dirty="0"/>
              <a:t>, Shenzhen, China, Dec 14, 2014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[5] Amelia </a:t>
            </a:r>
            <a:r>
              <a:rPr lang="en-US" dirty="0"/>
              <a:t>R. </a:t>
            </a:r>
            <a:r>
              <a:rPr lang="en-US" dirty="0" err="1"/>
              <a:t>Riely</a:t>
            </a:r>
            <a:r>
              <a:rPr lang="en-US" dirty="0"/>
              <a:t>, Kyle J. Sablan, </a:t>
            </a:r>
            <a:r>
              <a:rPr lang="en-US" dirty="0" err="1"/>
              <a:t>Xiaotao</a:t>
            </a:r>
            <a:r>
              <a:rPr lang="en-US" dirty="0"/>
              <a:t> Fang, Jacob D. </a:t>
            </a:r>
            <a:r>
              <a:rPr lang="en-US" dirty="0" err="1"/>
              <a:t>Furst</a:t>
            </a:r>
            <a:r>
              <a:rPr lang="en-US" dirty="0"/>
              <a:t>, Daniela S. </a:t>
            </a:r>
            <a:r>
              <a:rPr lang="en-US" dirty="0" err="1"/>
              <a:t>Raicu</a:t>
            </a:r>
            <a:r>
              <a:rPr lang="en-US" dirty="0"/>
              <a:t>, “Reducing annotation cost and uncertainty in computer-aided diagnosis through selective iterative classification”, </a:t>
            </a:r>
            <a:r>
              <a:rPr lang="en-US" b="1" dirty="0"/>
              <a:t>SPIE Medical Imaging</a:t>
            </a:r>
            <a:r>
              <a:rPr lang="en-US" dirty="0"/>
              <a:t>, Orlando, Florida, February 21-26,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7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 Tutorial!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Valerie </a:t>
            </a:r>
            <a:r>
              <a:rPr lang="en-US" dirty="0" err="1" smtClean="0"/>
              <a:t>Simonis</a:t>
            </a:r>
            <a:r>
              <a:rPr lang="en-US" dirty="0" smtClean="0"/>
              <a:t> -- CDM 801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114800" y="2329030"/>
            <a:ext cx="7734748" cy="38942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48492" y="2355926"/>
            <a:ext cx="3711388" cy="38942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patterns in images</a:t>
            </a:r>
            <a:endParaRPr lang="en-US" dirty="0"/>
          </a:p>
        </p:txBody>
      </p:sp>
      <p:pic>
        <p:nvPicPr>
          <p:cNvPr id="24" name="Picture 23" descr="C:\Users\Valerie\SkyDrive\Nematodes RFUMS Presentation\se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t="55043" r="12435" b="24616"/>
          <a:stretch/>
        </p:blipFill>
        <p:spPr bwMode="auto">
          <a:xfrm>
            <a:off x="2224343" y="2804239"/>
            <a:ext cx="1365986" cy="9235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C:\Users\Valerie\SkyDrive\Nematodes RFUMS Presentation\origina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6" t="54360" r="13205" b="24957"/>
          <a:stretch/>
        </p:blipFill>
        <p:spPr bwMode="auto">
          <a:xfrm>
            <a:off x="517463" y="4748265"/>
            <a:ext cx="1322783" cy="894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7" name="Straight Arrow Connector 26"/>
          <p:cNvCxnSpPr>
            <a:stCxn id="25" idx="3"/>
            <a:endCxn id="24" idx="1"/>
          </p:cNvCxnSpPr>
          <p:nvPr/>
        </p:nvCxnSpPr>
        <p:spPr>
          <a:xfrm flipV="1">
            <a:off x="1840246" y="3265997"/>
            <a:ext cx="384097" cy="192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1096" y="2504121"/>
            <a:ext cx="192562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Axis lengths</a:t>
            </a:r>
          </a:p>
          <a:p>
            <a:endParaRPr lang="en-US" sz="1500" dirty="0"/>
          </a:p>
          <a:p>
            <a:r>
              <a:rPr lang="en-US" sz="1500" dirty="0" smtClean="0"/>
              <a:t>Shape: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Elongation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Eccentricity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1096" y="4661060"/>
            <a:ext cx="192562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Statistical qualities</a:t>
            </a:r>
          </a:p>
          <a:p>
            <a:endParaRPr lang="en-US" sz="1500" dirty="0"/>
          </a:p>
          <a:p>
            <a:r>
              <a:rPr lang="en-US" sz="1500" dirty="0" smtClean="0"/>
              <a:t>Texture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</p:txBody>
      </p:sp>
      <p:cxnSp>
        <p:nvCxnSpPr>
          <p:cNvPr id="33" name="Straight Arrow Connector 32"/>
          <p:cNvCxnSpPr>
            <a:stCxn id="24" idx="3"/>
            <a:endCxn id="28" idx="1"/>
          </p:cNvCxnSpPr>
          <p:nvPr/>
        </p:nvCxnSpPr>
        <p:spPr>
          <a:xfrm>
            <a:off x="3590329" y="3265997"/>
            <a:ext cx="820767" cy="207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3"/>
            <a:endCxn id="31" idx="1"/>
          </p:cNvCxnSpPr>
          <p:nvPr/>
        </p:nvCxnSpPr>
        <p:spPr>
          <a:xfrm>
            <a:off x="1840246" y="5195329"/>
            <a:ext cx="2570850" cy="20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Left Brace 39"/>
          <p:cNvSpPr/>
          <p:nvPr/>
        </p:nvSpPr>
        <p:spPr>
          <a:xfrm rot="10800000">
            <a:off x="6458200" y="2435763"/>
            <a:ext cx="349623" cy="373459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39243"/>
              </p:ext>
            </p:extLst>
          </p:nvPr>
        </p:nvGraphicFramePr>
        <p:xfrm>
          <a:off x="7147369" y="2596803"/>
          <a:ext cx="2343330" cy="1753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8666"/>
                <a:gridCol w="468666"/>
                <a:gridCol w="468666"/>
                <a:gridCol w="468666"/>
                <a:gridCol w="468666"/>
              </a:tblGrid>
              <a:tr h="4384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img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f4</a:t>
                      </a:r>
                      <a:endParaRPr lang="en-US" sz="1400" dirty="0"/>
                    </a:p>
                  </a:txBody>
                  <a:tcPr/>
                </a:tc>
              </a:tr>
              <a:tr h="4384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4384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4384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73673" y="4661060"/>
            <a:ext cx="149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+ </a:t>
            </a:r>
          </a:p>
          <a:p>
            <a:endParaRPr lang="en-US" b="1" dirty="0"/>
          </a:p>
          <a:p>
            <a:pPr algn="ctr"/>
            <a:r>
              <a:rPr lang="en-US" b="1" dirty="0" smtClean="0"/>
              <a:t>labels</a:t>
            </a:r>
            <a:endParaRPr lang="en-US" b="1" dirty="0"/>
          </a:p>
        </p:txBody>
      </p:sp>
      <p:sp>
        <p:nvSpPr>
          <p:cNvPr id="53" name="Left Brace 52"/>
          <p:cNvSpPr/>
          <p:nvPr/>
        </p:nvSpPr>
        <p:spPr>
          <a:xfrm rot="10800000">
            <a:off x="9489488" y="2408867"/>
            <a:ext cx="349623" cy="373459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907266" y="3215000"/>
            <a:ext cx="2063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Knowledge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Understanding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80159" y="1904126"/>
            <a:ext cx="264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+mj-lt"/>
              </a:rPr>
              <a:t>Image Processing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8983" y="1875728"/>
            <a:ext cx="264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Image Analysis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2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 of the field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b="1" dirty="0"/>
              <a:t>Image </a:t>
            </a:r>
            <a:r>
              <a:rPr lang="en-US" altLang="en-US" sz="2400" b="1" dirty="0"/>
              <a:t>Processing (CSC 381/481):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Produces images that are enhanced, segmented, or processed in any way to increase the quality of an image and its understanding and interpretation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b="1" dirty="0"/>
              <a:t>Image </a:t>
            </a:r>
            <a:r>
              <a:rPr lang="en-US" altLang="en-US" sz="2400" b="1" dirty="0"/>
              <a:t>Analysis (CSC 382/482):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 </a:t>
            </a:r>
            <a:r>
              <a:rPr lang="en-US" altLang="en-US" dirty="0" smtClean="0"/>
              <a:t>numerical </a:t>
            </a:r>
            <a:r>
              <a:rPr lang="en-US" altLang="en-US" dirty="0" smtClean="0"/>
              <a:t>descriptors of images and ROIs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Find patterns </a:t>
            </a:r>
            <a:r>
              <a:rPr lang="en-US" altLang="en-US" dirty="0" smtClean="0"/>
              <a:t>in </a:t>
            </a:r>
            <a:r>
              <a:rPr lang="en-US" altLang="en-US" dirty="0" smtClean="0"/>
              <a:t>images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Uses Machine Learning </a:t>
            </a:r>
            <a:r>
              <a:rPr lang="en-US" altLang="en-US" i="1" dirty="0" smtClean="0"/>
              <a:t>(CSC 578), </a:t>
            </a:r>
            <a:r>
              <a:rPr lang="en-US" altLang="en-US" i="1" dirty="0" smtClean="0"/>
              <a:t>and Data Mining (CSC 367/ </a:t>
            </a:r>
            <a:r>
              <a:rPr lang="en-US" altLang="en-US" i="1" dirty="0" smtClean="0"/>
              <a:t>IS 567)</a:t>
            </a:r>
            <a:endParaRPr lang="en-US" altLang="en-US" i="1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b="1" dirty="0"/>
              <a:t>Computer </a:t>
            </a:r>
            <a:r>
              <a:rPr lang="en-US" altLang="en-US" sz="2400" b="1" dirty="0"/>
              <a:t>Vision (</a:t>
            </a:r>
            <a:r>
              <a:rPr lang="en-US" altLang="en-US" sz="2400" b="1" dirty="0" smtClean="0"/>
              <a:t>CSC 528 </a:t>
            </a:r>
            <a:r>
              <a:rPr lang="en-US" altLang="en-US" sz="2400" b="1" dirty="0"/>
              <a:t>):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Often produces 3D models from image data; the image data can take many forms, such as video sequences, views from multiple cameras, or multi-dimensional data from a medical scanner.</a:t>
            </a:r>
            <a:r>
              <a:rPr lang="en-US" altLang="en-US" dirty="0"/>
              <a:t>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1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Image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Types, Image enhancement and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7" name="Picture 3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4876801" y="1295400"/>
            <a:ext cx="51582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Intensity image or monochrome image:</a:t>
            </a:r>
            <a:endParaRPr lang="en-US" altLang="en-US" dirty="0">
              <a:latin typeface="+mj-lt"/>
            </a:endParaRPr>
          </a:p>
          <a:p>
            <a:pPr eaLnBrk="1" hangingPunct="1"/>
            <a:r>
              <a:rPr lang="en-US" altLang="en-US" dirty="0">
                <a:latin typeface="+mj-lt"/>
              </a:rPr>
              <a:t>each pixel corresponds to light intensity</a:t>
            </a:r>
          </a:p>
          <a:p>
            <a:pPr eaLnBrk="1" hangingPunct="1"/>
            <a:r>
              <a:rPr lang="en-US" altLang="en-US" dirty="0">
                <a:latin typeface="+mj-lt"/>
              </a:rPr>
              <a:t>normally represented in gray scale (gray </a:t>
            </a:r>
          </a:p>
          <a:p>
            <a:pPr eaLnBrk="1" hangingPunct="1"/>
            <a:r>
              <a:rPr lang="en-US" altLang="en-US" dirty="0">
                <a:latin typeface="+mj-lt"/>
              </a:rPr>
              <a:t>level).</a:t>
            </a:r>
          </a:p>
        </p:txBody>
      </p:sp>
      <p:pic>
        <p:nvPicPr>
          <p:cNvPr id="425989" name="Picture 5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4" t="45161" r="29033" b="35484"/>
          <a:stretch>
            <a:fillRect/>
          </a:stretch>
        </p:blipFill>
        <p:spPr bwMode="auto">
          <a:xfrm>
            <a:off x="4495800" y="3733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5200" y="2514600"/>
            <a:ext cx="2590800" cy="2743200"/>
            <a:chOff x="1248" y="1584"/>
            <a:chExt cx="1632" cy="1728"/>
          </a:xfrm>
        </p:grpSpPr>
        <p:sp>
          <p:nvSpPr>
            <p:cNvPr id="1043" name="Line 8"/>
            <p:cNvSpPr>
              <a:spLocks noChangeShapeType="1"/>
            </p:cNvSpPr>
            <p:nvPr/>
          </p:nvSpPr>
          <p:spPr bwMode="auto">
            <a:xfrm>
              <a:off x="1248" y="1776"/>
              <a:ext cx="624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9"/>
            <p:cNvSpPr>
              <a:spLocks noChangeShapeType="1"/>
            </p:cNvSpPr>
            <p:nvPr/>
          </p:nvSpPr>
          <p:spPr bwMode="auto">
            <a:xfrm>
              <a:off x="1440" y="1584"/>
              <a:ext cx="144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4419600"/>
            <a:ext cx="2209800" cy="1524000"/>
            <a:chOff x="2304" y="2784"/>
            <a:chExt cx="1392" cy="960"/>
          </a:xfrm>
        </p:grpSpPr>
        <p:sp>
          <p:nvSpPr>
            <p:cNvPr id="1041" name="Line 12"/>
            <p:cNvSpPr>
              <a:spLocks noChangeShapeType="1"/>
            </p:cNvSpPr>
            <p:nvPr/>
          </p:nvSpPr>
          <p:spPr bwMode="auto">
            <a:xfrm>
              <a:off x="2448" y="2784"/>
              <a:ext cx="12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13"/>
            <p:cNvSpPr>
              <a:spLocks noChangeShapeType="1"/>
            </p:cNvSpPr>
            <p:nvPr/>
          </p:nvSpPr>
          <p:spPr bwMode="auto">
            <a:xfrm>
              <a:off x="2304" y="2928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25998" name="Object 14"/>
          <p:cNvGraphicFramePr>
            <a:graphicFrameLocks noChangeAspect="1"/>
          </p:cNvGraphicFramePr>
          <p:nvPr/>
        </p:nvGraphicFramePr>
        <p:xfrm>
          <a:off x="8001001" y="4800600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206360" imgH="914400" progId="Equation.3">
                  <p:embed/>
                </p:oleObj>
              </mc:Choice>
              <mc:Fallback>
                <p:oleObj name="Equation" r:id="rId5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4800600"/>
                        <a:ext cx="1554163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5999" name="Picture 15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0" t="52904" r="34195" b="44193"/>
          <a:stretch>
            <a:fillRect/>
          </a:stretch>
        </p:blipFill>
        <p:spPr bwMode="auto">
          <a:xfrm>
            <a:off x="6096000" y="464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6000" name="AutoShape 16"/>
          <p:cNvSpPr>
            <a:spLocks noChangeArrowheads="1"/>
          </p:cNvSpPr>
          <p:nvPr/>
        </p:nvSpPr>
        <p:spPr bwMode="auto">
          <a:xfrm>
            <a:off x="7467600" y="5181601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7772401" y="4267201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j-lt"/>
              </a:rPr>
              <a:t>Gray scale values</a:t>
            </a:r>
          </a:p>
        </p:txBody>
      </p:sp>
    </p:spTree>
    <p:extLst>
      <p:ext uri="{BB962C8B-B14F-4D97-AF65-F5344CB8AC3E}">
        <p14:creationId xmlns:p14="http://schemas.microsoft.com/office/powerpoint/2010/main" val="9992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nimBg="1"/>
      <p:bldP spid="425994" grpId="0" animBg="1"/>
      <p:bldP spid="426000" grpId="0" animBg="1"/>
      <p:bldP spid="42600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1900</Words>
  <Application>Microsoft Office PowerPoint</Application>
  <PresentationFormat>Widescreen</PresentationFormat>
  <Paragraphs>580</Paragraphs>
  <Slides>52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Arial Unicode MS</vt:lpstr>
      <vt:lpstr>Arial</vt:lpstr>
      <vt:lpstr>Calibri</vt:lpstr>
      <vt:lpstr>Calibri Light</vt:lpstr>
      <vt:lpstr>Cambria Math</vt:lpstr>
      <vt:lpstr>Comic Sans MS</vt:lpstr>
      <vt:lpstr>Courier New</vt:lpstr>
      <vt:lpstr>Lato Light</vt:lpstr>
      <vt:lpstr>Lato Thin</vt:lpstr>
      <vt:lpstr>Times New Roman</vt:lpstr>
      <vt:lpstr>Verdana</vt:lpstr>
      <vt:lpstr>Wingdings</vt:lpstr>
      <vt:lpstr>Wingdings 3</vt:lpstr>
      <vt:lpstr>Office Theme</vt:lpstr>
      <vt:lpstr>Equation</vt:lpstr>
      <vt:lpstr>MediX Workshop Hands on Tutorial</vt:lpstr>
      <vt:lpstr>Welcome!</vt:lpstr>
      <vt:lpstr>Before we start… Introductions</vt:lpstr>
      <vt:lpstr>Agenda</vt:lpstr>
      <vt:lpstr>MATLAB basics</vt:lpstr>
      <vt:lpstr>Finding patterns in images</vt:lpstr>
      <vt:lpstr>Overview of the field </vt:lpstr>
      <vt:lpstr>Introduction to Image Processing</vt:lpstr>
      <vt:lpstr>PowerPoint Presentation</vt:lpstr>
      <vt:lpstr>PowerPoint Presentation</vt:lpstr>
      <vt:lpstr>PowerPoint Presentation</vt:lpstr>
      <vt:lpstr>MATLAB</vt:lpstr>
      <vt:lpstr>PowerPoint Presentation</vt:lpstr>
      <vt:lpstr>Image Processing Sequence</vt:lpstr>
      <vt:lpstr>Image Enhancement</vt:lpstr>
      <vt:lpstr>Segmentation: Histogram based</vt:lpstr>
      <vt:lpstr>Morphological operations</vt:lpstr>
      <vt:lpstr>Demo</vt:lpstr>
      <vt:lpstr>Image Features</vt:lpstr>
      <vt:lpstr>Thanks!</vt:lpstr>
      <vt:lpstr>Computer-aided Diagnosis  for Lung Cancer</vt:lpstr>
      <vt:lpstr>Agenda</vt:lpstr>
      <vt:lpstr>Motivation</vt:lpstr>
      <vt:lpstr>Motivation: Medical Domain</vt:lpstr>
      <vt:lpstr>Motivation: CS</vt:lpstr>
      <vt:lpstr>Why CAD?</vt:lpstr>
      <vt:lpstr> LIDC: Data, Challenges, Future Directions</vt:lpstr>
      <vt:lpstr>Data Overview: LIDC Database</vt:lpstr>
      <vt:lpstr>Data Overview: Typical Workloads</vt:lpstr>
      <vt:lpstr>Data Overview: LIDC attributes</vt:lpstr>
      <vt:lpstr>Data Overview: Native XML data layout</vt:lpstr>
      <vt:lpstr>Challenge: Noisy data</vt:lpstr>
      <vt:lpstr>Challenge: Reader disagreement</vt:lpstr>
      <vt:lpstr>Challenge: Unbalanced data</vt:lpstr>
      <vt:lpstr>Challenge: Feature Extraction</vt:lpstr>
      <vt:lpstr>Opportunities for Research </vt:lpstr>
      <vt:lpstr>Accomplishments</vt:lpstr>
      <vt:lpstr>Current Research Directions</vt:lpstr>
      <vt:lpstr>Bayesian Networks</vt:lpstr>
      <vt:lpstr>Resource allocation by identifying  easy vs. hard cases</vt:lpstr>
      <vt:lpstr>Agenda</vt:lpstr>
      <vt:lpstr>Objective</vt:lpstr>
      <vt:lpstr>Approach: Selective Vs Non-selective</vt:lpstr>
      <vt:lpstr>Dataset partition</vt:lpstr>
      <vt:lpstr>Flow chart</vt:lpstr>
      <vt:lpstr>Preliminary Results</vt:lpstr>
      <vt:lpstr>Preliminary Results</vt:lpstr>
      <vt:lpstr>Future Work</vt:lpstr>
      <vt:lpstr>Questions?</vt:lpstr>
      <vt:lpstr>Acknowledgements</vt:lpstr>
      <vt:lpstr>References</vt:lpstr>
      <vt:lpstr>Hands-On Tutorial!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Valerie Simonis</cp:lastModifiedBy>
  <cp:revision>68</cp:revision>
  <dcterms:created xsi:type="dcterms:W3CDTF">2015-04-30T01:43:20Z</dcterms:created>
  <dcterms:modified xsi:type="dcterms:W3CDTF">2015-05-01T21:46:20Z</dcterms:modified>
</cp:coreProperties>
</file>