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0"/>
  </p:notesMasterIdLst>
  <p:sldIdLst>
    <p:sldId id="256" r:id="rId2"/>
    <p:sldId id="260" r:id="rId3"/>
    <p:sldId id="261" r:id="rId4"/>
    <p:sldId id="262" r:id="rId5"/>
    <p:sldId id="263" r:id="rId6"/>
    <p:sldId id="265" r:id="rId7"/>
    <p:sldId id="266" r:id="rId8"/>
    <p:sldId id="267" r:id="rId9"/>
    <p:sldId id="268" r:id="rId10"/>
    <p:sldId id="269" r:id="rId11"/>
    <p:sldId id="270" r:id="rId12"/>
    <p:sldId id="271" r:id="rId13"/>
    <p:sldId id="272" r:id="rId14"/>
    <p:sldId id="273" r:id="rId15"/>
    <p:sldId id="274" r:id="rId16"/>
    <p:sldId id="281" r:id="rId17"/>
    <p:sldId id="275" r:id="rId18"/>
    <p:sldId id="287" r:id="rId19"/>
    <p:sldId id="282" r:id="rId20"/>
    <p:sldId id="283" r:id="rId21"/>
    <p:sldId id="284" r:id="rId22"/>
    <p:sldId id="285" r:id="rId23"/>
    <p:sldId id="286" r:id="rId24"/>
    <p:sldId id="288" r:id="rId25"/>
    <p:sldId id="289" r:id="rId26"/>
    <p:sldId id="290" r:id="rId27"/>
    <p:sldId id="276" r:id="rId28"/>
    <p:sldId id="277" r:id="rId29"/>
    <p:sldId id="308" r:id="rId30"/>
    <p:sldId id="309" r:id="rId31"/>
    <p:sldId id="310" r:id="rId32"/>
    <p:sldId id="311" r:id="rId33"/>
    <p:sldId id="312" r:id="rId34"/>
    <p:sldId id="313" r:id="rId35"/>
    <p:sldId id="315" r:id="rId36"/>
    <p:sldId id="316" r:id="rId37"/>
    <p:sldId id="317" r:id="rId38"/>
    <p:sldId id="294" r:id="rId39"/>
    <p:sldId id="295" r:id="rId40"/>
    <p:sldId id="302" r:id="rId41"/>
    <p:sldId id="296" r:id="rId42"/>
    <p:sldId id="297" r:id="rId43"/>
    <p:sldId id="298" r:id="rId44"/>
    <p:sldId id="299" r:id="rId45"/>
    <p:sldId id="300" r:id="rId46"/>
    <p:sldId id="301" r:id="rId47"/>
    <p:sldId id="314" r:id="rId48"/>
    <p:sldId id="291" r:id="rId49"/>
    <p:sldId id="292" r:id="rId50"/>
    <p:sldId id="303" r:id="rId51"/>
    <p:sldId id="304" r:id="rId52"/>
    <p:sldId id="305" r:id="rId53"/>
    <p:sldId id="306" r:id="rId54"/>
    <p:sldId id="307" r:id="rId55"/>
    <p:sldId id="278" r:id="rId56"/>
    <p:sldId id="279" r:id="rId57"/>
    <p:sldId id="280" r:id="rId58"/>
    <p:sldId id="29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32A852-92C1-438F-8E98-24EA4F023BB6}" type="datetimeFigureOut">
              <a:rPr lang="en-US" smtClean="0"/>
              <a:pPr/>
              <a:t>7/7/2017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9DD35C-3608-4BB0-A4BF-B61966B0F4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7/7/2017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7/7/2017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7/7/2017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7/7/2017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7/7/2017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7/7/2017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7/7/2017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7/7/2017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oftwaretestingfundamentals.com/software-testing-leve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facebook.github.io/jest/docs/en/api.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tackoverflow.com/questions/32055287/what-is-the-difference-between-describe-and-it-in-jes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facebook.github.io/jest/docs/jest-object.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facebook.github.io/jest/docs/mock-function-api.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oftwaretestingfundamentals.com/software-testing-method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facebook.github.io/jest/docs/expect.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facebook.github.io/jest/docs/expect.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facebook.github.io/jest/docs/expect.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facebook.github.io/jest/docs/expect.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facebook.github.io/jest/docs/en/mock-function-api.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facebook.github.io/jest/docs/mock-function-api.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facebook.github.io/jest/docs/jest-object.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ftwaretestingfundamentals.com/software-testing-level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oftwaretestingfundamentals.com/software-testing-leve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ftwaretestingfundamentals.com/software-testing-level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ftwaretestingfundamentals.com/software-testing-methods/" TargetMode="External"/><Relationship Id="rId2" Type="http://schemas.openxmlformats.org/officeDocument/2006/relationships/hyperlink" Target="http://softwaretestingfundamentals.com/black-box-test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2362200"/>
          </a:xfrm>
        </p:spPr>
        <p:txBody>
          <a:bodyPr>
            <a:normAutofit/>
          </a:bodyPr>
          <a:lstStyle/>
          <a:p>
            <a:pPr algn="l"/>
            <a:r>
              <a:rPr lang="en-US" dirty="0" smtClean="0"/>
              <a:t>JEST </a:t>
            </a:r>
            <a:br>
              <a:rPr lang="en-US" dirty="0" smtClean="0"/>
            </a:br>
            <a:r>
              <a:rPr lang="en-US" sz="4000" dirty="0" smtClean="0">
                <a:solidFill>
                  <a:schemeClr val="accent2">
                    <a:lumMod val="40000"/>
                    <a:lumOff val="60000"/>
                  </a:schemeClr>
                </a:solidFill>
              </a:rPr>
              <a:t>TESTING FRAMEWORK</a:t>
            </a:r>
            <a:br>
              <a:rPr lang="en-US" sz="4000" dirty="0" smtClean="0">
                <a:solidFill>
                  <a:schemeClr val="accent2">
                    <a:lumMod val="40000"/>
                    <a:lumOff val="60000"/>
                  </a:schemeClr>
                </a:solidFill>
              </a:rPr>
            </a:br>
            <a:r>
              <a:rPr lang="en-US" sz="4000" dirty="0" smtClean="0">
                <a:solidFill>
                  <a:schemeClr val="accent2">
                    <a:lumMod val="40000"/>
                    <a:lumOff val="60000"/>
                  </a:schemeClr>
                </a:solidFill>
              </a:rPr>
              <a:t>(React-native)</a:t>
            </a:r>
            <a:endParaRPr lang="en-US" dirty="0">
              <a:solidFill>
                <a:schemeClr val="accent2">
                  <a:lumMod val="40000"/>
                  <a:lumOff val="60000"/>
                </a:schemeClr>
              </a:solidFill>
            </a:endParaRPr>
          </a:p>
        </p:txBody>
      </p:sp>
      <p:sp>
        <p:nvSpPr>
          <p:cNvPr id="3" name="Subtitle 2"/>
          <p:cNvSpPr>
            <a:spLocks noGrp="1"/>
          </p:cNvSpPr>
          <p:nvPr>
            <p:ph type="subTitle" idx="1"/>
          </p:nvPr>
        </p:nvSpPr>
        <p:spPr/>
        <p:txBody>
          <a:bodyPr/>
          <a:lstStyle/>
          <a:p>
            <a:r>
              <a:rPr lang="en-US" dirty="0" smtClean="0"/>
              <a:t>By Vinay </a:t>
            </a:r>
            <a:r>
              <a:rPr lang="en-US" dirty="0" err="1" smtClean="0"/>
              <a:t>singh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smtClean="0"/>
              <a:t>Differences Between Black Box Testing and White Box Testing</a:t>
            </a:r>
          </a:p>
          <a:p>
            <a:r>
              <a:rPr lang="en-US" dirty="0" smtClean="0"/>
              <a:t>Black Box Testing is a software testing method in which the internal structure/ design/ implementation of the item being tested </a:t>
            </a:r>
            <a:r>
              <a:rPr lang="en-US" b="1" dirty="0" smtClean="0"/>
              <a:t>is NOT known to the tester</a:t>
            </a:r>
            <a:r>
              <a:rPr lang="en-US" dirty="0" smtClean="0"/>
              <a:t> </a:t>
            </a:r>
          </a:p>
          <a:p>
            <a:r>
              <a:rPr lang="en-US" dirty="0" smtClean="0"/>
              <a:t>White Box Testing is a software testing method in which the internal structure/ design/ implementation of the item being tested </a:t>
            </a:r>
            <a:r>
              <a:rPr lang="en-US" b="1" dirty="0" smtClean="0"/>
              <a:t>is known to the tester</a:t>
            </a:r>
            <a:r>
              <a:rPr lang="en-US" dirty="0" smtClean="0"/>
              <a:t>. </a:t>
            </a:r>
          </a:p>
          <a:p>
            <a:pPr>
              <a:buNone/>
            </a:pPr>
            <a:endParaRPr lang="en-US" dirty="0"/>
          </a:p>
        </p:txBody>
      </p:sp>
      <p:sp>
        <p:nvSpPr>
          <p:cNvPr id="3" name="Title 2"/>
          <p:cNvSpPr>
            <a:spLocks noGrp="1"/>
          </p:cNvSpPr>
          <p:nvPr>
            <p:ph type="title"/>
          </p:nvPr>
        </p:nvSpPr>
        <p:spPr/>
        <p:txBody>
          <a:bodyPr/>
          <a:lstStyle/>
          <a:p>
            <a:r>
              <a:rPr lang="en-US" dirty="0" smtClean="0"/>
              <a:t>Cont. System testing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normAutofit fontScale="92500" lnSpcReduction="20000"/>
          </a:bodyPr>
          <a:lstStyle/>
          <a:p>
            <a:pPr>
              <a:buNone/>
            </a:pPr>
            <a:r>
              <a:rPr lang="en-US" b="1" dirty="0" smtClean="0"/>
              <a:t>Acceptance Testing </a:t>
            </a:r>
            <a:r>
              <a:rPr lang="en-US" dirty="0" smtClean="0"/>
              <a:t>is a </a:t>
            </a:r>
            <a:r>
              <a:rPr lang="en-US" dirty="0" smtClean="0">
                <a:hlinkClick r:id="rId2"/>
              </a:rPr>
              <a:t>level of the software testing</a:t>
            </a:r>
            <a:r>
              <a:rPr lang="en-US" dirty="0" smtClean="0"/>
              <a:t> where a system is tested for acceptability</a:t>
            </a:r>
          </a:p>
          <a:p>
            <a:pPr>
              <a:buNone/>
            </a:pPr>
            <a:endParaRPr lang="en-US" b="1" dirty="0" smtClean="0"/>
          </a:p>
          <a:p>
            <a:pPr>
              <a:buNone/>
            </a:pPr>
            <a:r>
              <a:rPr lang="en-US" b="1" dirty="0" smtClean="0"/>
              <a:t>ANALOGY</a:t>
            </a:r>
            <a:endParaRPr lang="en-US" dirty="0" smtClean="0"/>
          </a:p>
          <a:p>
            <a:r>
              <a:rPr lang="en-US" dirty="0" smtClean="0"/>
              <a:t>During the process of manufacturing a ballpoint pen, the cap, the body, the tail and clip, the ink cartridge and the ballpoint are produced separately and unit tested separately. When two or more units are ready, they are assembled and Integration Testing is performed. When the complete pen is integrated, System Testing is performed. Once System Testing is complete, Acceptance Testing is performed so as to confirm that the ballpoint pen is ready to be made available to the end-users.</a:t>
            </a:r>
            <a:endParaRPr lang="en-US" dirty="0"/>
          </a:p>
        </p:txBody>
      </p:sp>
      <p:sp>
        <p:nvSpPr>
          <p:cNvPr id="3" name="Title 2"/>
          <p:cNvSpPr>
            <a:spLocks noGrp="1"/>
          </p:cNvSpPr>
          <p:nvPr>
            <p:ph type="title"/>
          </p:nvPr>
        </p:nvSpPr>
        <p:spPr/>
        <p:txBody>
          <a:bodyPr/>
          <a:lstStyle/>
          <a:p>
            <a:r>
              <a:rPr lang="en-US" dirty="0" smtClean="0"/>
              <a:t>Acceptance testing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t>Alpha Testing:</a:t>
            </a:r>
          </a:p>
          <a:p>
            <a:pPr>
              <a:buNone/>
            </a:pPr>
            <a:r>
              <a:rPr lang="en-US" dirty="0" smtClean="0"/>
              <a:t>Alpha testing performed by Testers  who are usually internal employees of the organization</a:t>
            </a:r>
          </a:p>
          <a:p>
            <a:pPr>
              <a:buNone/>
            </a:pPr>
            <a:r>
              <a:rPr lang="en-US" b="1" dirty="0" smtClean="0"/>
              <a:t>Beta Testing:</a:t>
            </a:r>
          </a:p>
          <a:p>
            <a:pPr>
              <a:buNone/>
            </a:pPr>
            <a:r>
              <a:rPr lang="en-US" dirty="0" smtClean="0"/>
              <a:t>Beta testing is performed by Clients or End Users who are not employees of the organization</a:t>
            </a:r>
            <a:endParaRPr lang="en-US" dirty="0"/>
          </a:p>
        </p:txBody>
      </p:sp>
      <p:sp>
        <p:nvSpPr>
          <p:cNvPr id="3" name="Title 2"/>
          <p:cNvSpPr>
            <a:spLocks noGrp="1"/>
          </p:cNvSpPr>
          <p:nvPr>
            <p:ph type="title"/>
          </p:nvPr>
        </p:nvSpPr>
        <p:spPr/>
        <p:txBody>
          <a:bodyPr/>
          <a:lstStyle/>
          <a:p>
            <a:r>
              <a:rPr lang="en-US" dirty="0" smtClean="0"/>
              <a:t>Cont. Acceptance testing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328"/>
            <a:ext cx="8686800" cy="4525963"/>
          </a:xfrm>
        </p:spPr>
        <p:txBody>
          <a:bodyPr/>
          <a:lstStyle/>
          <a:p>
            <a:pPr>
              <a:buNone/>
            </a:pPr>
            <a:r>
              <a:rPr lang="en-US" dirty="0" smtClean="0"/>
              <a:t>Jest is a </a:t>
            </a:r>
            <a:r>
              <a:rPr lang="en-US" b="1" dirty="0" smtClean="0"/>
              <a:t>the testing framework used for </a:t>
            </a:r>
            <a:r>
              <a:rPr lang="en-US" dirty="0" smtClean="0"/>
              <a:t>JavaScript</a:t>
            </a:r>
          </a:p>
          <a:p>
            <a:pPr>
              <a:buNone/>
            </a:pPr>
            <a:r>
              <a:rPr lang="en-US" dirty="0" smtClean="0"/>
              <a:t>Testing.</a:t>
            </a:r>
            <a:endParaRPr lang="en-US" dirty="0"/>
          </a:p>
        </p:txBody>
      </p:sp>
      <p:sp>
        <p:nvSpPr>
          <p:cNvPr id="3" name="Title 2"/>
          <p:cNvSpPr>
            <a:spLocks noGrp="1"/>
          </p:cNvSpPr>
          <p:nvPr>
            <p:ph type="title"/>
          </p:nvPr>
        </p:nvSpPr>
        <p:spPr/>
        <p:txBody>
          <a:bodyPr/>
          <a:lstStyle/>
          <a:p>
            <a:r>
              <a:rPr lang="en-US" dirty="0" smtClean="0"/>
              <a:t>Jest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1. Easy setup</a:t>
            </a:r>
            <a:endParaRPr lang="en-US" dirty="0" smtClean="0"/>
          </a:p>
          <a:p>
            <a:r>
              <a:rPr lang="en-US" dirty="0" smtClean="0"/>
              <a:t>2. </a:t>
            </a:r>
            <a:r>
              <a:rPr lang="en-US" b="1" dirty="0" smtClean="0"/>
              <a:t>Ability to run tests in parallel</a:t>
            </a:r>
            <a:r>
              <a:rPr lang="en-US" dirty="0" smtClean="0"/>
              <a:t>.</a:t>
            </a:r>
          </a:p>
          <a:p>
            <a:r>
              <a:rPr lang="en-US" dirty="0" smtClean="0"/>
              <a:t>3. </a:t>
            </a:r>
            <a:r>
              <a:rPr lang="en-US" b="1" dirty="0" smtClean="0"/>
              <a:t>Snapshot testing</a:t>
            </a:r>
            <a:r>
              <a:rPr lang="en-US" dirty="0" smtClean="0"/>
              <a:t>.</a:t>
            </a:r>
          </a:p>
          <a:p>
            <a:pPr>
              <a:buNone/>
            </a:pPr>
            <a:r>
              <a:rPr lang="en-US" dirty="0" smtClean="0"/>
              <a:t>	Snapshot </a:t>
            </a:r>
            <a:r>
              <a:rPr lang="en-US" dirty="0" smtClean="0"/>
              <a:t>testing values are serialized, stored within text files and compared using a diff algorithm</a:t>
            </a:r>
            <a:endParaRPr lang="en-US" dirty="0" smtClean="0"/>
          </a:p>
          <a:p>
            <a:r>
              <a:rPr lang="en-US" dirty="0" smtClean="0"/>
              <a:t>4. </a:t>
            </a:r>
            <a:r>
              <a:rPr lang="en-US" b="1" dirty="0" smtClean="0"/>
              <a:t>Code coverage</a:t>
            </a:r>
            <a:endParaRPr lang="en-US" dirty="0" smtClean="0"/>
          </a:p>
          <a:p>
            <a:r>
              <a:rPr lang="en-US" b="1" dirty="0" smtClean="0"/>
              <a:t>5. In-built Manual mocking</a:t>
            </a:r>
          </a:p>
          <a:p>
            <a:r>
              <a:rPr lang="en-US" b="1" dirty="0" smtClean="0"/>
              <a:t>Jest is fast</a:t>
            </a:r>
            <a:r>
              <a:rPr lang="en-US" dirty="0" smtClean="0"/>
              <a:t>: run tests in parallel processes to minimize test runtime. run previously failed test first.  (While developing)</a:t>
            </a:r>
          </a:p>
        </p:txBody>
      </p:sp>
      <p:sp>
        <p:nvSpPr>
          <p:cNvPr id="3" name="Title 2"/>
          <p:cNvSpPr>
            <a:spLocks noGrp="1"/>
          </p:cNvSpPr>
          <p:nvPr>
            <p:ph type="title"/>
          </p:nvPr>
        </p:nvSpPr>
        <p:spPr>
          <a:xfrm>
            <a:off x="457200" y="274638"/>
            <a:ext cx="8229600" cy="1477962"/>
          </a:xfrm>
        </p:spPr>
        <p:txBody>
          <a:bodyPr>
            <a:normAutofit fontScale="90000"/>
          </a:bodyPr>
          <a:lstStyle/>
          <a:p>
            <a:r>
              <a:rPr lang="en-US" dirty="0" smtClean="0"/>
              <a:t>Why did I choose Jest as the testing framework?</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59491"/>
          </a:xfrm>
        </p:spPr>
        <p:txBody>
          <a:bodyPr/>
          <a:lstStyle/>
          <a:p>
            <a:r>
              <a:rPr lang="en-US" dirty="0" smtClean="0"/>
              <a:t>1. Mocha/tape (unit tests)</a:t>
            </a:r>
          </a:p>
          <a:p>
            <a:r>
              <a:rPr lang="en-US" dirty="0" smtClean="0"/>
              <a:t>2. </a:t>
            </a:r>
            <a:r>
              <a:rPr lang="en-US" dirty="0" err="1" smtClean="0"/>
              <a:t>Chai</a:t>
            </a:r>
            <a:r>
              <a:rPr lang="en-US" dirty="0" smtClean="0"/>
              <a:t>/tape (assertions)</a:t>
            </a:r>
          </a:p>
          <a:p>
            <a:r>
              <a:rPr lang="en-US" dirty="0" smtClean="0"/>
              <a:t>3. </a:t>
            </a:r>
            <a:r>
              <a:rPr lang="en-US" dirty="0" err="1" smtClean="0"/>
              <a:t>Sinon</a:t>
            </a:r>
            <a:r>
              <a:rPr lang="en-US" dirty="0" smtClean="0"/>
              <a:t> (mocks/ spies)</a:t>
            </a:r>
          </a:p>
          <a:p>
            <a:r>
              <a:rPr lang="en-US" dirty="0" smtClean="0"/>
              <a:t>4. Istanbul (coverage)</a:t>
            </a:r>
          </a:p>
          <a:p>
            <a:r>
              <a:rPr lang="en-US" dirty="0" smtClean="0"/>
              <a:t>5. Proxy quire (JS files mocks)</a:t>
            </a:r>
          </a:p>
          <a:p>
            <a:pPr>
              <a:buNone/>
            </a:pPr>
            <a:r>
              <a:rPr lang="en-US" b="1" dirty="0" smtClean="0"/>
              <a:t>Now </a:t>
            </a:r>
          </a:p>
          <a:p>
            <a:r>
              <a:rPr lang="en-US" dirty="0" smtClean="0"/>
              <a:t>6. </a:t>
            </a:r>
            <a:r>
              <a:rPr lang="en-US" b="1" dirty="0" smtClean="0"/>
              <a:t>JEST </a:t>
            </a:r>
            <a:r>
              <a:rPr lang="en-US" dirty="0" smtClean="0"/>
              <a:t>(unit tests, assertions, mocks, coverage, JS files mocks, live test reload)</a:t>
            </a:r>
          </a:p>
          <a:p>
            <a:endParaRPr lang="en-US" dirty="0"/>
          </a:p>
        </p:txBody>
      </p:sp>
      <p:sp>
        <p:nvSpPr>
          <p:cNvPr id="3" name="Title 2"/>
          <p:cNvSpPr>
            <a:spLocks noGrp="1"/>
          </p:cNvSpPr>
          <p:nvPr>
            <p:ph type="title"/>
          </p:nvPr>
        </p:nvSpPr>
        <p:spPr>
          <a:xfrm>
            <a:off x="457200" y="274638"/>
            <a:ext cx="8229600" cy="1554162"/>
          </a:xfrm>
        </p:spPr>
        <p:txBody>
          <a:bodyPr>
            <a:normAutofit fontScale="90000"/>
          </a:bodyPr>
          <a:lstStyle/>
          <a:p>
            <a:r>
              <a:rPr lang="en-US" dirty="0" smtClean="0"/>
              <a:t>Typical set of sets used in projects to test</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Jest  or AVA </a:t>
            </a:r>
            <a:r>
              <a:rPr lang="en-US" dirty="0" smtClean="0"/>
              <a:t>has</a:t>
            </a:r>
          </a:p>
          <a:p>
            <a:pPr>
              <a:buNone/>
            </a:pPr>
            <a:r>
              <a:rPr lang="en-US" dirty="0" smtClean="0"/>
              <a:t>1. Assertions</a:t>
            </a:r>
          </a:p>
          <a:p>
            <a:pPr>
              <a:buNone/>
            </a:pPr>
            <a:r>
              <a:rPr lang="en-US" dirty="0" smtClean="0"/>
              <a:t>2. Parallel execution</a:t>
            </a:r>
          </a:p>
          <a:p>
            <a:pPr>
              <a:buNone/>
            </a:pPr>
            <a:r>
              <a:rPr lang="en-US" dirty="0" smtClean="0"/>
              <a:t>3. Watch and run mode</a:t>
            </a:r>
          </a:p>
          <a:p>
            <a:r>
              <a:rPr lang="en-US" b="1" dirty="0" smtClean="0"/>
              <a:t>Only Jest </a:t>
            </a:r>
            <a:r>
              <a:rPr lang="en-US" dirty="0" smtClean="0"/>
              <a:t>has</a:t>
            </a:r>
          </a:p>
          <a:p>
            <a:pPr>
              <a:buNone/>
            </a:pPr>
            <a:r>
              <a:rPr lang="en-US" dirty="0" smtClean="0"/>
              <a:t>4. Mocks/spies</a:t>
            </a:r>
          </a:p>
          <a:p>
            <a:pPr>
              <a:buNone/>
            </a:pPr>
            <a:r>
              <a:rPr lang="en-US" dirty="0" smtClean="0"/>
              <a:t>5. `require` mocks</a:t>
            </a:r>
          </a:p>
          <a:p>
            <a:pPr>
              <a:buNone/>
            </a:pPr>
            <a:r>
              <a:rPr lang="en-US" dirty="0" smtClean="0"/>
              <a:t>6. browser environment</a:t>
            </a:r>
          </a:p>
          <a:p>
            <a:pPr>
              <a:buNone/>
            </a:pPr>
            <a:r>
              <a:rPr lang="en-US" dirty="0" smtClean="0"/>
              <a:t>7. Coverage</a:t>
            </a:r>
          </a:p>
          <a:p>
            <a:endParaRPr lang="en-US" dirty="0"/>
          </a:p>
        </p:txBody>
      </p:sp>
      <p:sp>
        <p:nvSpPr>
          <p:cNvPr id="3" name="Title 2"/>
          <p:cNvSpPr>
            <a:spLocks noGrp="1"/>
          </p:cNvSpPr>
          <p:nvPr>
            <p:ph type="title"/>
          </p:nvPr>
        </p:nvSpPr>
        <p:spPr/>
        <p:txBody>
          <a:bodyPr/>
          <a:lstStyle/>
          <a:p>
            <a:r>
              <a:rPr lang="en-US" dirty="0" smtClean="0"/>
              <a:t>Jest  or AVA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486400"/>
          </a:xfrm>
        </p:spPr>
        <p:txBody>
          <a:bodyPr>
            <a:normAutofit fontScale="77500" lnSpcReduction="20000"/>
          </a:bodyPr>
          <a:lstStyle/>
          <a:p>
            <a:pPr>
              <a:buNone/>
            </a:pPr>
            <a:r>
              <a:rPr lang="en-US" b="1" dirty="0" smtClean="0"/>
              <a:t>Set up Jest in a React Native project</a:t>
            </a:r>
          </a:p>
          <a:p>
            <a:pPr>
              <a:buNone/>
            </a:pPr>
            <a:endParaRPr lang="en-US" b="1" dirty="0" smtClean="0"/>
          </a:p>
          <a:p>
            <a:pPr>
              <a:buNone/>
            </a:pPr>
            <a:r>
              <a:rPr lang="en-US" dirty="0" smtClean="0"/>
              <a:t>// </a:t>
            </a:r>
            <a:r>
              <a:rPr lang="en-US" b="1" dirty="0" smtClean="0"/>
              <a:t>Install dependencies</a:t>
            </a:r>
            <a:endParaRPr lang="en-US" dirty="0" smtClean="0"/>
          </a:p>
          <a:p>
            <a:r>
              <a:rPr lang="en-US" dirty="0" smtClean="0"/>
              <a:t>npm install --save-dev jest babel-jest jest-react-native babel-preset-react-native react-test-renderer</a:t>
            </a:r>
          </a:p>
          <a:p>
            <a:endParaRPr lang="en-US" dirty="0" smtClean="0"/>
          </a:p>
          <a:p>
            <a:pPr>
              <a:buNone/>
            </a:pPr>
            <a:r>
              <a:rPr lang="en-US" dirty="0" smtClean="0"/>
              <a:t>// </a:t>
            </a:r>
            <a:r>
              <a:rPr lang="en-US" b="1" dirty="0" smtClean="0"/>
              <a:t>package.json</a:t>
            </a:r>
            <a:endParaRPr lang="en-US" dirty="0" smtClean="0"/>
          </a:p>
          <a:p>
            <a:r>
              <a:rPr lang="en-US" dirty="0" smtClean="0"/>
              <a:t>"scripts": {</a:t>
            </a:r>
          </a:p>
          <a:p>
            <a:pPr>
              <a:buNone/>
            </a:pPr>
            <a:r>
              <a:rPr lang="en-US" dirty="0" smtClean="0"/>
              <a:t>	  "test": "jest"</a:t>
            </a:r>
          </a:p>
          <a:p>
            <a:pPr>
              <a:buNone/>
            </a:pPr>
            <a:r>
              <a:rPr lang="en-US" dirty="0" smtClean="0"/>
              <a:t>	},</a:t>
            </a:r>
          </a:p>
          <a:p>
            <a:r>
              <a:rPr lang="en-US" dirty="0" smtClean="0"/>
              <a:t>"jest": {</a:t>
            </a:r>
          </a:p>
          <a:p>
            <a:pPr>
              <a:buNone/>
            </a:pPr>
            <a:r>
              <a:rPr lang="en-US" dirty="0" smtClean="0"/>
              <a:t>	  "preset": "jest-react-native"</a:t>
            </a:r>
          </a:p>
          <a:p>
            <a:pPr>
              <a:buNone/>
            </a:pPr>
            <a:r>
              <a:rPr lang="en-US" dirty="0" smtClean="0"/>
              <a:t>	}</a:t>
            </a:r>
          </a:p>
          <a:p>
            <a:r>
              <a:rPr lang="en-US" dirty="0" smtClean="0"/>
              <a:t>// </a:t>
            </a:r>
            <a:r>
              <a:rPr lang="en-US" b="1" dirty="0" smtClean="0"/>
              <a:t>.babelrc</a:t>
            </a:r>
            <a:endParaRPr lang="en-US" dirty="0" smtClean="0"/>
          </a:p>
          <a:p>
            <a:pPr>
              <a:buNone/>
            </a:pPr>
            <a:r>
              <a:rPr lang="en-US" dirty="0" smtClean="0"/>
              <a:t>	{</a:t>
            </a:r>
          </a:p>
          <a:p>
            <a:pPr>
              <a:buNone/>
            </a:pPr>
            <a:r>
              <a:rPr lang="en-US" dirty="0" smtClean="0"/>
              <a:t>	  "presets": ["react-native"]</a:t>
            </a:r>
          </a:p>
          <a:p>
            <a:pPr>
              <a:buNone/>
            </a:pPr>
            <a:r>
              <a:rPr lang="en-US" dirty="0" smtClean="0"/>
              <a:t>	}				</a:t>
            </a:r>
            <a:r>
              <a:rPr lang="en-US" b="1" dirty="0" smtClean="0"/>
              <a:t>DONE. Try it out with: npm test</a:t>
            </a:r>
          </a:p>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1. Easy setup</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istrator\Downloads\FaceType_Publica-Play-Demo_011216_prev08.jpg"/>
          <p:cNvPicPr>
            <a:picLocks noChangeAspect="1" noChangeArrowheads="1"/>
          </p:cNvPicPr>
          <p:nvPr/>
        </p:nvPicPr>
        <p:blipFill>
          <a:blip r:embed="rId2"/>
          <a:srcRect/>
          <a:stretch>
            <a:fillRect/>
          </a:stretch>
        </p:blipFill>
        <p:spPr bwMode="auto">
          <a:xfrm>
            <a:off x="0" y="0"/>
            <a:ext cx="8572500" cy="5715000"/>
          </a:xfrm>
          <a:prstGeom prst="rect">
            <a:avLst/>
          </a:prstGeom>
          <a:noFill/>
        </p:spPr>
      </p:pic>
      <p:pic>
        <p:nvPicPr>
          <p:cNvPr id="1030" name="Picture 6" descr="C:\Users\Administrator\Downloads\unnamed.png"/>
          <p:cNvPicPr>
            <a:picLocks noChangeAspect="1" noChangeArrowheads="1"/>
          </p:cNvPicPr>
          <p:nvPr/>
        </p:nvPicPr>
        <p:blipFill>
          <a:blip r:embed="rId3"/>
          <a:srcRect/>
          <a:stretch>
            <a:fillRect/>
          </a:stretch>
        </p:blipFill>
        <p:spPr bwMode="auto">
          <a:xfrm>
            <a:off x="6286500" y="4191000"/>
            <a:ext cx="2857500" cy="28575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638800"/>
          </a:xfrm>
        </p:spPr>
        <p:txBody>
          <a:bodyPr>
            <a:normAutofit/>
          </a:bodyPr>
          <a:lstStyle/>
          <a:p>
            <a:pPr>
              <a:buNone/>
            </a:pPr>
            <a:r>
              <a:rPr lang="en-US" dirty="0" smtClean="0"/>
              <a:t>"jest": {</a:t>
            </a:r>
          </a:p>
          <a:p>
            <a:pPr>
              <a:buNone/>
            </a:pPr>
            <a:r>
              <a:rPr lang="en-US" dirty="0" smtClean="0"/>
              <a:t>	“</a:t>
            </a:r>
            <a:r>
              <a:rPr lang="en-US" dirty="0" err="1" smtClean="0"/>
              <a:t>automock</a:t>
            </a:r>
            <a:r>
              <a:rPr lang="en-US" dirty="0" smtClean="0"/>
              <a:t>”: false, </a:t>
            </a:r>
            <a:r>
              <a:rPr lang="en-US" sz="2000" dirty="0" smtClean="0">
                <a:solidFill>
                  <a:srgbClr val="FF0000"/>
                </a:solidFill>
              </a:rPr>
              <a:t>// It has performance cost</a:t>
            </a:r>
            <a:endParaRPr lang="en-US" dirty="0" smtClean="0">
              <a:solidFill>
                <a:srgbClr val="FF0000"/>
              </a:solidFill>
            </a:endParaRPr>
          </a:p>
          <a:p>
            <a:pPr>
              <a:buNone/>
            </a:pPr>
            <a:r>
              <a:rPr lang="en-US" dirty="0" smtClean="0"/>
              <a:t>	“browser”: false, </a:t>
            </a:r>
            <a:r>
              <a:rPr lang="en-US" sz="2000" dirty="0" smtClean="0">
                <a:solidFill>
                  <a:srgbClr val="FF0000"/>
                </a:solidFill>
              </a:rPr>
              <a:t>// true if you have code for browser</a:t>
            </a:r>
            <a:endParaRPr lang="en-US" dirty="0" smtClean="0">
              <a:solidFill>
                <a:srgbClr val="FF0000"/>
              </a:solidFill>
            </a:endParaRPr>
          </a:p>
          <a:p>
            <a:pPr>
              <a:buNone/>
            </a:pPr>
            <a:r>
              <a:rPr lang="en-US" dirty="0" smtClean="0"/>
              <a:t>	"bail": true, </a:t>
            </a:r>
            <a:r>
              <a:rPr lang="en-US" sz="2000" dirty="0" smtClean="0">
                <a:solidFill>
                  <a:srgbClr val="FF0000"/>
                </a:solidFill>
              </a:rPr>
              <a:t>// if true, Jest stop running tests after the first failure.</a:t>
            </a:r>
            <a:r>
              <a:rPr lang="en-US" dirty="0" smtClean="0"/>
              <a:t> </a:t>
            </a:r>
          </a:p>
          <a:p>
            <a:pPr>
              <a:buNone/>
            </a:pPr>
            <a:r>
              <a:rPr lang="en-US" dirty="0" smtClean="0"/>
              <a:t>	“</a:t>
            </a:r>
            <a:r>
              <a:rPr lang="en-US" dirty="0" err="1" smtClean="0"/>
              <a:t>cacheDirectory</a:t>
            </a:r>
            <a:r>
              <a:rPr lang="en-US" dirty="0" smtClean="0"/>
              <a:t>”: “/</a:t>
            </a:r>
            <a:r>
              <a:rPr lang="en-US" dirty="0" err="1" smtClean="0"/>
              <a:t>tmp</a:t>
            </a:r>
            <a:r>
              <a:rPr lang="en-US" dirty="0" smtClean="0"/>
              <a:t>/&lt;path&gt;”,</a:t>
            </a:r>
          </a:p>
          <a:p>
            <a:pPr>
              <a:buNone/>
            </a:pPr>
            <a:r>
              <a:rPr lang="en-US" dirty="0" smtClean="0"/>
              <a:t>	“</a:t>
            </a:r>
            <a:r>
              <a:rPr lang="en-US" dirty="0" err="1" smtClean="0"/>
              <a:t>collectCoverage</a:t>
            </a:r>
            <a:r>
              <a:rPr lang="en-US" dirty="0" smtClean="0"/>
              <a:t>”: false, </a:t>
            </a:r>
            <a:r>
              <a:rPr lang="en-US" sz="2000" dirty="0" smtClean="0">
                <a:solidFill>
                  <a:srgbClr val="FF0000"/>
                </a:solidFill>
              </a:rPr>
              <a:t>//Indicates whether the coverage information should be collected while executing the test. it may significantly slow down your tests.</a:t>
            </a:r>
            <a:endParaRPr lang="en-US" dirty="0" smtClean="0">
              <a:solidFill>
                <a:srgbClr val="FF0000"/>
              </a:solidFill>
            </a:endParaRPr>
          </a:p>
          <a:p>
            <a:pPr>
              <a:buNone/>
            </a:pPr>
            <a:r>
              <a:rPr lang="en-US" dirty="0" smtClean="0"/>
              <a:t>“</a:t>
            </a:r>
            <a:r>
              <a:rPr lang="en-US" dirty="0" err="1" smtClean="0"/>
              <a:t>collectCoverageFrom</a:t>
            </a:r>
            <a:r>
              <a:rPr lang="en-US" dirty="0" smtClean="0"/>
              <a:t>”: [], </a:t>
            </a:r>
            <a:r>
              <a:rPr lang="en-US" sz="2000" dirty="0" smtClean="0">
                <a:solidFill>
                  <a:srgbClr val="FF0000"/>
                </a:solidFill>
              </a:rPr>
              <a:t>// indicating a set of files for which coverage information should be collected, even if no tests exist for this file and it's never required in the test suite.</a:t>
            </a:r>
            <a:endParaRPr lang="en-US" b="1" dirty="0" smtClean="0">
              <a:solidFill>
                <a:srgbClr val="FF0000"/>
              </a:solidFill>
            </a:endParaRPr>
          </a:p>
        </p:txBody>
      </p:sp>
      <p:sp>
        <p:nvSpPr>
          <p:cNvPr id="3" name="Title 2"/>
          <p:cNvSpPr>
            <a:spLocks noGrp="1"/>
          </p:cNvSpPr>
          <p:nvPr>
            <p:ph type="title"/>
          </p:nvPr>
        </p:nvSpPr>
        <p:spPr>
          <a:xfrm>
            <a:off x="457200" y="274638"/>
            <a:ext cx="8229600" cy="944562"/>
          </a:xfrm>
        </p:spPr>
        <p:txBody>
          <a:bodyPr>
            <a:normAutofit fontScale="90000"/>
          </a:bodyPr>
          <a:lstStyle/>
          <a:p>
            <a:r>
              <a:rPr lang="en-US" dirty="0" smtClean="0"/>
              <a:t>Configuring </a:t>
            </a:r>
            <a:r>
              <a:rPr lang="en-US" dirty="0" err="1" smtClean="0"/>
              <a:t>package.json</a:t>
            </a: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Administrator\Downloads\0bf0754.jpg"/>
          <p:cNvPicPr>
            <a:picLocks noChangeAspect="1" noChangeArrowheads="1"/>
          </p:cNvPicPr>
          <p:nvPr/>
        </p:nvPicPr>
        <p:blipFill>
          <a:blip r:embed="rId2"/>
          <a:srcRect/>
          <a:stretch>
            <a:fillRect/>
          </a:stretch>
        </p:blipFill>
        <p:spPr bwMode="auto">
          <a:xfrm>
            <a:off x="228600" y="0"/>
            <a:ext cx="6238875" cy="3019425"/>
          </a:xfrm>
          <a:prstGeom prst="rect">
            <a:avLst/>
          </a:prstGeom>
          <a:noFill/>
        </p:spPr>
      </p:pic>
      <p:sp>
        <p:nvSpPr>
          <p:cNvPr id="5" name="Content Placeholder 1"/>
          <p:cNvSpPr txBox="1">
            <a:spLocks/>
          </p:cNvSpPr>
          <p:nvPr/>
        </p:nvSpPr>
        <p:spPr>
          <a:xfrm>
            <a:off x="3352800" y="2971800"/>
            <a:ext cx="5638800" cy="3429000"/>
          </a:xfrm>
          <a:prstGeom prst="rect">
            <a:avLst/>
          </a:prstGeom>
        </p:spPr>
        <p:txBody>
          <a:bodyPr>
            <a:normAutofit fontScale="925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Software testing</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Jest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Enzyme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Jest + Enzyme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Jest + Enzyme + </a:t>
            </a:r>
            <a:r>
              <a:rPr kumimoji="0" lang="en-US" sz="3600" b="0" i="0" u="none" strike="noStrike" kern="1200" cap="none" spc="0" normalizeH="0" baseline="0" noProof="0" dirty="0" err="1" smtClean="0">
                <a:ln>
                  <a:noFill/>
                </a:ln>
                <a:solidFill>
                  <a:schemeClr val="tx1"/>
                </a:solidFill>
                <a:effectLst/>
                <a:uLnTx/>
                <a:uFillTx/>
                <a:latin typeface="+mn-lt"/>
                <a:ea typeface="+mn-ea"/>
                <a:cs typeface="+mn-cs"/>
              </a:rPr>
              <a:t>Redux</a:t>
            </a:r>
            <a:endParaRPr kumimoji="0" lang="en-US" sz="36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r>
              <a:rPr lang="en-US" dirty="0" err="1" smtClean="0"/>
              <a:t>coverageDirectory</a:t>
            </a:r>
            <a:r>
              <a:rPr lang="en-US" dirty="0" smtClean="0"/>
              <a:t>”: “&lt;path&gt;”, </a:t>
            </a:r>
          </a:p>
          <a:p>
            <a:pPr>
              <a:buNone/>
            </a:pPr>
            <a:r>
              <a:rPr lang="en-US" sz="2000" dirty="0" smtClean="0">
                <a:solidFill>
                  <a:srgbClr val="FF0000"/>
                </a:solidFill>
              </a:rPr>
              <a:t>		// path to save coverage directory</a:t>
            </a:r>
            <a:endParaRPr lang="en-US" dirty="0" smtClean="0">
              <a:solidFill>
                <a:srgbClr val="FF0000"/>
              </a:solidFill>
            </a:endParaRPr>
          </a:p>
          <a:p>
            <a:pPr>
              <a:buNone/>
            </a:pPr>
            <a:r>
              <a:rPr lang="en-US" dirty="0" smtClean="0"/>
              <a:t>	“</a:t>
            </a:r>
            <a:r>
              <a:rPr lang="en-US" dirty="0" err="1" smtClean="0"/>
              <a:t>coveragePathIgnorePatterns</a:t>
            </a:r>
            <a:r>
              <a:rPr lang="en-US" dirty="0" smtClean="0"/>
              <a:t>”: “&lt;path&gt;”, </a:t>
            </a:r>
          </a:p>
          <a:p>
            <a:pPr>
              <a:buNone/>
            </a:pPr>
            <a:r>
              <a:rPr lang="en-US" sz="2000" dirty="0" smtClean="0">
                <a:solidFill>
                  <a:srgbClr val="FF0000"/>
                </a:solidFill>
              </a:rPr>
              <a:t>		// path to ignore directory for tests</a:t>
            </a:r>
            <a:endParaRPr lang="en-US" dirty="0" smtClean="0">
              <a:solidFill>
                <a:srgbClr val="FF0000"/>
              </a:solidFill>
            </a:endParaRPr>
          </a:p>
          <a:p>
            <a:pPr>
              <a:buNone/>
            </a:pPr>
            <a:r>
              <a:rPr lang="en-US" dirty="0" smtClean="0"/>
              <a:t>	"</a:t>
            </a:r>
            <a:r>
              <a:rPr lang="en-US" dirty="0" err="1" smtClean="0"/>
              <a:t>coverageReporters</a:t>
            </a:r>
            <a:r>
              <a:rPr lang="en-US" dirty="0" smtClean="0"/>
              <a:t>": ["html", "text"], </a:t>
            </a:r>
          </a:p>
          <a:p>
            <a:pPr>
              <a:buNone/>
            </a:pPr>
            <a:r>
              <a:rPr lang="en-US" dirty="0" smtClean="0"/>
              <a:t>		</a:t>
            </a:r>
            <a:r>
              <a:rPr lang="en-US" sz="2000" dirty="0" smtClean="0">
                <a:solidFill>
                  <a:srgbClr val="FF0000"/>
                </a:solidFill>
              </a:rPr>
              <a:t>// text for console output and html to see on browser. ["</a:t>
            </a:r>
            <a:r>
              <a:rPr lang="en-US" sz="2000" dirty="0" err="1" smtClean="0">
                <a:solidFill>
                  <a:srgbClr val="FF0000"/>
                </a:solidFill>
              </a:rPr>
              <a:t>json</a:t>
            </a:r>
            <a:r>
              <a:rPr lang="en-US" sz="2000" dirty="0" smtClean="0">
                <a:solidFill>
                  <a:srgbClr val="FF0000"/>
                </a:solidFill>
              </a:rPr>
              <a:t>", "</a:t>
            </a:r>
            <a:r>
              <a:rPr lang="en-US" sz="2000" dirty="0" err="1" smtClean="0">
                <a:solidFill>
                  <a:srgbClr val="FF0000"/>
                </a:solidFill>
              </a:rPr>
              <a:t>lcov</a:t>
            </a:r>
            <a:r>
              <a:rPr lang="en-US" sz="2000" dirty="0" smtClean="0">
                <a:solidFill>
                  <a:srgbClr val="FF0000"/>
                </a:solidFill>
              </a:rPr>
              <a:t>", "text"] are default.</a:t>
            </a:r>
          </a:p>
          <a:p>
            <a:pPr>
              <a:buNone/>
            </a:pPr>
            <a:r>
              <a:rPr lang="en-US" dirty="0" smtClean="0"/>
              <a:t>	"</a:t>
            </a:r>
            <a:r>
              <a:rPr lang="en-US" dirty="0" err="1" smtClean="0"/>
              <a:t>globals</a:t>
            </a:r>
            <a:r>
              <a:rPr lang="en-US" dirty="0" smtClean="0"/>
              <a:t>": {</a:t>
            </a:r>
          </a:p>
          <a:p>
            <a:pPr>
              <a:buNone/>
            </a:pPr>
            <a:r>
              <a:rPr lang="en-US" dirty="0" smtClean="0"/>
              <a:t>      		"__DEV__": true</a:t>
            </a:r>
          </a:p>
          <a:p>
            <a:pPr>
              <a:buNone/>
            </a:pPr>
            <a:r>
              <a:rPr lang="en-US" dirty="0" smtClean="0"/>
              <a:t>  	},</a:t>
            </a:r>
          </a:p>
          <a:p>
            <a:pPr>
              <a:buNone/>
            </a:pPr>
            <a:endParaRPr lang="en-US" dirty="0">
              <a:solidFill>
                <a:srgbClr val="FF0000"/>
              </a:solidFill>
            </a:endParaRPr>
          </a:p>
        </p:txBody>
      </p:sp>
      <p:sp>
        <p:nvSpPr>
          <p:cNvPr id="3" name="Title 2"/>
          <p:cNvSpPr>
            <a:spLocks noGrp="1"/>
          </p:cNvSpPr>
          <p:nvPr>
            <p:ph type="title"/>
          </p:nvPr>
        </p:nvSpPr>
        <p:spPr/>
        <p:txBody>
          <a:bodyPr/>
          <a:lstStyle/>
          <a:p>
            <a:r>
              <a:rPr lang="en-US" dirty="0" smtClean="0"/>
              <a:t>Cont. Configuring </a:t>
            </a:r>
            <a:r>
              <a:rPr lang="en-US" dirty="0" err="1" smtClean="0"/>
              <a:t>package.json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r>
              <a:rPr lang="en-US" dirty="0" err="1" smtClean="0"/>
              <a:t>moduleFileExtensions</a:t>
            </a:r>
            <a:r>
              <a:rPr lang="en-US" dirty="0" smtClean="0"/>
              <a:t>": [</a:t>
            </a:r>
          </a:p>
          <a:p>
            <a:pPr>
              <a:buNone/>
            </a:pPr>
            <a:r>
              <a:rPr lang="en-US" dirty="0" smtClean="0"/>
              <a:t>  	    "</a:t>
            </a:r>
            <a:r>
              <a:rPr lang="en-US" dirty="0" err="1" smtClean="0"/>
              <a:t>js</a:t>
            </a:r>
            <a:r>
              <a:rPr lang="en-US" dirty="0" smtClean="0"/>
              <a:t>",</a:t>
            </a:r>
          </a:p>
          <a:p>
            <a:pPr>
              <a:buNone/>
            </a:pPr>
            <a:r>
              <a:rPr lang="en-US" dirty="0" smtClean="0"/>
              <a:t>      "</a:t>
            </a:r>
            <a:r>
              <a:rPr lang="en-US" dirty="0" err="1" smtClean="0"/>
              <a:t>json</a:t>
            </a:r>
            <a:r>
              <a:rPr lang="en-US" dirty="0" smtClean="0"/>
              <a:t>",</a:t>
            </a:r>
          </a:p>
          <a:p>
            <a:pPr>
              <a:buNone/>
            </a:pPr>
            <a:r>
              <a:rPr lang="en-US" dirty="0" smtClean="0"/>
              <a:t>      "</a:t>
            </a:r>
            <a:r>
              <a:rPr lang="en-US" dirty="0" err="1" smtClean="0"/>
              <a:t>jsx</a:t>
            </a:r>
            <a:r>
              <a:rPr lang="en-US" dirty="0" smtClean="0"/>
              <a:t>",</a:t>
            </a:r>
          </a:p>
          <a:p>
            <a:pPr>
              <a:buNone/>
            </a:pPr>
            <a:r>
              <a:rPr lang="en-US" dirty="0" smtClean="0"/>
              <a:t>      "node"</a:t>
            </a:r>
          </a:p>
          <a:p>
            <a:pPr>
              <a:buNone/>
            </a:pPr>
            <a:r>
              <a:rPr lang="en-US" dirty="0" smtClean="0"/>
              <a:t>    ],</a:t>
            </a:r>
          </a:p>
          <a:p>
            <a:pPr>
              <a:buNone/>
            </a:pPr>
            <a:r>
              <a:rPr lang="en-US" dirty="0" smtClean="0"/>
              <a:t>    "notify": true,</a:t>
            </a:r>
          </a:p>
          <a:p>
            <a:pPr>
              <a:buNone/>
            </a:pPr>
            <a:r>
              <a:rPr lang="en-US" dirty="0" smtClean="0"/>
              <a:t>	 "preset": "react-native", </a:t>
            </a:r>
          </a:p>
          <a:p>
            <a:pPr>
              <a:buNone/>
            </a:pPr>
            <a:r>
              <a:rPr lang="en-US" dirty="0" smtClean="0"/>
              <a:t>	</a:t>
            </a:r>
            <a:r>
              <a:rPr lang="en-US" sz="2000" dirty="0" smtClean="0">
                <a:solidFill>
                  <a:srgbClr val="FF0000"/>
                </a:solidFill>
              </a:rPr>
              <a:t>// The preset sets up the environment</a:t>
            </a:r>
          </a:p>
          <a:p>
            <a:pPr>
              <a:buNone/>
            </a:pPr>
            <a:endParaRPr lang="en-US" dirty="0"/>
          </a:p>
        </p:txBody>
      </p:sp>
      <p:sp>
        <p:nvSpPr>
          <p:cNvPr id="3" name="Title 2"/>
          <p:cNvSpPr>
            <a:spLocks noGrp="1"/>
          </p:cNvSpPr>
          <p:nvPr>
            <p:ph type="title"/>
          </p:nvPr>
        </p:nvSpPr>
        <p:spPr/>
        <p:txBody>
          <a:bodyPr/>
          <a:lstStyle/>
          <a:p>
            <a:r>
              <a:rPr lang="en-US" dirty="0" smtClean="0"/>
              <a:t>Cont. Configuring </a:t>
            </a:r>
            <a:r>
              <a:rPr lang="en-US" dirty="0" err="1" smtClean="0"/>
              <a:t>package.json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334000"/>
          </a:xfrm>
        </p:spPr>
        <p:txBody>
          <a:bodyPr>
            <a:normAutofit lnSpcReduction="10000"/>
          </a:bodyPr>
          <a:lstStyle/>
          <a:p>
            <a:pPr>
              <a:buNone/>
            </a:pPr>
            <a:r>
              <a:rPr lang="en-US" dirty="0" smtClean="0"/>
              <a:t>	“</a:t>
            </a:r>
            <a:r>
              <a:rPr lang="en-US" dirty="0" err="1" smtClean="0"/>
              <a:t>clearMocks</a:t>
            </a:r>
            <a:r>
              <a:rPr lang="en-US" dirty="0" smtClean="0"/>
              <a:t>”: true </a:t>
            </a:r>
          </a:p>
          <a:p>
            <a:pPr>
              <a:buNone/>
            </a:pPr>
            <a:r>
              <a:rPr lang="en-US" dirty="0" smtClean="0"/>
              <a:t>	</a:t>
            </a:r>
            <a:r>
              <a:rPr lang="en-US" sz="2000" dirty="0" smtClean="0">
                <a:solidFill>
                  <a:srgbClr val="FF0000"/>
                </a:solidFill>
              </a:rPr>
              <a:t>// Automatically clear mock calls and instances between every test. Equivalent to calling </a:t>
            </a:r>
            <a:r>
              <a:rPr lang="en-US" sz="2000" dirty="0" err="1" smtClean="0">
                <a:solidFill>
                  <a:srgbClr val="FF0000"/>
                </a:solidFill>
              </a:rPr>
              <a:t>jest.clearAllMocks</a:t>
            </a:r>
            <a:r>
              <a:rPr lang="en-US" sz="2000" dirty="0" smtClean="0">
                <a:solidFill>
                  <a:srgbClr val="FF0000"/>
                </a:solidFill>
              </a:rPr>
              <a:t>() between each test.</a:t>
            </a:r>
            <a:endParaRPr lang="en-US" dirty="0" smtClean="0">
              <a:solidFill>
                <a:srgbClr val="FF0000"/>
              </a:solidFill>
            </a:endParaRPr>
          </a:p>
          <a:p>
            <a:pPr>
              <a:buNone/>
            </a:pPr>
            <a:r>
              <a:rPr lang="en-US" dirty="0" smtClean="0"/>
              <a:t>	“</a:t>
            </a:r>
            <a:r>
              <a:rPr lang="en-US" dirty="0" err="1" smtClean="0"/>
              <a:t>resetMocks</a:t>
            </a:r>
            <a:r>
              <a:rPr lang="en-US" dirty="0" smtClean="0"/>
              <a:t>”: true, </a:t>
            </a:r>
          </a:p>
          <a:p>
            <a:pPr>
              <a:buNone/>
            </a:pPr>
            <a:r>
              <a:rPr lang="en-US" dirty="0" smtClean="0"/>
              <a:t>	</a:t>
            </a:r>
            <a:r>
              <a:rPr lang="en-US" sz="2000" dirty="0" smtClean="0">
                <a:solidFill>
                  <a:srgbClr val="FF0000"/>
                </a:solidFill>
              </a:rPr>
              <a:t>//Automatically reset mock state between every test. Equivalent to calling </a:t>
            </a:r>
            <a:r>
              <a:rPr lang="en-US" sz="2000" dirty="0" err="1" smtClean="0">
                <a:solidFill>
                  <a:srgbClr val="FF0000"/>
                </a:solidFill>
              </a:rPr>
              <a:t>jest.resetAllMocks</a:t>
            </a:r>
            <a:r>
              <a:rPr lang="en-US" sz="2000" dirty="0" smtClean="0">
                <a:solidFill>
                  <a:srgbClr val="FF0000"/>
                </a:solidFill>
              </a:rPr>
              <a:t>() between each test.</a:t>
            </a:r>
            <a:endParaRPr lang="en-US" dirty="0" smtClean="0">
              <a:solidFill>
                <a:srgbClr val="FF0000"/>
              </a:solidFill>
            </a:endParaRPr>
          </a:p>
          <a:p>
            <a:pPr>
              <a:buNone/>
            </a:pPr>
            <a:r>
              <a:rPr lang="en-US" dirty="0" smtClean="0"/>
              <a:t>	“</a:t>
            </a:r>
            <a:r>
              <a:rPr lang="en-US" dirty="0" err="1" smtClean="0"/>
              <a:t>testEnvironment</a:t>
            </a:r>
            <a:r>
              <a:rPr lang="en-US" dirty="0" smtClean="0"/>
              <a:t>”:[“node”], </a:t>
            </a:r>
          </a:p>
          <a:p>
            <a:pPr>
              <a:buNone/>
            </a:pPr>
            <a:r>
              <a:rPr lang="en-US" dirty="0" smtClean="0"/>
              <a:t>	</a:t>
            </a:r>
            <a:r>
              <a:rPr lang="en-US" sz="2000" dirty="0" smtClean="0">
                <a:solidFill>
                  <a:srgbClr val="FF0000"/>
                </a:solidFill>
              </a:rPr>
              <a:t>// node option to use a node-like environment instead “</a:t>
            </a:r>
            <a:r>
              <a:rPr lang="en-US" sz="2000" dirty="0" err="1" smtClean="0">
                <a:solidFill>
                  <a:srgbClr val="FF0000"/>
                </a:solidFill>
              </a:rPr>
              <a:t>jsdom</a:t>
            </a:r>
            <a:r>
              <a:rPr lang="en-US" sz="2000" dirty="0" smtClean="0">
                <a:solidFill>
                  <a:srgbClr val="FF0000"/>
                </a:solidFill>
              </a:rPr>
              <a:t>”</a:t>
            </a:r>
            <a:r>
              <a:rPr lang="en-US" dirty="0" smtClean="0"/>
              <a:t> </a:t>
            </a:r>
          </a:p>
          <a:p>
            <a:pPr>
              <a:buNone/>
            </a:pPr>
            <a:r>
              <a:rPr lang="en-US" dirty="0" smtClean="0"/>
              <a:t>“</a:t>
            </a:r>
            <a:r>
              <a:rPr lang="en-US" dirty="0" err="1" smtClean="0"/>
              <a:t>testMatch</a:t>
            </a:r>
            <a:r>
              <a:rPr lang="en-US" dirty="0" smtClean="0"/>
              <a:t>”: [ '**/__tests__/**/*.js?(x)', '**/?(*.)(</a:t>
            </a:r>
            <a:r>
              <a:rPr lang="en-US" dirty="0" err="1" smtClean="0"/>
              <a:t>spec|test</a:t>
            </a:r>
            <a:r>
              <a:rPr lang="en-US" dirty="0" smtClean="0"/>
              <a:t>).</a:t>
            </a:r>
            <a:r>
              <a:rPr lang="en-US" dirty="0" err="1" smtClean="0"/>
              <a:t>js</a:t>
            </a:r>
            <a:r>
              <a:rPr lang="en-US" dirty="0" smtClean="0"/>
              <a:t>?(x)'] </a:t>
            </a:r>
          </a:p>
          <a:p>
            <a:pPr>
              <a:buNone/>
            </a:pPr>
            <a:r>
              <a:rPr lang="en-US" sz="2000" dirty="0" smtClean="0">
                <a:solidFill>
                  <a:srgbClr val="FF0000"/>
                </a:solidFill>
              </a:rPr>
              <a:t>// patterns Jest uses to detect test files</a:t>
            </a:r>
          </a:p>
          <a:p>
            <a:pPr>
              <a:buNone/>
            </a:pPr>
            <a:endParaRPr lang="en-US" sz="2000" dirty="0" smtClean="0">
              <a:solidFill>
                <a:srgbClr val="FF0000"/>
              </a:solidFill>
            </a:endParaRPr>
          </a:p>
          <a:p>
            <a:pPr>
              <a:buNone/>
            </a:pPr>
            <a:endParaRPr lang="en-US" dirty="0"/>
          </a:p>
        </p:txBody>
      </p:sp>
      <p:sp>
        <p:nvSpPr>
          <p:cNvPr id="3" name="Title 2"/>
          <p:cNvSpPr>
            <a:spLocks noGrp="1"/>
          </p:cNvSpPr>
          <p:nvPr>
            <p:ph type="title"/>
          </p:nvPr>
        </p:nvSpPr>
        <p:spPr>
          <a:xfrm>
            <a:off x="457200" y="0"/>
            <a:ext cx="8229600" cy="1219200"/>
          </a:xfrm>
        </p:spPr>
        <p:txBody>
          <a:bodyPr/>
          <a:lstStyle/>
          <a:p>
            <a:r>
              <a:rPr lang="en-US" dirty="0" smtClean="0"/>
              <a:t>Cont. Configuring </a:t>
            </a:r>
            <a:r>
              <a:rPr lang="en-US" dirty="0" err="1" smtClean="0"/>
              <a:t>package.json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fontScale="85000" lnSpcReduction="20000"/>
          </a:bodyPr>
          <a:lstStyle/>
          <a:p>
            <a:pPr>
              <a:buNone/>
            </a:pPr>
            <a:r>
              <a:rPr lang="en-US" dirty="0" smtClean="0"/>
              <a:t> "verbose": true, </a:t>
            </a:r>
          </a:p>
          <a:p>
            <a:pPr>
              <a:buNone/>
            </a:pPr>
            <a:r>
              <a:rPr lang="en-US" sz="2300" dirty="0" smtClean="0">
                <a:solidFill>
                  <a:srgbClr val="FF0000"/>
                </a:solidFill>
              </a:rPr>
              <a:t>// Indicates whether each individual test should be reported during the run. All errors will also still be shown on the bottom after execution.</a:t>
            </a:r>
          </a:p>
          <a:p>
            <a:pPr>
              <a:buNone/>
            </a:pPr>
            <a:r>
              <a:rPr lang="en-US" dirty="0" smtClean="0"/>
              <a:t>    "</a:t>
            </a:r>
            <a:r>
              <a:rPr lang="en-US" dirty="0" err="1" smtClean="0"/>
              <a:t>snapshotSerializers</a:t>
            </a:r>
            <a:r>
              <a:rPr lang="en-US" dirty="0" smtClean="0"/>
              <a:t>": ["./</a:t>
            </a:r>
            <a:r>
              <a:rPr lang="en-US" dirty="0" err="1" smtClean="0"/>
              <a:t>node_modules</a:t>
            </a:r>
            <a:r>
              <a:rPr lang="en-US" dirty="0" smtClean="0"/>
              <a:t>/enzyme-to-</a:t>
            </a:r>
            <a:r>
              <a:rPr lang="en-US" dirty="0" err="1" smtClean="0"/>
              <a:t>json</a:t>
            </a:r>
            <a:r>
              <a:rPr lang="en-US" dirty="0" smtClean="0"/>
              <a:t>/</a:t>
            </a:r>
            <a:r>
              <a:rPr lang="en-US" dirty="0" err="1" smtClean="0"/>
              <a:t>serializer</a:t>
            </a:r>
            <a:r>
              <a:rPr lang="en-US" dirty="0" smtClean="0"/>
              <a:t>"],</a:t>
            </a:r>
          </a:p>
          <a:p>
            <a:pPr>
              <a:buNone/>
            </a:pPr>
            <a:r>
              <a:rPr lang="en-US" dirty="0" smtClean="0"/>
              <a:t>    "</a:t>
            </a:r>
            <a:r>
              <a:rPr lang="en-US" dirty="0" err="1" smtClean="0"/>
              <a:t>setupFiles</a:t>
            </a:r>
            <a:r>
              <a:rPr lang="en-US" dirty="0" smtClean="0"/>
              <a:t>": [</a:t>
            </a:r>
          </a:p>
          <a:p>
            <a:pPr>
              <a:buNone/>
            </a:pPr>
            <a:r>
              <a:rPr lang="en-US" dirty="0" smtClean="0"/>
              <a:t>      "./jest/setup.js"</a:t>
            </a:r>
          </a:p>
          <a:p>
            <a:pPr>
              <a:buNone/>
            </a:pPr>
            <a:r>
              <a:rPr lang="en-US" dirty="0" smtClean="0"/>
              <a:t>    ],</a:t>
            </a:r>
          </a:p>
          <a:p>
            <a:pPr>
              <a:buNone/>
            </a:pPr>
            <a:r>
              <a:rPr lang="en-US" dirty="0" smtClean="0"/>
              <a:t>    "</a:t>
            </a:r>
            <a:r>
              <a:rPr lang="en-US" dirty="0" err="1" smtClean="0"/>
              <a:t>testPathIgnorePatterns</a:t>
            </a:r>
            <a:r>
              <a:rPr lang="en-US" dirty="0" smtClean="0"/>
              <a:t> ": [</a:t>
            </a:r>
          </a:p>
          <a:p>
            <a:pPr>
              <a:buNone/>
            </a:pPr>
            <a:r>
              <a:rPr lang="en-US" dirty="0" smtClean="0"/>
              <a:t>      "./</a:t>
            </a:r>
            <a:r>
              <a:rPr lang="en-US" dirty="0" err="1" smtClean="0"/>
              <a:t>node_modules</a:t>
            </a:r>
            <a:r>
              <a:rPr lang="en-US" dirty="0" smtClean="0"/>
              <a:t>/",</a:t>
            </a:r>
          </a:p>
          <a:p>
            <a:pPr>
              <a:buNone/>
            </a:pPr>
            <a:r>
              <a:rPr lang="en-US" dirty="0" smtClean="0"/>
              <a:t>      "./android/",</a:t>
            </a:r>
          </a:p>
          <a:p>
            <a:pPr>
              <a:buNone/>
            </a:pPr>
            <a:r>
              <a:rPr lang="en-US" dirty="0" smtClean="0"/>
              <a:t>      "./</a:t>
            </a:r>
            <a:r>
              <a:rPr lang="en-US" dirty="0" err="1" smtClean="0"/>
              <a:t>ios</a:t>
            </a:r>
            <a:r>
              <a:rPr lang="en-US" dirty="0" smtClean="0"/>
              <a:t>/",</a:t>
            </a:r>
          </a:p>
          <a:p>
            <a:pPr>
              <a:buNone/>
            </a:pPr>
            <a:r>
              <a:rPr lang="en-US" dirty="0" smtClean="0"/>
              <a:t>      "./app/“</a:t>
            </a:r>
          </a:p>
          <a:p>
            <a:pPr>
              <a:buNone/>
            </a:pPr>
            <a:r>
              <a:rPr lang="en-US" dirty="0" smtClean="0"/>
              <a:t>    ],</a:t>
            </a:r>
            <a:endParaRPr lang="en-US" dirty="0"/>
          </a:p>
        </p:txBody>
      </p:sp>
      <p:sp>
        <p:nvSpPr>
          <p:cNvPr id="3" name="Title 2"/>
          <p:cNvSpPr>
            <a:spLocks noGrp="1"/>
          </p:cNvSpPr>
          <p:nvPr>
            <p:ph type="title"/>
          </p:nvPr>
        </p:nvSpPr>
        <p:spPr/>
        <p:txBody>
          <a:bodyPr/>
          <a:lstStyle/>
          <a:p>
            <a:r>
              <a:rPr lang="en-US" dirty="0" smtClean="0"/>
              <a:t>Cont. Configuring </a:t>
            </a:r>
            <a:r>
              <a:rPr lang="en-US" dirty="0" err="1" smtClean="0"/>
              <a:t>package.json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562600"/>
          </a:xfrm>
        </p:spPr>
        <p:txBody>
          <a:bodyPr>
            <a:normAutofit fontScale="85000" lnSpcReduction="20000"/>
          </a:bodyPr>
          <a:lstStyle/>
          <a:p>
            <a:pPr>
              <a:buNone/>
            </a:pPr>
            <a:r>
              <a:rPr lang="en-US" dirty="0" smtClean="0"/>
              <a:t>1.  Run all tests (default):</a:t>
            </a:r>
          </a:p>
          <a:p>
            <a:pPr>
              <a:buNone/>
            </a:pPr>
            <a:r>
              <a:rPr lang="en-US" dirty="0" smtClean="0"/>
              <a:t>	</a:t>
            </a:r>
            <a:r>
              <a:rPr lang="en-US" dirty="0" smtClean="0">
                <a:solidFill>
                  <a:srgbClr val="FF0000"/>
                </a:solidFill>
              </a:rPr>
              <a:t>jest / </a:t>
            </a:r>
            <a:r>
              <a:rPr lang="en-US" dirty="0" err="1" smtClean="0">
                <a:solidFill>
                  <a:srgbClr val="FF0000"/>
                </a:solidFill>
              </a:rPr>
              <a:t>npm</a:t>
            </a:r>
            <a:r>
              <a:rPr lang="en-US" dirty="0" smtClean="0">
                <a:solidFill>
                  <a:srgbClr val="FF0000"/>
                </a:solidFill>
              </a:rPr>
              <a:t> test / yarn jest</a:t>
            </a:r>
          </a:p>
          <a:p>
            <a:pPr>
              <a:buNone/>
            </a:pPr>
            <a:endParaRPr lang="en-US" dirty="0" smtClean="0"/>
          </a:p>
          <a:p>
            <a:pPr>
              <a:buNone/>
            </a:pPr>
            <a:r>
              <a:rPr lang="en-US" dirty="0" smtClean="0"/>
              <a:t>2. Run only the tests that were specified with a pattern or filename:</a:t>
            </a:r>
          </a:p>
          <a:p>
            <a:pPr>
              <a:buNone/>
            </a:pPr>
            <a:r>
              <a:rPr lang="en-US" dirty="0" smtClean="0"/>
              <a:t>	</a:t>
            </a:r>
            <a:r>
              <a:rPr lang="en-US" dirty="0" smtClean="0">
                <a:solidFill>
                  <a:srgbClr val="FF0000"/>
                </a:solidFill>
              </a:rPr>
              <a:t>jest my-test #or</a:t>
            </a:r>
          </a:p>
          <a:p>
            <a:pPr>
              <a:buNone/>
            </a:pPr>
            <a:r>
              <a:rPr lang="en-US" dirty="0" smtClean="0">
                <a:solidFill>
                  <a:srgbClr val="FF0000"/>
                </a:solidFill>
              </a:rPr>
              <a:t>	jest path/to/my-test.js</a:t>
            </a:r>
          </a:p>
          <a:p>
            <a:pPr>
              <a:buNone/>
            </a:pPr>
            <a:endParaRPr lang="en-US" dirty="0" smtClean="0"/>
          </a:p>
          <a:p>
            <a:pPr>
              <a:buNone/>
            </a:pPr>
            <a:r>
              <a:rPr lang="en-US" dirty="0" smtClean="0"/>
              <a:t>3. Run tests related to changed files based on hg/</a:t>
            </a:r>
            <a:r>
              <a:rPr lang="en-US" dirty="0" err="1" smtClean="0"/>
              <a:t>git</a:t>
            </a:r>
            <a:r>
              <a:rPr lang="en-US" dirty="0" smtClean="0"/>
              <a:t> (uncommitted files):</a:t>
            </a:r>
          </a:p>
          <a:p>
            <a:pPr>
              <a:buNone/>
            </a:pPr>
            <a:r>
              <a:rPr lang="en-US" dirty="0" smtClean="0"/>
              <a:t>	</a:t>
            </a:r>
            <a:r>
              <a:rPr lang="en-US" dirty="0" smtClean="0">
                <a:solidFill>
                  <a:srgbClr val="FF0000"/>
                </a:solidFill>
              </a:rPr>
              <a:t>jest -o</a:t>
            </a:r>
          </a:p>
          <a:p>
            <a:pPr>
              <a:buNone/>
            </a:pPr>
            <a:r>
              <a:rPr lang="en-US" dirty="0" smtClean="0"/>
              <a:t> </a:t>
            </a:r>
          </a:p>
          <a:p>
            <a:pPr>
              <a:buNone/>
            </a:pPr>
            <a:r>
              <a:rPr lang="en-US" dirty="0" smtClean="0"/>
              <a:t>4. Run tests related to path/to/fileA.js and path/to/fileB.js:</a:t>
            </a:r>
          </a:p>
          <a:p>
            <a:pPr>
              <a:buNone/>
            </a:pPr>
            <a:r>
              <a:rPr lang="en-US" dirty="0" smtClean="0"/>
              <a:t>	</a:t>
            </a:r>
            <a:r>
              <a:rPr lang="en-US" dirty="0" smtClean="0">
                <a:solidFill>
                  <a:srgbClr val="FF0000"/>
                </a:solidFill>
              </a:rPr>
              <a:t>jest --</a:t>
            </a:r>
            <a:r>
              <a:rPr lang="en-US" dirty="0" err="1" smtClean="0">
                <a:solidFill>
                  <a:srgbClr val="FF0000"/>
                </a:solidFill>
              </a:rPr>
              <a:t>findRelatedTests</a:t>
            </a:r>
            <a:r>
              <a:rPr lang="en-US" dirty="0" smtClean="0">
                <a:solidFill>
                  <a:srgbClr val="FF0000"/>
                </a:solidFill>
              </a:rPr>
              <a:t> path/to/fileA.js path/to/fileB.js</a:t>
            </a:r>
          </a:p>
        </p:txBody>
      </p:sp>
      <p:sp>
        <p:nvSpPr>
          <p:cNvPr id="3" name="Title 2"/>
          <p:cNvSpPr>
            <a:spLocks noGrp="1"/>
          </p:cNvSpPr>
          <p:nvPr>
            <p:ph type="title"/>
          </p:nvPr>
        </p:nvSpPr>
        <p:spPr>
          <a:xfrm>
            <a:off x="457200" y="274638"/>
            <a:ext cx="8229600" cy="868362"/>
          </a:xfrm>
        </p:spPr>
        <p:txBody>
          <a:bodyPr>
            <a:normAutofit/>
          </a:bodyPr>
          <a:lstStyle/>
          <a:p>
            <a:r>
              <a:rPr lang="en-US" dirty="0" smtClean="0"/>
              <a:t>Jest CLI Options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410200"/>
          </a:xfrm>
        </p:spPr>
        <p:txBody>
          <a:bodyPr>
            <a:normAutofit lnSpcReduction="10000"/>
          </a:bodyPr>
          <a:lstStyle/>
          <a:p>
            <a:pPr>
              <a:buNone/>
            </a:pPr>
            <a:r>
              <a:rPr lang="en-US" dirty="0" smtClean="0"/>
              <a:t>jest —-watch</a:t>
            </a:r>
          </a:p>
          <a:p>
            <a:pPr>
              <a:buNone/>
            </a:pPr>
            <a:r>
              <a:rPr lang="en-US" dirty="0" smtClean="0"/>
              <a:t>jest —-coverage</a:t>
            </a:r>
          </a:p>
          <a:p>
            <a:pPr>
              <a:buNone/>
            </a:pPr>
            <a:r>
              <a:rPr lang="en-US" dirty="0" smtClean="0"/>
              <a:t>jest —-watch —-coverage</a:t>
            </a:r>
          </a:p>
          <a:p>
            <a:pPr>
              <a:buNone/>
            </a:pPr>
            <a:r>
              <a:rPr lang="en-US" dirty="0" smtClean="0"/>
              <a:t>jest --watch </a:t>
            </a:r>
            <a:r>
              <a:rPr lang="en-US" sz="2000" dirty="0" smtClean="0">
                <a:solidFill>
                  <a:srgbClr val="FF0000"/>
                </a:solidFill>
              </a:rPr>
              <a:t>#runs jest -o by default</a:t>
            </a:r>
            <a:endParaRPr lang="en-US" dirty="0" smtClean="0">
              <a:solidFill>
                <a:srgbClr val="FF0000"/>
              </a:solidFill>
            </a:endParaRPr>
          </a:p>
          <a:p>
            <a:pPr>
              <a:buNone/>
            </a:pPr>
            <a:r>
              <a:rPr lang="en-US" dirty="0" smtClean="0"/>
              <a:t>jest --</a:t>
            </a:r>
            <a:r>
              <a:rPr lang="en-US" dirty="0" err="1" smtClean="0"/>
              <a:t>watchAll</a:t>
            </a:r>
            <a:r>
              <a:rPr lang="en-US" dirty="0" smtClean="0"/>
              <a:t> </a:t>
            </a:r>
            <a:r>
              <a:rPr lang="en-US" sz="2000" dirty="0" smtClean="0">
                <a:solidFill>
                  <a:srgbClr val="FF0000"/>
                </a:solidFill>
              </a:rPr>
              <a:t>#runs all tests</a:t>
            </a:r>
          </a:p>
          <a:p>
            <a:pPr>
              <a:buNone/>
            </a:pPr>
            <a:r>
              <a:rPr lang="en-US" dirty="0" smtClean="0"/>
              <a:t>jest -u -t=“Login“</a:t>
            </a:r>
          </a:p>
          <a:p>
            <a:pPr>
              <a:buNone/>
            </a:pPr>
            <a:r>
              <a:rPr lang="en-US" dirty="0" err="1" smtClean="0"/>
              <a:t>npm</a:t>
            </a:r>
            <a:r>
              <a:rPr lang="en-US" dirty="0" smtClean="0"/>
              <a:t> test -- -u -t=" Login "</a:t>
            </a:r>
          </a:p>
          <a:p>
            <a:pPr>
              <a:buNone/>
            </a:pPr>
            <a:endParaRPr lang="en-US" dirty="0" smtClean="0"/>
          </a:p>
          <a:p>
            <a:pPr>
              <a:buNone/>
            </a:pPr>
            <a:r>
              <a:rPr lang="en-US" dirty="0" smtClean="0">
                <a:solidFill>
                  <a:srgbClr val="FF0000"/>
                </a:solidFill>
              </a:rPr>
              <a:t>In script object of </a:t>
            </a:r>
            <a:r>
              <a:rPr lang="en-US" dirty="0" err="1" smtClean="0">
                <a:solidFill>
                  <a:srgbClr val="FF0000"/>
                </a:solidFill>
              </a:rPr>
              <a:t>package.json</a:t>
            </a:r>
            <a:endParaRPr lang="en-US" dirty="0" smtClean="0">
              <a:solidFill>
                <a:srgbClr val="FF0000"/>
              </a:solidFill>
            </a:endParaRPr>
          </a:p>
          <a:p>
            <a:pPr>
              <a:buNone/>
            </a:pPr>
            <a:r>
              <a:rPr lang="en-US" dirty="0" smtClean="0"/>
              <a:t>"test": "jest",</a:t>
            </a:r>
          </a:p>
          <a:p>
            <a:pPr>
              <a:buNone/>
            </a:pPr>
            <a:r>
              <a:rPr lang="en-US" dirty="0" smtClean="0"/>
              <a:t>"</a:t>
            </a:r>
            <a:r>
              <a:rPr lang="en-US" dirty="0" err="1" smtClean="0"/>
              <a:t>test:watch</a:t>
            </a:r>
            <a:r>
              <a:rPr lang="en-US" dirty="0" smtClean="0"/>
              <a:t>": "</a:t>
            </a:r>
            <a:r>
              <a:rPr lang="en-US" dirty="0" err="1" smtClean="0"/>
              <a:t>npm</a:t>
            </a:r>
            <a:r>
              <a:rPr lang="en-US" dirty="0" smtClean="0"/>
              <a:t> run test -- --watch",</a:t>
            </a:r>
          </a:p>
          <a:p>
            <a:pPr>
              <a:buNone/>
            </a:pPr>
            <a:r>
              <a:rPr lang="en-US" dirty="0" smtClean="0"/>
              <a:t>"</a:t>
            </a:r>
            <a:r>
              <a:rPr lang="en-US" dirty="0" err="1" smtClean="0"/>
              <a:t>test:coverage</a:t>
            </a:r>
            <a:r>
              <a:rPr lang="en-US" dirty="0" smtClean="0"/>
              <a:t>": "</a:t>
            </a:r>
            <a:r>
              <a:rPr lang="en-US" dirty="0" err="1" smtClean="0"/>
              <a:t>npm</a:t>
            </a:r>
            <a:r>
              <a:rPr lang="en-US" dirty="0" smtClean="0"/>
              <a:t> run test -- --coverage",</a:t>
            </a:r>
          </a:p>
          <a:p>
            <a:pPr>
              <a:buNone/>
            </a:pPr>
            <a:endParaRPr lang="en-US" dirty="0"/>
          </a:p>
        </p:txBody>
      </p:sp>
      <p:sp>
        <p:nvSpPr>
          <p:cNvPr id="3" name="Title 2"/>
          <p:cNvSpPr>
            <a:spLocks noGrp="1"/>
          </p:cNvSpPr>
          <p:nvPr>
            <p:ph type="title"/>
          </p:nvPr>
        </p:nvSpPr>
        <p:spPr/>
        <p:txBody>
          <a:bodyPr/>
          <a:lstStyle/>
          <a:p>
            <a:r>
              <a:rPr lang="en-US" dirty="0" smtClean="0"/>
              <a:t>Cont. Jest CLI Options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solidFill>
                  <a:srgbClr val="FF0000"/>
                </a:solidFill>
              </a:rPr>
              <a:t>Using </a:t>
            </a:r>
            <a:r>
              <a:rPr lang="en-US" dirty="0" err="1" smtClean="0">
                <a:solidFill>
                  <a:srgbClr val="FF0000"/>
                </a:solidFill>
              </a:rPr>
              <a:t>npm</a:t>
            </a:r>
            <a:endParaRPr lang="en-US" dirty="0" smtClean="0">
              <a:solidFill>
                <a:srgbClr val="FF0000"/>
              </a:solidFill>
            </a:endParaRPr>
          </a:p>
          <a:p>
            <a:pPr>
              <a:buNone/>
            </a:pPr>
            <a:r>
              <a:rPr lang="en-US" dirty="0" err="1" smtClean="0"/>
              <a:t>npm</a:t>
            </a:r>
            <a:r>
              <a:rPr lang="en-US" dirty="0" smtClean="0"/>
              <a:t> test</a:t>
            </a:r>
          </a:p>
          <a:p>
            <a:pPr>
              <a:buNone/>
            </a:pPr>
            <a:r>
              <a:rPr lang="en-US" dirty="0" err="1" smtClean="0"/>
              <a:t>npm</a:t>
            </a:r>
            <a:r>
              <a:rPr lang="en-US" dirty="0" smtClean="0"/>
              <a:t> </a:t>
            </a:r>
            <a:r>
              <a:rPr lang="en-US" dirty="0" err="1" smtClean="0"/>
              <a:t>test:watch</a:t>
            </a:r>
            <a:endParaRPr lang="en-US" dirty="0" smtClean="0"/>
          </a:p>
          <a:p>
            <a:pPr>
              <a:buNone/>
            </a:pPr>
            <a:r>
              <a:rPr lang="en-US" dirty="0" err="1" smtClean="0"/>
              <a:t>npm</a:t>
            </a:r>
            <a:r>
              <a:rPr lang="en-US" dirty="0" smtClean="0"/>
              <a:t> </a:t>
            </a:r>
            <a:r>
              <a:rPr lang="en-US" dirty="0" err="1" smtClean="0"/>
              <a:t>test:coverage</a:t>
            </a:r>
            <a:endParaRPr lang="en-US" dirty="0" smtClean="0"/>
          </a:p>
          <a:p>
            <a:pPr>
              <a:buNone/>
            </a:pPr>
            <a:r>
              <a:rPr lang="en-US" dirty="0" err="1" smtClean="0"/>
              <a:t>npm</a:t>
            </a:r>
            <a:r>
              <a:rPr lang="en-US" dirty="0" smtClean="0"/>
              <a:t> </a:t>
            </a:r>
            <a:r>
              <a:rPr lang="en-US" dirty="0" err="1" smtClean="0"/>
              <a:t>test:watch</a:t>
            </a:r>
            <a:r>
              <a:rPr lang="en-US" dirty="0" smtClean="0"/>
              <a:t> -- -coverage</a:t>
            </a:r>
          </a:p>
          <a:p>
            <a:pPr>
              <a:buNone/>
            </a:pPr>
            <a:r>
              <a:rPr lang="en-US" dirty="0" err="1" smtClean="0"/>
              <a:t>npm</a:t>
            </a:r>
            <a:r>
              <a:rPr lang="en-US" dirty="0" smtClean="0"/>
              <a:t> test Intro-test.js</a:t>
            </a:r>
          </a:p>
          <a:p>
            <a:pPr>
              <a:buNone/>
            </a:pPr>
            <a:r>
              <a:rPr lang="en-US" dirty="0" err="1" smtClean="0"/>
              <a:t>npm</a:t>
            </a:r>
            <a:r>
              <a:rPr lang="en-US" dirty="0" smtClean="0"/>
              <a:t> test -- -u -t="Login"</a:t>
            </a:r>
          </a:p>
          <a:p>
            <a:pPr>
              <a:buNone/>
            </a:pPr>
            <a:endParaRPr lang="en-US" dirty="0"/>
          </a:p>
        </p:txBody>
      </p:sp>
      <p:sp>
        <p:nvSpPr>
          <p:cNvPr id="3" name="Title 2"/>
          <p:cNvSpPr>
            <a:spLocks noGrp="1"/>
          </p:cNvSpPr>
          <p:nvPr>
            <p:ph type="title"/>
          </p:nvPr>
        </p:nvSpPr>
        <p:spPr/>
        <p:txBody>
          <a:bodyPr/>
          <a:lstStyle/>
          <a:p>
            <a:r>
              <a:rPr lang="en-US" dirty="0" smtClean="0"/>
              <a:t>Cont. Jest CLI Options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None/>
            </a:pPr>
            <a:r>
              <a:rPr lang="en-US" dirty="0" err="1" smtClean="0"/>
              <a:t>src</a:t>
            </a:r>
            <a:r>
              <a:rPr lang="en-US" dirty="0" smtClean="0"/>
              <a:t>/</a:t>
            </a:r>
          </a:p>
          <a:p>
            <a:pPr>
              <a:buNone/>
            </a:pPr>
            <a:r>
              <a:rPr lang="en-US" dirty="0" smtClean="0"/>
              <a:t>	api.js</a:t>
            </a:r>
          </a:p>
          <a:p>
            <a:pPr>
              <a:buNone/>
            </a:pPr>
            <a:r>
              <a:rPr lang="en-US" dirty="0" smtClean="0"/>
              <a:t>	Login.js</a:t>
            </a:r>
          </a:p>
          <a:p>
            <a:pPr>
              <a:buNone/>
            </a:pPr>
            <a:r>
              <a:rPr lang="en-US" dirty="0" smtClean="0"/>
              <a:t>	__tests__</a:t>
            </a:r>
          </a:p>
          <a:p>
            <a:pPr>
              <a:buNone/>
            </a:pPr>
            <a:r>
              <a:rPr lang="en-US" dirty="0" smtClean="0"/>
              <a:t>	</a:t>
            </a:r>
            <a:r>
              <a:rPr lang="en-US" dirty="0" err="1" smtClean="0"/>
              <a:t>Login.test.js</a:t>
            </a:r>
            <a:r>
              <a:rPr lang="en-US" dirty="0" smtClean="0"/>
              <a:t>/</a:t>
            </a:r>
            <a:r>
              <a:rPr lang="en-US" dirty="0" err="1" smtClean="0"/>
              <a:t>Login.spec.js</a:t>
            </a:r>
            <a:r>
              <a:rPr lang="en-US" dirty="0" smtClean="0"/>
              <a:t>/Login-test.js</a:t>
            </a:r>
          </a:p>
          <a:p>
            <a:pPr>
              <a:buNone/>
            </a:pPr>
            <a:r>
              <a:rPr lang="en-US" dirty="0" smtClean="0">
                <a:solidFill>
                  <a:srgbClr val="FF0000"/>
                </a:solidFill>
              </a:rPr>
              <a:t>//All naming conventions are accepted</a:t>
            </a:r>
          </a:p>
          <a:p>
            <a:pPr>
              <a:buNone/>
            </a:pPr>
            <a:r>
              <a:rPr lang="en-US" dirty="0" smtClean="0">
                <a:solidFill>
                  <a:srgbClr val="FF0000"/>
                </a:solidFill>
              </a:rPr>
              <a:t>// tests can be kept closer to the code it’s using</a:t>
            </a:r>
          </a:p>
          <a:p>
            <a:pPr>
              <a:buNone/>
            </a:pPr>
            <a:r>
              <a:rPr lang="en-US" dirty="0" smtClean="0">
                <a:solidFill>
                  <a:srgbClr val="FF0000"/>
                </a:solidFill>
              </a:rPr>
              <a:t>//jest searches only __tests__ directory and run the test (s</a:t>
            </a:r>
            <a:r>
              <a:rPr lang="en-US" dirty="0" smtClean="0"/>
              <a:t>)</a:t>
            </a:r>
          </a:p>
          <a:p>
            <a:pPr>
              <a:buNone/>
            </a:pPr>
            <a:r>
              <a:rPr lang="en-US" dirty="0" smtClean="0"/>
              <a:t>	__mocks__</a:t>
            </a:r>
          </a:p>
          <a:p>
            <a:pPr>
              <a:buNone/>
            </a:pPr>
            <a:r>
              <a:rPr lang="en-US" dirty="0" smtClean="0"/>
              <a:t>		api.js </a:t>
            </a:r>
          </a:p>
          <a:p>
            <a:pPr>
              <a:buNone/>
            </a:pPr>
            <a:r>
              <a:rPr lang="en-US" dirty="0" smtClean="0">
                <a:solidFill>
                  <a:srgbClr val="FF0000"/>
                </a:solidFill>
              </a:rPr>
              <a:t>mocked file to be used in testing</a:t>
            </a:r>
          </a:p>
          <a:p>
            <a:pPr>
              <a:buNone/>
            </a:pPr>
            <a:r>
              <a:rPr lang="en-US" dirty="0" smtClean="0">
                <a:solidFill>
                  <a:srgbClr val="FF0000"/>
                </a:solidFill>
              </a:rPr>
              <a:t>Jest will search all the files/module mocks in __mocks__</a:t>
            </a:r>
          </a:p>
          <a:p>
            <a:pPr>
              <a:buNone/>
            </a:pPr>
            <a:r>
              <a:rPr lang="en-US" dirty="0" smtClean="0">
                <a:solidFill>
                  <a:srgbClr val="FF0000"/>
                </a:solidFill>
              </a:rPr>
              <a:t>Over here ./api.js is mocked file. </a:t>
            </a:r>
            <a:r>
              <a:rPr lang="en-US" dirty="0" err="1" smtClean="0">
                <a:solidFill>
                  <a:srgbClr val="FF0000"/>
                </a:solidFill>
              </a:rPr>
              <a:t>npm</a:t>
            </a:r>
            <a:r>
              <a:rPr lang="en-US" dirty="0" smtClean="0">
                <a:solidFill>
                  <a:srgbClr val="FF0000"/>
                </a:solidFill>
              </a:rPr>
              <a:t> and node module can also be mocked module  </a:t>
            </a:r>
          </a:p>
          <a:p>
            <a:pPr>
              <a:buNone/>
            </a:pPr>
            <a:endParaRPr lang="en-US" dirty="0"/>
          </a:p>
        </p:txBody>
      </p:sp>
      <p:sp>
        <p:nvSpPr>
          <p:cNvPr id="3" name="Title 2"/>
          <p:cNvSpPr>
            <a:spLocks noGrp="1"/>
          </p:cNvSpPr>
          <p:nvPr>
            <p:ph type="title"/>
          </p:nvPr>
        </p:nvSpPr>
        <p:spPr/>
        <p:txBody>
          <a:bodyPr/>
          <a:lstStyle/>
          <a:p>
            <a:r>
              <a:rPr lang="en-US" dirty="0" smtClean="0"/>
              <a:t>Folder structure for jest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92500" lnSpcReduction="20000"/>
          </a:bodyPr>
          <a:lstStyle/>
          <a:p>
            <a:pPr lvl="0"/>
            <a:r>
              <a:rPr lang="en-US" dirty="0" err="1" smtClean="0">
                <a:hlinkClick r:id="rId2"/>
              </a:rPr>
              <a:t>afterAll</a:t>
            </a:r>
            <a:r>
              <a:rPr lang="en-US" dirty="0" smtClean="0">
                <a:hlinkClick r:id="rId2"/>
              </a:rPr>
              <a:t>(fn)</a:t>
            </a:r>
            <a:endParaRPr lang="en-US" dirty="0" smtClean="0"/>
          </a:p>
          <a:p>
            <a:pPr lvl="0"/>
            <a:r>
              <a:rPr lang="en-US" dirty="0" err="1" smtClean="0">
                <a:hlinkClick r:id="rId2"/>
              </a:rPr>
              <a:t>afterEach</a:t>
            </a:r>
            <a:r>
              <a:rPr lang="en-US" dirty="0" smtClean="0">
                <a:hlinkClick r:id="rId2"/>
              </a:rPr>
              <a:t>(fn)</a:t>
            </a:r>
            <a:endParaRPr lang="en-US" dirty="0" smtClean="0"/>
          </a:p>
          <a:p>
            <a:pPr lvl="0"/>
            <a:r>
              <a:rPr lang="en-US" dirty="0" err="1" smtClean="0">
                <a:hlinkClick r:id="rId2"/>
              </a:rPr>
              <a:t>beforeAll</a:t>
            </a:r>
            <a:r>
              <a:rPr lang="en-US" dirty="0" smtClean="0">
                <a:hlinkClick r:id="rId2"/>
              </a:rPr>
              <a:t>(fn)</a:t>
            </a:r>
            <a:endParaRPr lang="en-US" dirty="0" smtClean="0"/>
          </a:p>
          <a:p>
            <a:pPr lvl="0"/>
            <a:r>
              <a:rPr lang="en-US" dirty="0" err="1" smtClean="0">
                <a:hlinkClick r:id="rId2"/>
              </a:rPr>
              <a:t>beforeEach</a:t>
            </a:r>
            <a:r>
              <a:rPr lang="en-US" dirty="0" smtClean="0">
                <a:hlinkClick r:id="rId2"/>
              </a:rPr>
              <a:t>(fn)</a:t>
            </a:r>
            <a:endParaRPr lang="en-US" dirty="0" smtClean="0"/>
          </a:p>
          <a:p>
            <a:pPr lvl="0"/>
            <a:r>
              <a:rPr lang="en-US" dirty="0" smtClean="0">
                <a:hlinkClick r:id="rId2"/>
              </a:rPr>
              <a:t>describe(name, fn)</a:t>
            </a:r>
            <a:endParaRPr lang="en-US" dirty="0" smtClean="0"/>
          </a:p>
          <a:p>
            <a:pPr lvl="0"/>
            <a:r>
              <a:rPr lang="en-US" dirty="0" err="1" smtClean="0">
                <a:hlinkClick r:id="rId2"/>
              </a:rPr>
              <a:t>describe.only</a:t>
            </a:r>
            <a:r>
              <a:rPr lang="en-US" dirty="0" smtClean="0">
                <a:hlinkClick r:id="rId2"/>
              </a:rPr>
              <a:t>(name, fn)</a:t>
            </a:r>
            <a:endParaRPr lang="en-US" dirty="0" smtClean="0"/>
          </a:p>
          <a:p>
            <a:pPr lvl="0"/>
            <a:r>
              <a:rPr lang="en-US" dirty="0" err="1" smtClean="0">
                <a:hlinkClick r:id="rId2"/>
              </a:rPr>
              <a:t>describe.skip</a:t>
            </a:r>
            <a:r>
              <a:rPr lang="en-US" dirty="0" smtClean="0">
                <a:hlinkClick r:id="rId2"/>
              </a:rPr>
              <a:t>(name, fn)</a:t>
            </a:r>
            <a:endParaRPr lang="en-US" dirty="0" smtClean="0"/>
          </a:p>
          <a:p>
            <a:pPr lvl="0"/>
            <a:r>
              <a:rPr lang="en-US" dirty="0" err="1" smtClean="0">
                <a:hlinkClick r:id="rId2"/>
              </a:rPr>
              <a:t>require.requireActual</a:t>
            </a:r>
            <a:r>
              <a:rPr lang="en-US" dirty="0" smtClean="0">
                <a:hlinkClick r:id="rId2"/>
              </a:rPr>
              <a:t>(</a:t>
            </a:r>
            <a:r>
              <a:rPr lang="en-US" dirty="0" err="1" smtClean="0">
                <a:hlinkClick r:id="rId2"/>
              </a:rPr>
              <a:t>moduleName</a:t>
            </a:r>
            <a:r>
              <a:rPr lang="en-US" dirty="0" smtClean="0">
                <a:hlinkClick r:id="rId2"/>
              </a:rPr>
              <a:t>)</a:t>
            </a:r>
            <a:endParaRPr lang="en-US" dirty="0" smtClean="0"/>
          </a:p>
          <a:p>
            <a:pPr lvl="0"/>
            <a:r>
              <a:rPr lang="en-US" dirty="0" err="1" smtClean="0">
                <a:hlinkClick r:id="rId2"/>
              </a:rPr>
              <a:t>require.requireMock</a:t>
            </a:r>
            <a:r>
              <a:rPr lang="en-US" dirty="0" smtClean="0">
                <a:hlinkClick r:id="rId2"/>
              </a:rPr>
              <a:t>(</a:t>
            </a:r>
            <a:r>
              <a:rPr lang="en-US" dirty="0" err="1" smtClean="0">
                <a:hlinkClick r:id="rId2"/>
              </a:rPr>
              <a:t>moduleName</a:t>
            </a:r>
            <a:r>
              <a:rPr lang="en-US" dirty="0" smtClean="0">
                <a:hlinkClick r:id="rId2"/>
              </a:rPr>
              <a:t>)</a:t>
            </a:r>
            <a:endParaRPr lang="en-US" dirty="0" smtClean="0"/>
          </a:p>
          <a:p>
            <a:pPr lvl="0"/>
            <a:r>
              <a:rPr lang="en-US" dirty="0" smtClean="0">
                <a:hlinkClick r:id="rId2"/>
              </a:rPr>
              <a:t>test(name, fn)</a:t>
            </a:r>
            <a:endParaRPr lang="en-US" dirty="0" smtClean="0"/>
          </a:p>
          <a:p>
            <a:pPr lvl="0"/>
            <a:r>
              <a:rPr lang="en-US" dirty="0" err="1" smtClean="0">
                <a:hlinkClick r:id="rId2"/>
              </a:rPr>
              <a:t>test.only</a:t>
            </a:r>
            <a:r>
              <a:rPr lang="en-US" dirty="0" smtClean="0">
                <a:hlinkClick r:id="rId2"/>
              </a:rPr>
              <a:t>(name, fn)</a:t>
            </a:r>
            <a:endParaRPr lang="en-US" dirty="0" smtClean="0"/>
          </a:p>
          <a:p>
            <a:pPr lvl="0"/>
            <a:r>
              <a:rPr lang="en-US" dirty="0" err="1" smtClean="0">
                <a:hlinkClick r:id="rId2"/>
              </a:rPr>
              <a:t>test.skip</a:t>
            </a:r>
            <a:r>
              <a:rPr lang="en-US" dirty="0" smtClean="0">
                <a:hlinkClick r:id="rId2"/>
              </a:rPr>
              <a:t>(name, fn)</a:t>
            </a: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Jest global variables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562600"/>
          </a:xfrm>
        </p:spPr>
        <p:txBody>
          <a:bodyPr>
            <a:normAutofit fontScale="85000" lnSpcReduction="20000"/>
          </a:bodyPr>
          <a:lstStyle/>
          <a:p>
            <a:pPr>
              <a:buNone/>
            </a:pPr>
            <a:r>
              <a:rPr lang="en-US" dirty="0" smtClean="0"/>
              <a:t>1. Repeating Setup For Many Tests </a:t>
            </a:r>
          </a:p>
          <a:p>
            <a:pPr>
              <a:buNone/>
            </a:pPr>
            <a:r>
              <a:rPr lang="en-US" dirty="0" smtClean="0"/>
              <a:t>	</a:t>
            </a:r>
            <a:r>
              <a:rPr lang="en-US" dirty="0" err="1" smtClean="0"/>
              <a:t>beforeEach</a:t>
            </a:r>
            <a:r>
              <a:rPr lang="en-US" dirty="0" smtClean="0"/>
              <a:t>(() =&gt; {</a:t>
            </a:r>
          </a:p>
          <a:p>
            <a:pPr>
              <a:buNone/>
            </a:pPr>
            <a:r>
              <a:rPr lang="en-US" dirty="0" smtClean="0"/>
              <a:t> 		</a:t>
            </a:r>
            <a:r>
              <a:rPr lang="en-US" dirty="0" err="1" smtClean="0"/>
              <a:t>initializeCityDatabase</a:t>
            </a:r>
            <a:r>
              <a:rPr lang="en-US" dirty="0" smtClean="0"/>
              <a:t>();</a:t>
            </a:r>
          </a:p>
          <a:p>
            <a:pPr>
              <a:buNone/>
            </a:pPr>
            <a:r>
              <a:rPr lang="en-US" dirty="0" smtClean="0"/>
              <a:t>	});</a:t>
            </a:r>
            <a:endParaRPr lang="en-US" dirty="0" smtClean="0"/>
          </a:p>
          <a:p>
            <a:pPr>
              <a:buNone/>
            </a:pPr>
            <a:endParaRPr lang="en-US" dirty="0" smtClean="0"/>
          </a:p>
          <a:p>
            <a:pPr>
              <a:buNone/>
            </a:pPr>
            <a:r>
              <a:rPr lang="en-US" dirty="0" smtClean="0"/>
              <a:t>	</a:t>
            </a:r>
            <a:r>
              <a:rPr lang="en-US" dirty="0" err="1" smtClean="0"/>
              <a:t>afterEach</a:t>
            </a:r>
            <a:r>
              <a:rPr lang="en-US" dirty="0" smtClean="0"/>
              <a:t>(() =&gt; {</a:t>
            </a:r>
          </a:p>
          <a:p>
            <a:pPr>
              <a:buNone/>
            </a:pPr>
            <a:r>
              <a:rPr lang="en-US" dirty="0" smtClean="0"/>
              <a:t>	  </a:t>
            </a:r>
            <a:r>
              <a:rPr lang="en-US" dirty="0" err="1" smtClean="0"/>
              <a:t>clearCityDatabase</a:t>
            </a:r>
            <a:r>
              <a:rPr lang="en-US" dirty="0" smtClean="0"/>
              <a:t>();</a:t>
            </a:r>
          </a:p>
          <a:p>
            <a:pPr>
              <a:buNone/>
            </a:pPr>
            <a:r>
              <a:rPr lang="en-US" dirty="0" smtClean="0"/>
              <a:t>	});</a:t>
            </a:r>
            <a:endParaRPr lang="en-US" dirty="0" smtClean="0"/>
          </a:p>
          <a:p>
            <a:pPr>
              <a:buNone/>
            </a:pPr>
            <a:r>
              <a:rPr lang="en-US" dirty="0" smtClean="0"/>
              <a:t>	</a:t>
            </a:r>
            <a:r>
              <a:rPr lang="en-US" dirty="0" smtClean="0"/>
              <a:t> </a:t>
            </a:r>
          </a:p>
          <a:p>
            <a:pPr>
              <a:buNone/>
            </a:pPr>
            <a:r>
              <a:rPr lang="en-US" dirty="0" smtClean="0"/>
              <a:t>	test</a:t>
            </a:r>
            <a:r>
              <a:rPr lang="en-US" dirty="0" smtClean="0"/>
              <a:t>('city database has Vienna', () =&gt; {</a:t>
            </a:r>
          </a:p>
          <a:p>
            <a:pPr>
              <a:buNone/>
            </a:pPr>
            <a:r>
              <a:rPr lang="en-US" dirty="0" smtClean="0"/>
              <a:t>	  </a:t>
            </a:r>
            <a:r>
              <a:rPr lang="en-US" dirty="0" smtClean="0"/>
              <a:t>expect(</a:t>
            </a:r>
            <a:r>
              <a:rPr lang="en-US" dirty="0" err="1" smtClean="0"/>
              <a:t>isCity</a:t>
            </a:r>
            <a:r>
              <a:rPr lang="en-US" dirty="0" smtClean="0"/>
              <a:t>('Vienna')).</a:t>
            </a:r>
            <a:r>
              <a:rPr lang="en-US" dirty="0" err="1" smtClean="0"/>
              <a:t>toBeTruthy</a:t>
            </a:r>
            <a:r>
              <a:rPr lang="en-US" dirty="0" smtClean="0"/>
              <a:t>();</a:t>
            </a:r>
          </a:p>
          <a:p>
            <a:pPr>
              <a:buNone/>
            </a:pPr>
            <a:r>
              <a:rPr lang="en-US" dirty="0" smtClean="0"/>
              <a:t>	});</a:t>
            </a:r>
            <a:endParaRPr lang="en-US" dirty="0" smtClean="0"/>
          </a:p>
          <a:p>
            <a:pPr>
              <a:buNone/>
            </a:pPr>
            <a:r>
              <a:rPr lang="en-US" dirty="0" smtClean="0"/>
              <a:t>	</a:t>
            </a:r>
            <a:r>
              <a:rPr lang="en-US" dirty="0" smtClean="0"/>
              <a:t> </a:t>
            </a:r>
          </a:p>
          <a:p>
            <a:pPr>
              <a:buNone/>
            </a:pPr>
            <a:r>
              <a:rPr lang="en-US" dirty="0" smtClean="0"/>
              <a:t>	test</a:t>
            </a:r>
            <a:r>
              <a:rPr lang="en-US" dirty="0" smtClean="0"/>
              <a:t>('city database has San Juan', () =&gt; {</a:t>
            </a:r>
          </a:p>
          <a:p>
            <a:pPr>
              <a:buNone/>
            </a:pPr>
            <a:r>
              <a:rPr lang="en-US" dirty="0" smtClean="0"/>
              <a:t>  </a:t>
            </a:r>
            <a:r>
              <a:rPr lang="en-US" dirty="0" smtClean="0"/>
              <a:t>		expect(</a:t>
            </a:r>
            <a:r>
              <a:rPr lang="en-US" dirty="0" err="1" smtClean="0"/>
              <a:t>isCity</a:t>
            </a:r>
            <a:r>
              <a:rPr lang="en-US" dirty="0" smtClean="0"/>
              <a:t>('San Juan')).</a:t>
            </a:r>
            <a:r>
              <a:rPr lang="en-US" dirty="0" err="1" smtClean="0"/>
              <a:t>toBeTruthy</a:t>
            </a:r>
            <a:r>
              <a:rPr lang="en-US" dirty="0" smtClean="0"/>
              <a:t>();</a:t>
            </a:r>
          </a:p>
          <a:p>
            <a:pPr>
              <a:buNone/>
            </a:pPr>
            <a:r>
              <a:rPr lang="en-US" dirty="0" smtClean="0"/>
              <a:t>	});</a:t>
            </a:r>
            <a:endParaRPr lang="en-US" dirty="0" smtClean="0"/>
          </a:p>
          <a:p>
            <a:pPr>
              <a:buNone/>
            </a:pP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Helper </a:t>
            </a:r>
            <a:r>
              <a:rPr lang="en-US" dirty="0" smtClean="0"/>
              <a:t>Functions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istrator\Downloads\Overview-on-Types-of-Software-Testing.png"/>
          <p:cNvPicPr>
            <a:picLocks noChangeAspect="1" noChangeArrowheads="1"/>
          </p:cNvPicPr>
          <p:nvPr/>
        </p:nvPicPr>
        <p:blipFill>
          <a:blip r:embed="rId2"/>
          <a:srcRect/>
          <a:stretch>
            <a:fillRect/>
          </a:stretch>
        </p:blipFill>
        <p:spPr bwMode="auto">
          <a:xfrm>
            <a:off x="2895601" y="0"/>
            <a:ext cx="6248399" cy="4114800"/>
          </a:xfrm>
          <a:prstGeom prst="rect">
            <a:avLst/>
          </a:prstGeom>
          <a:noFill/>
        </p:spPr>
      </p:pic>
      <p:sp>
        <p:nvSpPr>
          <p:cNvPr id="6" name="TextBox 5"/>
          <p:cNvSpPr txBox="1"/>
          <p:nvPr/>
        </p:nvSpPr>
        <p:spPr>
          <a:xfrm>
            <a:off x="152400" y="0"/>
            <a:ext cx="2667000" cy="954107"/>
          </a:xfrm>
          <a:prstGeom prst="rect">
            <a:avLst/>
          </a:prstGeom>
          <a:noFill/>
        </p:spPr>
        <p:txBody>
          <a:bodyPr wrap="square" rtlCol="0">
            <a:spAutoFit/>
          </a:bodyPr>
          <a:lstStyle/>
          <a:p>
            <a:r>
              <a:rPr lang="en-US" sz="3600" dirty="0" smtClean="0"/>
              <a:t>SOFTWARE</a:t>
            </a:r>
            <a:r>
              <a:rPr lang="en-US" sz="2000" dirty="0" smtClean="0"/>
              <a:t> TESTING</a:t>
            </a:r>
            <a:endParaRPr lang="en-US" sz="2000" dirty="0"/>
          </a:p>
        </p:txBody>
      </p:sp>
      <p:sp>
        <p:nvSpPr>
          <p:cNvPr id="10" name="Text Placeholder 2"/>
          <p:cNvSpPr>
            <a:spLocks noGrp="1"/>
          </p:cNvSpPr>
          <p:nvPr>
            <p:ph sz="half" idx="1"/>
          </p:nvPr>
        </p:nvSpPr>
        <p:spPr>
          <a:xfrm>
            <a:off x="228600" y="4419600"/>
            <a:ext cx="8763000" cy="2438400"/>
          </a:xfrm>
        </p:spPr>
        <p:txBody>
          <a:bodyPr>
            <a:normAutofit fontScale="85000" lnSpcReduction="20000"/>
          </a:bodyPr>
          <a:lstStyle/>
          <a:p>
            <a:r>
              <a:rPr lang="en-US" dirty="0" smtClean="0"/>
              <a:t>a process of executing a program or application with the intent of finding the </a:t>
            </a:r>
            <a:r>
              <a:rPr lang="en-US" b="1" dirty="0" smtClean="0"/>
              <a:t>software </a:t>
            </a:r>
            <a:r>
              <a:rPr lang="en-US" dirty="0" smtClean="0"/>
              <a:t>bugs. It can also be stated as the process of validating and verifying that a </a:t>
            </a:r>
            <a:r>
              <a:rPr lang="en-US" b="1" dirty="0" smtClean="0"/>
              <a:t>software</a:t>
            </a:r>
            <a:r>
              <a:rPr lang="en-US" dirty="0" smtClean="0"/>
              <a:t> program or application or product: Meets the business and technical requirements that guided it's design and development</a:t>
            </a:r>
          </a:p>
          <a:p>
            <a:endParaRPr lang="en-US" dirty="0"/>
          </a:p>
        </p:txBody>
      </p:sp>
      <p:sp>
        <p:nvSpPr>
          <p:cNvPr id="14" name="TextBox 13"/>
          <p:cNvSpPr txBox="1"/>
          <p:nvPr/>
        </p:nvSpPr>
        <p:spPr>
          <a:xfrm>
            <a:off x="152400" y="1066800"/>
            <a:ext cx="2778039" cy="1200329"/>
          </a:xfrm>
          <a:prstGeom prst="rect">
            <a:avLst/>
          </a:prstGeom>
          <a:noFill/>
        </p:spPr>
        <p:txBody>
          <a:bodyPr wrap="square" rtlCol="0">
            <a:spAutoFit/>
          </a:bodyPr>
          <a:lstStyle/>
          <a:p>
            <a:endParaRPr lang="en-US" sz="2400" dirty="0" smtClean="0"/>
          </a:p>
          <a:p>
            <a:r>
              <a:rPr lang="en-US" sz="2400" dirty="0" smtClean="0"/>
              <a:t>Introduction</a:t>
            </a:r>
          </a:p>
          <a:p>
            <a:endParaRPr lang="en-US" sz="2400" dirty="0" smtClean="0"/>
          </a:p>
        </p:txBody>
      </p:sp>
      <p:cxnSp>
        <p:nvCxnSpPr>
          <p:cNvPr id="16" name="Elbow Connector 15"/>
          <p:cNvCxnSpPr/>
          <p:nvPr/>
        </p:nvCxnSpPr>
        <p:spPr>
          <a:xfrm rot="16200000" flipH="1">
            <a:off x="-647700" y="1485900"/>
            <a:ext cx="3657600" cy="1905000"/>
          </a:xfrm>
          <a:prstGeom prst="bentConnector3">
            <a:avLst>
              <a:gd name="adj1" fmla="val 33846"/>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638800"/>
          </a:xfrm>
        </p:spPr>
        <p:txBody>
          <a:bodyPr>
            <a:normAutofit fontScale="85000" lnSpcReduction="20000"/>
          </a:bodyPr>
          <a:lstStyle/>
          <a:p>
            <a:pPr>
              <a:buNone/>
            </a:pPr>
            <a:r>
              <a:rPr lang="en-US" dirty="0" smtClean="0"/>
              <a:t>2. One-Time Setup</a:t>
            </a:r>
          </a:p>
          <a:p>
            <a:pPr>
              <a:buNone/>
            </a:pPr>
            <a:r>
              <a:rPr lang="en-US" dirty="0" smtClean="0"/>
              <a:t>	</a:t>
            </a:r>
            <a:r>
              <a:rPr lang="en-US" dirty="0" err="1" smtClean="0"/>
              <a:t>beforeAll</a:t>
            </a:r>
            <a:r>
              <a:rPr lang="en-US" dirty="0" smtClean="0"/>
              <a:t>(() =&gt; {</a:t>
            </a:r>
          </a:p>
          <a:p>
            <a:pPr>
              <a:buNone/>
            </a:pPr>
            <a:r>
              <a:rPr lang="en-US" dirty="0" smtClean="0"/>
              <a:t>	  </a:t>
            </a:r>
            <a:r>
              <a:rPr lang="en-US" dirty="0" smtClean="0"/>
              <a:t>return </a:t>
            </a:r>
            <a:r>
              <a:rPr lang="en-US" dirty="0" err="1" smtClean="0"/>
              <a:t>initializeCityDatabase</a:t>
            </a:r>
            <a:r>
              <a:rPr lang="en-US" dirty="0" smtClean="0"/>
              <a:t>();</a:t>
            </a:r>
          </a:p>
          <a:p>
            <a:pPr>
              <a:buNone/>
            </a:pPr>
            <a:r>
              <a:rPr lang="en-US" dirty="0" smtClean="0"/>
              <a:t>	});</a:t>
            </a:r>
            <a:endParaRPr lang="en-US" dirty="0" smtClean="0"/>
          </a:p>
          <a:p>
            <a:pPr>
              <a:buNone/>
            </a:pPr>
            <a:r>
              <a:rPr lang="en-US" dirty="0" smtClean="0"/>
              <a:t> </a:t>
            </a:r>
          </a:p>
          <a:p>
            <a:pPr>
              <a:buNone/>
            </a:pPr>
            <a:r>
              <a:rPr lang="en-US" dirty="0" smtClean="0"/>
              <a:t>	</a:t>
            </a:r>
            <a:r>
              <a:rPr lang="en-US" dirty="0" err="1" smtClean="0"/>
              <a:t>afterAll</a:t>
            </a:r>
            <a:r>
              <a:rPr lang="en-US" dirty="0" smtClean="0"/>
              <a:t>(() =&gt; {</a:t>
            </a:r>
          </a:p>
          <a:p>
            <a:pPr>
              <a:buNone/>
            </a:pPr>
            <a:r>
              <a:rPr lang="en-US" dirty="0" smtClean="0"/>
              <a:t>	  </a:t>
            </a:r>
            <a:r>
              <a:rPr lang="en-US" dirty="0" smtClean="0"/>
              <a:t>return </a:t>
            </a:r>
            <a:r>
              <a:rPr lang="en-US" dirty="0" err="1" smtClean="0"/>
              <a:t>clearCityDatabase</a:t>
            </a:r>
            <a:r>
              <a:rPr lang="en-US" dirty="0" smtClean="0"/>
              <a:t>();</a:t>
            </a:r>
          </a:p>
          <a:p>
            <a:pPr>
              <a:buNone/>
            </a:pPr>
            <a:r>
              <a:rPr lang="en-US" dirty="0" smtClean="0"/>
              <a:t>	});</a:t>
            </a:r>
            <a:endParaRPr lang="en-US" dirty="0" smtClean="0"/>
          </a:p>
          <a:p>
            <a:pPr>
              <a:buNone/>
            </a:pPr>
            <a:r>
              <a:rPr lang="en-US" dirty="0" smtClean="0"/>
              <a:t> </a:t>
            </a:r>
          </a:p>
          <a:p>
            <a:pPr>
              <a:buNone/>
            </a:pPr>
            <a:r>
              <a:rPr lang="en-US" dirty="0" smtClean="0"/>
              <a:t>	</a:t>
            </a:r>
            <a:r>
              <a:rPr lang="en-US" dirty="0" smtClean="0"/>
              <a:t>test</a:t>
            </a:r>
            <a:r>
              <a:rPr lang="en-US" dirty="0" smtClean="0"/>
              <a:t>('city database has Vienna', () =&gt; {</a:t>
            </a:r>
          </a:p>
          <a:p>
            <a:pPr>
              <a:buNone/>
            </a:pPr>
            <a:r>
              <a:rPr lang="en-US" dirty="0" smtClean="0"/>
              <a:t>	  </a:t>
            </a:r>
            <a:r>
              <a:rPr lang="en-US" dirty="0" smtClean="0"/>
              <a:t>expect(</a:t>
            </a:r>
            <a:r>
              <a:rPr lang="en-US" dirty="0" err="1" smtClean="0"/>
              <a:t>isCity</a:t>
            </a:r>
            <a:r>
              <a:rPr lang="en-US" dirty="0" smtClean="0"/>
              <a:t>('Vienna')).</a:t>
            </a:r>
            <a:r>
              <a:rPr lang="en-US" dirty="0" err="1" smtClean="0"/>
              <a:t>toBeTruthy</a:t>
            </a:r>
            <a:r>
              <a:rPr lang="en-US" dirty="0" smtClean="0"/>
              <a:t>();</a:t>
            </a:r>
          </a:p>
          <a:p>
            <a:pPr>
              <a:buNone/>
            </a:pPr>
            <a:r>
              <a:rPr lang="en-US" dirty="0" smtClean="0"/>
              <a:t>	</a:t>
            </a:r>
            <a:r>
              <a:rPr lang="en-US" dirty="0" smtClean="0"/>
              <a:t>});</a:t>
            </a:r>
            <a:endParaRPr lang="en-US" dirty="0" smtClean="0"/>
          </a:p>
          <a:p>
            <a:pPr>
              <a:buNone/>
            </a:pPr>
            <a:r>
              <a:rPr lang="en-US" dirty="0" smtClean="0"/>
              <a:t> </a:t>
            </a:r>
            <a:endParaRPr lang="en-US" dirty="0" smtClean="0"/>
          </a:p>
          <a:p>
            <a:pPr>
              <a:buNone/>
            </a:pPr>
            <a:r>
              <a:rPr lang="en-US" dirty="0" smtClean="0"/>
              <a:t>	test</a:t>
            </a:r>
            <a:r>
              <a:rPr lang="en-US" dirty="0" smtClean="0"/>
              <a:t>('city database has San Juan', () =&gt; {</a:t>
            </a:r>
          </a:p>
          <a:p>
            <a:pPr>
              <a:buNone/>
            </a:pPr>
            <a:r>
              <a:rPr lang="en-US" dirty="0" smtClean="0"/>
              <a:t>	  </a:t>
            </a:r>
            <a:r>
              <a:rPr lang="en-US" dirty="0" smtClean="0"/>
              <a:t>expect(</a:t>
            </a:r>
            <a:r>
              <a:rPr lang="en-US" dirty="0" err="1" smtClean="0"/>
              <a:t>isCity</a:t>
            </a:r>
            <a:r>
              <a:rPr lang="en-US" dirty="0" smtClean="0"/>
              <a:t>('San Juan')).</a:t>
            </a:r>
            <a:r>
              <a:rPr lang="en-US" dirty="0" err="1" smtClean="0"/>
              <a:t>toBeTruthy</a:t>
            </a:r>
            <a:r>
              <a:rPr lang="en-US" dirty="0" smtClean="0"/>
              <a:t>();</a:t>
            </a:r>
          </a:p>
          <a:p>
            <a:pPr>
              <a:buNone/>
            </a:pPr>
            <a:r>
              <a:rPr lang="en-US" dirty="0" smtClean="0"/>
              <a:t>	});</a:t>
            </a:r>
            <a:endParaRPr lang="en-US" dirty="0" smtClean="0"/>
          </a:p>
          <a:p>
            <a:pPr>
              <a:buNone/>
            </a:pP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Cont. Helper functions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lstStyle/>
          <a:p>
            <a:pPr>
              <a:buNone/>
            </a:pPr>
            <a:r>
              <a:rPr lang="en-US" dirty="0" smtClean="0"/>
              <a:t>3. Scoping</a:t>
            </a:r>
          </a:p>
          <a:p>
            <a:pPr>
              <a:buNone/>
            </a:pPr>
            <a:r>
              <a:rPr lang="en-US" dirty="0" smtClean="0"/>
              <a:t>	By </a:t>
            </a:r>
            <a:r>
              <a:rPr lang="en-US" dirty="0" smtClean="0"/>
              <a:t>default, the </a:t>
            </a:r>
            <a:r>
              <a:rPr lang="en-US" dirty="0" smtClean="0">
                <a:solidFill>
                  <a:srgbClr val="FF0000"/>
                </a:solidFill>
              </a:rPr>
              <a:t>before</a:t>
            </a:r>
            <a:r>
              <a:rPr lang="en-US" dirty="0" smtClean="0"/>
              <a:t> and </a:t>
            </a:r>
            <a:r>
              <a:rPr lang="en-US" dirty="0" smtClean="0">
                <a:solidFill>
                  <a:srgbClr val="FF0000"/>
                </a:solidFill>
              </a:rPr>
              <a:t>after</a:t>
            </a:r>
            <a:r>
              <a:rPr lang="en-US" dirty="0" smtClean="0"/>
              <a:t> blocks apply to every </a:t>
            </a:r>
            <a:r>
              <a:rPr lang="en-US" dirty="0" smtClean="0">
                <a:solidFill>
                  <a:srgbClr val="FF0000"/>
                </a:solidFill>
              </a:rPr>
              <a:t>test</a:t>
            </a:r>
            <a:r>
              <a:rPr lang="en-US" dirty="0" smtClean="0"/>
              <a:t> in a file. You can also group tests together using a </a:t>
            </a:r>
            <a:r>
              <a:rPr lang="en-US" dirty="0" smtClean="0">
                <a:solidFill>
                  <a:srgbClr val="FF0000"/>
                </a:solidFill>
              </a:rPr>
              <a:t>describe</a:t>
            </a:r>
            <a:r>
              <a:rPr lang="en-US" dirty="0" smtClean="0"/>
              <a:t> block. When they are inside a </a:t>
            </a:r>
            <a:r>
              <a:rPr lang="en-US" dirty="0" smtClean="0">
                <a:solidFill>
                  <a:srgbClr val="FF0000"/>
                </a:solidFill>
              </a:rPr>
              <a:t>describe</a:t>
            </a:r>
            <a:r>
              <a:rPr lang="en-US" dirty="0" smtClean="0"/>
              <a:t> block, the </a:t>
            </a:r>
            <a:r>
              <a:rPr lang="en-US" dirty="0" smtClean="0">
                <a:solidFill>
                  <a:srgbClr val="FF0000"/>
                </a:solidFill>
              </a:rPr>
              <a:t>before</a:t>
            </a:r>
            <a:r>
              <a:rPr lang="en-US" dirty="0" smtClean="0"/>
              <a:t> and </a:t>
            </a:r>
            <a:r>
              <a:rPr lang="en-US" dirty="0" smtClean="0">
                <a:solidFill>
                  <a:srgbClr val="FF0000"/>
                </a:solidFill>
              </a:rPr>
              <a:t>after</a:t>
            </a:r>
            <a:r>
              <a:rPr lang="en-US" dirty="0" smtClean="0"/>
              <a:t> blocks only apply to the tests within that </a:t>
            </a:r>
            <a:r>
              <a:rPr lang="en-US" dirty="0" smtClean="0">
                <a:solidFill>
                  <a:srgbClr val="FF0000"/>
                </a:solidFill>
              </a:rPr>
              <a:t>describe</a:t>
            </a:r>
            <a:r>
              <a:rPr lang="en-US" dirty="0" smtClean="0"/>
              <a:t> block.</a:t>
            </a:r>
          </a:p>
          <a:p>
            <a:pPr>
              <a:buNone/>
            </a:pPr>
            <a:endParaRPr lang="en-US" dirty="0" smtClean="0"/>
          </a:p>
          <a:p>
            <a:pPr>
              <a:buNone/>
            </a:pPr>
            <a:r>
              <a:rPr lang="en-US" dirty="0" smtClean="0"/>
              <a:t>// Red highlighted words are actual keywords</a:t>
            </a:r>
            <a:endParaRPr lang="en-US" dirty="0"/>
          </a:p>
        </p:txBody>
      </p:sp>
      <p:sp>
        <p:nvSpPr>
          <p:cNvPr id="3" name="Title 2"/>
          <p:cNvSpPr>
            <a:spLocks noGrp="1"/>
          </p:cNvSpPr>
          <p:nvPr>
            <p:ph type="title"/>
          </p:nvPr>
        </p:nvSpPr>
        <p:spPr>
          <a:xfrm>
            <a:off x="457200" y="274638"/>
            <a:ext cx="8229600" cy="868362"/>
          </a:xfrm>
        </p:spPr>
        <p:txBody>
          <a:bodyPr/>
          <a:lstStyle/>
          <a:p>
            <a:r>
              <a:rPr lang="en-US" dirty="0" smtClean="0"/>
              <a:t>Cont. Helper functions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638800"/>
          </a:xfrm>
        </p:spPr>
        <p:txBody>
          <a:bodyPr>
            <a:normAutofit fontScale="92500" lnSpcReduction="20000"/>
          </a:bodyPr>
          <a:lstStyle/>
          <a:p>
            <a:pPr>
              <a:buNone/>
            </a:pPr>
            <a:r>
              <a:rPr lang="en-US" dirty="0" smtClean="0"/>
              <a:t>describe('matching cities to foods', () =&gt; {</a:t>
            </a:r>
          </a:p>
          <a:p>
            <a:pPr>
              <a:buNone/>
            </a:pPr>
            <a:r>
              <a:rPr lang="en-US" dirty="0" smtClean="0"/>
              <a:t>  // Applies only to tests in this describe block</a:t>
            </a:r>
          </a:p>
          <a:p>
            <a:pPr>
              <a:buNone/>
            </a:pPr>
            <a:r>
              <a:rPr lang="en-US" dirty="0" smtClean="0"/>
              <a:t>  </a:t>
            </a:r>
            <a:r>
              <a:rPr lang="en-US" dirty="0" err="1" smtClean="0"/>
              <a:t>beforeEach</a:t>
            </a:r>
            <a:r>
              <a:rPr lang="en-US" dirty="0" smtClean="0"/>
              <a:t>(() =&gt; {</a:t>
            </a:r>
          </a:p>
          <a:p>
            <a:pPr>
              <a:buNone/>
            </a:pPr>
            <a:r>
              <a:rPr lang="en-US" dirty="0" smtClean="0"/>
              <a:t>    return </a:t>
            </a:r>
            <a:r>
              <a:rPr lang="en-US" dirty="0" err="1" smtClean="0"/>
              <a:t>initializeFoodDatabase</a:t>
            </a:r>
            <a:r>
              <a:rPr lang="en-US" dirty="0" smtClean="0"/>
              <a:t>();</a:t>
            </a:r>
          </a:p>
          <a:p>
            <a:pPr>
              <a:buNone/>
            </a:pPr>
            <a:r>
              <a:rPr lang="en-US" dirty="0" smtClean="0"/>
              <a:t>  });</a:t>
            </a:r>
          </a:p>
          <a:p>
            <a:pPr>
              <a:buNone/>
            </a:pPr>
            <a:r>
              <a:rPr lang="en-US" dirty="0" smtClean="0"/>
              <a:t> </a:t>
            </a:r>
          </a:p>
          <a:p>
            <a:pPr>
              <a:buNone/>
            </a:pPr>
            <a:r>
              <a:rPr lang="en-US" dirty="0" smtClean="0"/>
              <a:t>  test('Vienna &lt;3 sausage', () =&gt; {</a:t>
            </a:r>
          </a:p>
          <a:p>
            <a:pPr>
              <a:buNone/>
            </a:pPr>
            <a:r>
              <a:rPr lang="en-US" dirty="0" smtClean="0"/>
              <a:t>    expect(</a:t>
            </a:r>
            <a:r>
              <a:rPr lang="en-US" dirty="0" err="1" smtClean="0"/>
              <a:t>isValidCityFoodPair</a:t>
            </a:r>
            <a:r>
              <a:rPr lang="en-US" dirty="0" smtClean="0"/>
              <a:t>('Vienna', </a:t>
            </a:r>
            <a:r>
              <a:rPr lang="en-US" dirty="0" smtClean="0"/>
              <a:t>'Wiener Schnitzel</a:t>
            </a:r>
            <a:r>
              <a:rPr lang="en-US" dirty="0" smtClean="0"/>
              <a:t>')).</a:t>
            </a:r>
            <a:r>
              <a:rPr lang="en-US" dirty="0" err="1" smtClean="0"/>
              <a:t>toBe</a:t>
            </a:r>
            <a:r>
              <a:rPr lang="en-US" dirty="0" smtClean="0"/>
              <a:t>(true);</a:t>
            </a:r>
          </a:p>
          <a:p>
            <a:pPr>
              <a:buNone/>
            </a:pPr>
            <a:r>
              <a:rPr lang="en-US" dirty="0" smtClean="0"/>
              <a:t>  });</a:t>
            </a:r>
          </a:p>
          <a:p>
            <a:pPr>
              <a:buNone/>
            </a:pPr>
            <a:r>
              <a:rPr lang="en-US" dirty="0" smtClean="0"/>
              <a:t> </a:t>
            </a:r>
          </a:p>
          <a:p>
            <a:pPr>
              <a:buNone/>
            </a:pPr>
            <a:r>
              <a:rPr lang="en-US" dirty="0" smtClean="0"/>
              <a:t>  test('San Juan &lt;3 plantains', () =&gt; {</a:t>
            </a:r>
          </a:p>
          <a:p>
            <a:pPr>
              <a:buNone/>
            </a:pPr>
            <a:r>
              <a:rPr lang="en-US" dirty="0" smtClean="0"/>
              <a:t>    expect(</a:t>
            </a:r>
            <a:r>
              <a:rPr lang="en-US" dirty="0" err="1" smtClean="0"/>
              <a:t>isValidCityFoodPair</a:t>
            </a:r>
            <a:r>
              <a:rPr lang="en-US" dirty="0" smtClean="0"/>
              <a:t>('San Juan', '</a:t>
            </a:r>
            <a:r>
              <a:rPr lang="en-US" dirty="0" err="1" smtClean="0"/>
              <a:t>Mofongo</a:t>
            </a:r>
            <a:r>
              <a:rPr lang="en-US" dirty="0" smtClean="0"/>
              <a:t>')).</a:t>
            </a:r>
            <a:r>
              <a:rPr lang="en-US" dirty="0" err="1" smtClean="0"/>
              <a:t>toBe</a:t>
            </a:r>
            <a:r>
              <a:rPr lang="en-US" dirty="0" smtClean="0"/>
              <a:t>(true);</a:t>
            </a:r>
          </a:p>
          <a:p>
            <a:pPr>
              <a:buNone/>
            </a:pPr>
            <a:r>
              <a:rPr lang="en-US" dirty="0" smtClean="0"/>
              <a:t>  </a:t>
            </a:r>
            <a:r>
              <a:rPr lang="en-US" dirty="0" smtClean="0"/>
              <a:t>});</a:t>
            </a:r>
          </a:p>
          <a:p>
            <a:pPr>
              <a:buNone/>
            </a:pPr>
            <a:r>
              <a:rPr lang="en-US" dirty="0" smtClean="0"/>
              <a:t>});</a:t>
            </a:r>
            <a:endParaRPr lang="en-US" dirty="0" smtClean="0"/>
          </a:p>
          <a:p>
            <a:pPr>
              <a:buNone/>
            </a:pP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Cont. Helper functions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pPr>
              <a:buNone/>
            </a:pPr>
            <a:r>
              <a:rPr lang="en-US" dirty="0" smtClean="0"/>
              <a:t>4. General Advice </a:t>
            </a:r>
          </a:p>
          <a:p>
            <a:pPr>
              <a:buNone/>
            </a:pPr>
            <a:r>
              <a:rPr lang="en-US" dirty="0" smtClean="0"/>
              <a:t>	If </a:t>
            </a:r>
            <a:r>
              <a:rPr lang="en-US" dirty="0" smtClean="0"/>
              <a:t>a </a:t>
            </a:r>
            <a:r>
              <a:rPr lang="en-US" dirty="0" smtClean="0">
                <a:solidFill>
                  <a:srgbClr val="FF0000"/>
                </a:solidFill>
              </a:rPr>
              <a:t>test</a:t>
            </a:r>
            <a:r>
              <a:rPr lang="en-US" dirty="0" smtClean="0"/>
              <a:t> is failing, one of the first things to check should be whether the </a:t>
            </a:r>
            <a:r>
              <a:rPr lang="en-US" dirty="0" smtClean="0">
                <a:solidFill>
                  <a:srgbClr val="FF0000"/>
                </a:solidFill>
              </a:rPr>
              <a:t>test</a:t>
            </a:r>
            <a:r>
              <a:rPr lang="en-US" dirty="0" smtClean="0"/>
              <a:t> is failing when it's the only </a:t>
            </a:r>
            <a:r>
              <a:rPr lang="en-US" dirty="0" smtClean="0">
                <a:solidFill>
                  <a:srgbClr val="FF0000"/>
                </a:solidFill>
              </a:rPr>
              <a:t>test</a:t>
            </a:r>
            <a:r>
              <a:rPr lang="en-US" dirty="0" smtClean="0"/>
              <a:t> that runs. In Jest it's simple to run only one test - just temporarily change that test command to a </a:t>
            </a:r>
            <a:r>
              <a:rPr lang="en-US" dirty="0" err="1" smtClean="0">
                <a:solidFill>
                  <a:srgbClr val="FF0000"/>
                </a:solidFill>
              </a:rPr>
              <a:t>test.only</a:t>
            </a:r>
            <a:endParaRPr lang="en-US" dirty="0" smtClean="0"/>
          </a:p>
          <a:p>
            <a:pPr>
              <a:buNone/>
            </a:pP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Cont. Helper functions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lstStyle/>
          <a:p>
            <a:r>
              <a:rPr lang="en-US" dirty="0" err="1" smtClean="0"/>
              <a:t>test.only</a:t>
            </a:r>
            <a:r>
              <a:rPr lang="en-US" dirty="0" smtClean="0"/>
              <a:t>('this will be the only test that runs', () =&gt; {</a:t>
            </a:r>
          </a:p>
          <a:p>
            <a:r>
              <a:rPr lang="en-US" dirty="0" smtClean="0"/>
              <a:t>  expect(true).</a:t>
            </a:r>
            <a:r>
              <a:rPr lang="en-US" dirty="0" err="1" smtClean="0"/>
              <a:t>toBe</a:t>
            </a:r>
            <a:r>
              <a:rPr lang="en-US" dirty="0" smtClean="0"/>
              <a:t>(false);</a:t>
            </a:r>
          </a:p>
          <a:p>
            <a:r>
              <a:rPr lang="en-US" dirty="0" smtClean="0"/>
              <a:t>});</a:t>
            </a:r>
          </a:p>
          <a:p>
            <a:r>
              <a:rPr lang="en-US" dirty="0" smtClean="0"/>
              <a:t> </a:t>
            </a:r>
          </a:p>
          <a:p>
            <a:r>
              <a:rPr lang="en-US" dirty="0" smtClean="0"/>
              <a:t>test('this test will not run', () =&gt; {</a:t>
            </a:r>
          </a:p>
          <a:p>
            <a:r>
              <a:rPr lang="en-US" dirty="0" smtClean="0"/>
              <a:t>  expect('A').</a:t>
            </a:r>
            <a:r>
              <a:rPr lang="en-US" dirty="0" err="1" smtClean="0"/>
              <a:t>toBe</a:t>
            </a:r>
            <a:r>
              <a:rPr lang="en-US" dirty="0" smtClean="0"/>
              <a:t>('A');</a:t>
            </a:r>
          </a:p>
          <a:p>
            <a:r>
              <a:rPr lang="en-US" dirty="0" smtClean="0"/>
              <a:t>});</a:t>
            </a:r>
          </a:p>
          <a:p>
            <a:pPr>
              <a:buNone/>
            </a:pPr>
            <a:endParaRPr lang="en-US" dirty="0"/>
          </a:p>
        </p:txBody>
      </p:sp>
      <p:sp>
        <p:nvSpPr>
          <p:cNvPr id="3" name="Title 2"/>
          <p:cNvSpPr>
            <a:spLocks noGrp="1"/>
          </p:cNvSpPr>
          <p:nvPr>
            <p:ph type="title"/>
          </p:nvPr>
        </p:nvSpPr>
        <p:spPr/>
        <p:txBody>
          <a:bodyPr/>
          <a:lstStyle/>
          <a:p>
            <a:r>
              <a:rPr lang="en-US" dirty="0" smtClean="0"/>
              <a:t>Cont. Helper functions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FF0000"/>
                </a:solidFill>
              </a:rPr>
              <a:t>describe</a:t>
            </a:r>
            <a:r>
              <a:rPr lang="en-US" dirty="0" smtClean="0"/>
              <a:t> breaks your test suite into components. Depending on your test strategy, you might have a describe for each function in your class, each module of your </a:t>
            </a:r>
            <a:r>
              <a:rPr lang="en-US" dirty="0" err="1" smtClean="0"/>
              <a:t>plugin</a:t>
            </a:r>
            <a:r>
              <a:rPr lang="en-US" dirty="0" smtClean="0"/>
              <a:t>, or each user-facing piece of functionality.</a:t>
            </a:r>
          </a:p>
          <a:p>
            <a:r>
              <a:rPr lang="en-US" dirty="0" smtClean="0"/>
              <a:t>You can also nest describes to further subdivide the suite.</a:t>
            </a:r>
          </a:p>
          <a:p>
            <a:pPr>
              <a:buNone/>
            </a:pPr>
            <a:endParaRPr lang="en-US" dirty="0"/>
          </a:p>
        </p:txBody>
      </p:sp>
      <p:sp>
        <p:nvSpPr>
          <p:cNvPr id="3" name="Title 2"/>
          <p:cNvSpPr>
            <a:spLocks noGrp="1"/>
          </p:cNvSpPr>
          <p:nvPr>
            <p:ph type="title"/>
          </p:nvPr>
        </p:nvSpPr>
        <p:spPr/>
        <p:txBody>
          <a:bodyPr>
            <a:normAutofit/>
          </a:bodyPr>
          <a:lstStyle/>
          <a:p>
            <a:r>
              <a:rPr lang="en-US" dirty="0" smtClean="0"/>
              <a:t>Difference b/w describe </a:t>
            </a:r>
            <a:r>
              <a:rPr lang="en-US" dirty="0" smtClean="0"/>
              <a:t>and it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solidFill>
                  <a:srgbClr val="FF0000"/>
                </a:solidFill>
              </a:rPr>
              <a:t>it</a:t>
            </a:r>
            <a:r>
              <a:rPr lang="en-US" dirty="0" smtClean="0"/>
              <a:t> is where you perform individual tests. You should be able to describe each test like a little sentence, such as "it calculates the area when the radius is set". You shouldn't be able to subdivide tests further-- if you feel like you need to, use </a:t>
            </a:r>
            <a:r>
              <a:rPr lang="en-US" dirty="0" smtClean="0">
                <a:solidFill>
                  <a:srgbClr val="FF0000"/>
                </a:solidFill>
              </a:rPr>
              <a:t>describe</a:t>
            </a:r>
            <a:r>
              <a:rPr lang="en-US" dirty="0" smtClean="0"/>
              <a:t> instead</a:t>
            </a:r>
            <a:r>
              <a:rPr lang="en-US" dirty="0" smtClean="0"/>
              <a:t>.</a:t>
            </a:r>
          </a:p>
          <a:p>
            <a:pPr>
              <a:buNone/>
            </a:pPr>
            <a:endParaRPr lang="en-US" dirty="0" smtClean="0"/>
          </a:p>
          <a:p>
            <a:pPr>
              <a:buNone/>
            </a:pPr>
            <a:r>
              <a:rPr lang="en-US" dirty="0" smtClean="0">
                <a:hlinkClick r:id="rId2"/>
              </a:rPr>
              <a:t>https://stackoverflow.com/questions/32055287/what-is-the-difference-between-describe-and-it-in-jest</a:t>
            </a:r>
            <a:endParaRPr lang="en-US" dirty="0" smtClean="0"/>
          </a:p>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Difference b/w describe &amp; it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describe('Circle class', function() {</a:t>
            </a:r>
          </a:p>
          <a:p>
            <a:r>
              <a:rPr lang="en-US" dirty="0" smtClean="0"/>
              <a:t>  describe('area is calculated when', function() {</a:t>
            </a:r>
          </a:p>
          <a:p>
            <a:r>
              <a:rPr lang="en-US" dirty="0" smtClean="0"/>
              <a:t>    it('sets the radius', function() { ... });</a:t>
            </a:r>
          </a:p>
          <a:p>
            <a:r>
              <a:rPr lang="en-US" dirty="0" smtClean="0"/>
              <a:t>    it('sets the diameter', function() { ... });</a:t>
            </a:r>
          </a:p>
          <a:p>
            <a:r>
              <a:rPr lang="en-US" dirty="0" smtClean="0"/>
              <a:t>    it('sets the circumference', function() { ... });</a:t>
            </a:r>
          </a:p>
          <a:p>
            <a:r>
              <a:rPr lang="en-US" dirty="0" smtClean="0"/>
              <a:t>  });</a:t>
            </a:r>
          </a:p>
          <a:p>
            <a:r>
              <a:rPr lang="en-US" dirty="0" smtClean="0"/>
              <a:t>});</a:t>
            </a:r>
          </a:p>
          <a:p>
            <a:pPr>
              <a:buNone/>
            </a:pPr>
            <a:endParaRPr lang="en-US" dirty="0"/>
          </a:p>
        </p:txBody>
      </p:sp>
      <p:sp>
        <p:nvSpPr>
          <p:cNvPr id="3" name="Title 2"/>
          <p:cNvSpPr>
            <a:spLocks noGrp="1"/>
          </p:cNvSpPr>
          <p:nvPr>
            <p:ph type="title"/>
          </p:nvPr>
        </p:nvSpPr>
        <p:spPr/>
        <p:txBody>
          <a:bodyPr/>
          <a:lstStyle/>
          <a:p>
            <a:r>
              <a:rPr lang="en-US" dirty="0" smtClean="0"/>
              <a:t>Example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test('two plus two is four', () =&gt; {</a:t>
            </a:r>
          </a:p>
          <a:p>
            <a:r>
              <a:rPr lang="en-US" dirty="0" smtClean="0"/>
              <a:t>  expect(2 + 2).</a:t>
            </a:r>
            <a:r>
              <a:rPr lang="en-US" dirty="0" err="1" smtClean="0"/>
              <a:t>toBe</a:t>
            </a:r>
            <a:r>
              <a:rPr lang="en-US" dirty="0" smtClean="0"/>
              <a:t>(4);</a:t>
            </a:r>
          </a:p>
          <a:p>
            <a:r>
              <a:rPr lang="en-US" dirty="0" smtClean="0"/>
              <a:t>});</a:t>
            </a:r>
          </a:p>
          <a:p>
            <a:r>
              <a:rPr lang="en-US" dirty="0" smtClean="0"/>
              <a:t>expect(2 + 2) returns an "expectation" object. .</a:t>
            </a:r>
            <a:r>
              <a:rPr lang="en-US" dirty="0" err="1" smtClean="0"/>
              <a:t>toBe</a:t>
            </a:r>
            <a:r>
              <a:rPr lang="en-US" dirty="0" smtClean="0"/>
              <a:t>(4) is the matcher here.</a:t>
            </a:r>
          </a:p>
          <a:p>
            <a:r>
              <a:rPr lang="en-US" dirty="0" smtClean="0"/>
              <a:t> </a:t>
            </a:r>
          </a:p>
          <a:p>
            <a:r>
              <a:rPr lang="en-US" dirty="0" smtClean="0"/>
              <a:t>test('object assignment', () =&gt; {</a:t>
            </a:r>
          </a:p>
          <a:p>
            <a:r>
              <a:rPr lang="en-US" dirty="0" smtClean="0"/>
              <a:t>  const data = {one: 1};</a:t>
            </a:r>
          </a:p>
          <a:p>
            <a:r>
              <a:rPr lang="en-US" dirty="0" smtClean="0"/>
              <a:t>  data['two'] = 2;</a:t>
            </a:r>
          </a:p>
          <a:p>
            <a:r>
              <a:rPr lang="en-US" dirty="0" smtClean="0"/>
              <a:t>  expect(data).</a:t>
            </a:r>
            <a:r>
              <a:rPr lang="en-US" dirty="0" err="1" smtClean="0"/>
              <a:t>toEqual</a:t>
            </a:r>
            <a:r>
              <a:rPr lang="en-US" dirty="0" smtClean="0"/>
              <a:t>({one: 1, two: 2});</a:t>
            </a:r>
          </a:p>
          <a:p>
            <a:r>
              <a:rPr lang="en-US" dirty="0" smtClean="0"/>
              <a:t>});</a:t>
            </a:r>
          </a:p>
          <a:p>
            <a:pPr>
              <a:buNone/>
            </a:pPr>
            <a:endParaRPr lang="en-US" dirty="0" smtClean="0"/>
          </a:p>
          <a:p>
            <a:pPr>
              <a:buNone/>
            </a:pPr>
            <a:endParaRPr lang="en-US" dirty="0"/>
          </a:p>
        </p:txBody>
      </p:sp>
      <p:sp>
        <p:nvSpPr>
          <p:cNvPr id="3" name="Title 2"/>
          <p:cNvSpPr>
            <a:spLocks noGrp="1"/>
          </p:cNvSpPr>
          <p:nvPr>
            <p:ph type="title"/>
          </p:nvPr>
        </p:nvSpPr>
        <p:spPr/>
        <p:txBody>
          <a:bodyPr>
            <a:normAutofit/>
          </a:bodyPr>
          <a:lstStyle/>
          <a:p>
            <a:r>
              <a:rPr lang="en-US" dirty="0" smtClean="0"/>
              <a:t>Jest Matchers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err="1" smtClean="0"/>
              <a:t>toBe</a:t>
            </a:r>
            <a:r>
              <a:rPr lang="en-US" dirty="0" smtClean="0"/>
              <a:t> uses === to test exact equality. If you want to check the value of an object, use </a:t>
            </a:r>
            <a:r>
              <a:rPr lang="en-US" dirty="0" err="1" smtClean="0"/>
              <a:t>toEqual</a:t>
            </a:r>
            <a:r>
              <a:rPr lang="en-US" dirty="0" smtClean="0"/>
              <a:t>. </a:t>
            </a:r>
            <a:r>
              <a:rPr lang="en-US" dirty="0" err="1" smtClean="0"/>
              <a:t>toEqual</a:t>
            </a:r>
            <a:r>
              <a:rPr lang="en-US" dirty="0" smtClean="0"/>
              <a:t> recursively checks every field of an object or array.</a:t>
            </a:r>
          </a:p>
          <a:p>
            <a:r>
              <a:rPr lang="en-US" dirty="0" smtClean="0"/>
              <a:t> </a:t>
            </a:r>
          </a:p>
          <a:p>
            <a:r>
              <a:rPr lang="en-US" dirty="0" smtClean="0"/>
              <a:t>opposite of a matcher:</a:t>
            </a:r>
          </a:p>
          <a:p>
            <a:r>
              <a:rPr lang="en-US" dirty="0" smtClean="0"/>
              <a:t>test('adding positive numbers is not zero', () =&gt; {</a:t>
            </a:r>
          </a:p>
          <a:p>
            <a:r>
              <a:rPr lang="en-US" dirty="0" smtClean="0"/>
              <a:t>  for (let a = 1; a &lt; 10; a++) {</a:t>
            </a:r>
          </a:p>
          <a:p>
            <a:r>
              <a:rPr lang="en-US" dirty="0" smtClean="0"/>
              <a:t>    for (let b = 1; b &lt; 10; b++) {</a:t>
            </a:r>
          </a:p>
          <a:p>
            <a:r>
              <a:rPr lang="en-US" dirty="0" smtClean="0"/>
              <a:t>      expect(a + b).</a:t>
            </a:r>
            <a:r>
              <a:rPr lang="en-US" dirty="0" err="1" smtClean="0"/>
              <a:t>not.toBe</a:t>
            </a:r>
            <a:r>
              <a:rPr lang="en-US" dirty="0" smtClean="0"/>
              <a:t>(0);</a:t>
            </a:r>
          </a:p>
          <a:p>
            <a:r>
              <a:rPr lang="en-US" dirty="0" smtClean="0"/>
              <a:t>    }</a:t>
            </a:r>
          </a:p>
          <a:p>
            <a:r>
              <a:rPr lang="en-US" dirty="0" smtClean="0"/>
              <a:t>  }</a:t>
            </a:r>
          </a:p>
          <a:p>
            <a:r>
              <a:rPr lang="en-US" dirty="0" smtClean="0"/>
              <a:t>});</a:t>
            </a:r>
          </a:p>
          <a:p>
            <a:pPr>
              <a:buNone/>
            </a:pPr>
            <a:endParaRPr lang="en-US" dirty="0"/>
          </a:p>
        </p:txBody>
      </p:sp>
      <p:sp>
        <p:nvSpPr>
          <p:cNvPr id="3" name="Title 2"/>
          <p:cNvSpPr>
            <a:spLocks noGrp="1"/>
          </p:cNvSpPr>
          <p:nvPr>
            <p:ph type="title"/>
          </p:nvPr>
        </p:nvSpPr>
        <p:spPr/>
        <p:txBody>
          <a:bodyPr/>
          <a:lstStyle/>
          <a:p>
            <a:r>
              <a:rPr lang="en-US" dirty="0" smtClean="0"/>
              <a:t>Cont. Jest Matchers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020762"/>
          </a:xfrm>
        </p:spPr>
        <p:txBody>
          <a:bodyPr/>
          <a:lstStyle/>
          <a:p>
            <a:r>
              <a:rPr lang="en-US" dirty="0" smtClean="0"/>
              <a:t>Phases of testing</a:t>
            </a:r>
            <a:endParaRPr lang="en-US" dirty="0"/>
          </a:p>
        </p:txBody>
      </p:sp>
      <p:pic>
        <p:nvPicPr>
          <p:cNvPr id="4098" name="Picture 2" descr="C:\Users\Administrator\Downloads\AlphaBetaTestingPhase.png"/>
          <p:cNvPicPr>
            <a:picLocks noChangeAspect="1" noChangeArrowheads="1"/>
          </p:cNvPicPr>
          <p:nvPr/>
        </p:nvPicPr>
        <p:blipFill>
          <a:blip r:embed="rId2"/>
          <a:srcRect/>
          <a:stretch>
            <a:fillRect/>
          </a:stretch>
        </p:blipFill>
        <p:spPr bwMode="auto">
          <a:xfrm>
            <a:off x="0" y="1295400"/>
            <a:ext cx="9144000" cy="2819400"/>
          </a:xfrm>
          <a:prstGeom prst="rect">
            <a:avLst/>
          </a:prstGeom>
          <a:noFill/>
        </p:spPr>
      </p:pic>
      <p:sp>
        <p:nvSpPr>
          <p:cNvPr id="5" name="Text Placeholder 2"/>
          <p:cNvSpPr txBox="1">
            <a:spLocks/>
          </p:cNvSpPr>
          <p:nvPr/>
        </p:nvSpPr>
        <p:spPr>
          <a:xfrm>
            <a:off x="3048000" y="4114800"/>
            <a:ext cx="5446713" cy="2743200"/>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Level- 0: White box testing</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Level- 1: Unit Testing</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Level- 2: Integration testing</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Level- 3: System testing</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Level- 4: Acceptance testing</a:t>
            </a: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err="1" smtClean="0">
                <a:solidFill>
                  <a:srgbClr val="FF0000"/>
                </a:solidFill>
              </a:rPr>
              <a:t>toBe</a:t>
            </a:r>
            <a:r>
              <a:rPr lang="en-US" dirty="0" smtClean="0"/>
              <a:t> uses === to test exact equality. If you want to check the value of an object, use </a:t>
            </a:r>
            <a:r>
              <a:rPr lang="en-US" dirty="0" err="1" smtClean="0">
                <a:solidFill>
                  <a:srgbClr val="FF0000"/>
                </a:solidFill>
              </a:rPr>
              <a:t>toEqual</a:t>
            </a:r>
            <a:r>
              <a:rPr lang="en-US" dirty="0" smtClean="0"/>
              <a:t>. </a:t>
            </a:r>
            <a:r>
              <a:rPr lang="en-US" dirty="0" err="1" smtClean="0">
                <a:solidFill>
                  <a:srgbClr val="FF0000"/>
                </a:solidFill>
              </a:rPr>
              <a:t>toEqual</a:t>
            </a:r>
            <a:r>
              <a:rPr lang="en-US" dirty="0" smtClean="0"/>
              <a:t> recursively checks every field of an object or array.</a:t>
            </a:r>
          </a:p>
          <a:p>
            <a:pPr>
              <a:buNone/>
            </a:pPr>
            <a:endParaRPr lang="en-US" dirty="0"/>
          </a:p>
        </p:txBody>
      </p:sp>
      <p:sp>
        <p:nvSpPr>
          <p:cNvPr id="3" name="Title 2"/>
          <p:cNvSpPr>
            <a:spLocks noGrp="1"/>
          </p:cNvSpPr>
          <p:nvPr>
            <p:ph type="title"/>
          </p:nvPr>
        </p:nvSpPr>
        <p:spPr/>
        <p:txBody>
          <a:bodyPr/>
          <a:lstStyle/>
          <a:p>
            <a:r>
              <a:rPr lang="en-US" dirty="0" smtClean="0"/>
              <a:t>Difference b/w </a:t>
            </a:r>
            <a:r>
              <a:rPr lang="en-US" dirty="0" err="1" smtClean="0"/>
              <a:t>toBe</a:t>
            </a:r>
            <a:r>
              <a:rPr lang="en-US" dirty="0" smtClean="0"/>
              <a:t> &amp; </a:t>
            </a:r>
            <a:r>
              <a:rPr lang="en-US" dirty="0" err="1" smtClean="0"/>
              <a:t>toEqual</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smtClean="0"/>
              <a:t>toBeNull</a:t>
            </a:r>
            <a:r>
              <a:rPr lang="en-US" dirty="0" smtClean="0"/>
              <a:t> matches only null</a:t>
            </a:r>
          </a:p>
          <a:p>
            <a:pPr lvl="0"/>
            <a:r>
              <a:rPr lang="en-US" dirty="0" err="1" smtClean="0"/>
              <a:t>toBeUndefined</a:t>
            </a:r>
            <a:r>
              <a:rPr lang="en-US" dirty="0" smtClean="0"/>
              <a:t> matches only undefined</a:t>
            </a:r>
          </a:p>
          <a:p>
            <a:pPr lvl="0"/>
            <a:r>
              <a:rPr lang="en-US" dirty="0" err="1" smtClean="0"/>
              <a:t>toBeDefined</a:t>
            </a:r>
            <a:r>
              <a:rPr lang="en-US" dirty="0" smtClean="0"/>
              <a:t> is the opposite of </a:t>
            </a:r>
            <a:r>
              <a:rPr lang="en-US" dirty="0" err="1" smtClean="0"/>
              <a:t>toBeUndefined</a:t>
            </a:r>
            <a:endParaRPr lang="en-US" dirty="0" smtClean="0"/>
          </a:p>
          <a:p>
            <a:pPr lvl="0"/>
            <a:r>
              <a:rPr lang="en-US" dirty="0" err="1" smtClean="0"/>
              <a:t>toBeTruthy</a:t>
            </a:r>
            <a:r>
              <a:rPr lang="en-US" dirty="0" smtClean="0"/>
              <a:t> matches anything that an if statement treats as true</a:t>
            </a:r>
          </a:p>
          <a:p>
            <a:pPr lvl="0"/>
            <a:r>
              <a:rPr lang="en-US" dirty="0" err="1" smtClean="0"/>
              <a:t>toBeFalsy</a:t>
            </a:r>
            <a:r>
              <a:rPr lang="en-US" dirty="0" smtClean="0"/>
              <a:t> matches anything that an if statement treats as false</a:t>
            </a:r>
          </a:p>
          <a:p>
            <a:pPr>
              <a:buNone/>
            </a:pPr>
            <a:endParaRPr lang="en-US" dirty="0"/>
          </a:p>
        </p:txBody>
      </p:sp>
      <p:sp>
        <p:nvSpPr>
          <p:cNvPr id="3" name="Title 2"/>
          <p:cNvSpPr>
            <a:spLocks noGrp="1"/>
          </p:cNvSpPr>
          <p:nvPr>
            <p:ph type="title"/>
          </p:nvPr>
        </p:nvSpPr>
        <p:spPr/>
        <p:txBody>
          <a:bodyPr/>
          <a:lstStyle/>
          <a:p>
            <a:r>
              <a:rPr lang="en-US" dirty="0" smtClean="0"/>
              <a:t>Cont. Jest Matchers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test('two plus two', () =&gt; {</a:t>
            </a:r>
          </a:p>
          <a:p>
            <a:r>
              <a:rPr lang="en-US" dirty="0" smtClean="0"/>
              <a:t>  const value = 2 + 2;</a:t>
            </a:r>
          </a:p>
          <a:p>
            <a:r>
              <a:rPr lang="en-US" dirty="0" smtClean="0"/>
              <a:t>  expect(value).</a:t>
            </a:r>
            <a:r>
              <a:rPr lang="en-US" dirty="0" err="1" smtClean="0"/>
              <a:t>toBeGreaterThan</a:t>
            </a:r>
            <a:r>
              <a:rPr lang="en-US" dirty="0" smtClean="0"/>
              <a:t>(3);</a:t>
            </a:r>
          </a:p>
          <a:p>
            <a:r>
              <a:rPr lang="en-US" dirty="0" smtClean="0"/>
              <a:t>  expect(value).</a:t>
            </a:r>
            <a:r>
              <a:rPr lang="en-US" dirty="0" err="1" smtClean="0"/>
              <a:t>toBeGreaterThanOrEqual</a:t>
            </a:r>
            <a:r>
              <a:rPr lang="en-US" dirty="0" smtClean="0"/>
              <a:t>(3.5);</a:t>
            </a:r>
          </a:p>
          <a:p>
            <a:r>
              <a:rPr lang="en-US" dirty="0" smtClean="0"/>
              <a:t>  expect(value).</a:t>
            </a:r>
            <a:r>
              <a:rPr lang="en-US" dirty="0" err="1" smtClean="0"/>
              <a:t>toBeLessThan</a:t>
            </a:r>
            <a:r>
              <a:rPr lang="en-US" dirty="0" smtClean="0"/>
              <a:t>(5);</a:t>
            </a:r>
          </a:p>
          <a:p>
            <a:r>
              <a:rPr lang="en-US" dirty="0" smtClean="0"/>
              <a:t>  expect(value).</a:t>
            </a:r>
            <a:r>
              <a:rPr lang="en-US" dirty="0" err="1" smtClean="0"/>
              <a:t>toBeLessThanOrEqual</a:t>
            </a:r>
            <a:r>
              <a:rPr lang="en-US" dirty="0" smtClean="0"/>
              <a:t>(4.5);</a:t>
            </a:r>
          </a:p>
          <a:p>
            <a:r>
              <a:rPr lang="en-US" dirty="0" smtClean="0"/>
              <a:t> </a:t>
            </a:r>
          </a:p>
          <a:p>
            <a:r>
              <a:rPr lang="en-US" dirty="0" smtClean="0"/>
              <a:t>  // </a:t>
            </a:r>
            <a:r>
              <a:rPr lang="en-US" dirty="0" err="1" smtClean="0"/>
              <a:t>toBe</a:t>
            </a:r>
            <a:r>
              <a:rPr lang="en-US" dirty="0" smtClean="0"/>
              <a:t> and </a:t>
            </a:r>
            <a:r>
              <a:rPr lang="en-US" dirty="0" err="1" smtClean="0"/>
              <a:t>toEqual</a:t>
            </a:r>
            <a:r>
              <a:rPr lang="en-US" dirty="0" smtClean="0"/>
              <a:t> are equivalent for numbers</a:t>
            </a:r>
          </a:p>
          <a:p>
            <a:r>
              <a:rPr lang="en-US" dirty="0" smtClean="0"/>
              <a:t>  expect(value).</a:t>
            </a:r>
            <a:r>
              <a:rPr lang="en-US" dirty="0" err="1" smtClean="0"/>
              <a:t>toBe</a:t>
            </a:r>
            <a:r>
              <a:rPr lang="en-US" dirty="0" smtClean="0"/>
              <a:t>(4);</a:t>
            </a:r>
          </a:p>
          <a:p>
            <a:r>
              <a:rPr lang="en-US" dirty="0" smtClean="0"/>
              <a:t>  expect(value).</a:t>
            </a:r>
            <a:r>
              <a:rPr lang="en-US" dirty="0" err="1" smtClean="0"/>
              <a:t>toEqual</a:t>
            </a:r>
            <a:r>
              <a:rPr lang="en-US" dirty="0" smtClean="0"/>
              <a:t>(4);</a:t>
            </a:r>
          </a:p>
          <a:p>
            <a:r>
              <a:rPr lang="en-US" dirty="0" smtClean="0"/>
              <a:t>});</a:t>
            </a:r>
          </a:p>
          <a:p>
            <a:pPr>
              <a:buNone/>
            </a:pPr>
            <a:endParaRPr lang="en-US" dirty="0"/>
          </a:p>
        </p:txBody>
      </p:sp>
      <p:sp>
        <p:nvSpPr>
          <p:cNvPr id="3" name="Title 2"/>
          <p:cNvSpPr>
            <a:spLocks noGrp="1"/>
          </p:cNvSpPr>
          <p:nvPr>
            <p:ph type="title"/>
          </p:nvPr>
        </p:nvSpPr>
        <p:spPr/>
        <p:txBody>
          <a:bodyPr/>
          <a:lstStyle/>
          <a:p>
            <a:r>
              <a:rPr lang="en-US" dirty="0" smtClean="0"/>
              <a:t>Cont. Jest </a:t>
            </a:r>
            <a:r>
              <a:rPr lang="en-US" dirty="0" err="1" smtClean="0"/>
              <a:t>Mathcers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59491"/>
          </a:xfrm>
        </p:spPr>
        <p:txBody>
          <a:bodyPr>
            <a:normAutofit fontScale="70000" lnSpcReduction="20000"/>
          </a:bodyPr>
          <a:lstStyle/>
          <a:p>
            <a:r>
              <a:rPr lang="en-US" dirty="0" smtClean="0"/>
              <a:t>Numbers </a:t>
            </a:r>
          </a:p>
          <a:p>
            <a:r>
              <a:rPr lang="en-US" dirty="0" smtClean="0"/>
              <a:t>test('adding floating point numbers', () =&gt; {</a:t>
            </a:r>
          </a:p>
          <a:p>
            <a:r>
              <a:rPr lang="en-US" dirty="0" smtClean="0"/>
              <a:t>  const value = 0.1 + 0.2;</a:t>
            </a:r>
          </a:p>
          <a:p>
            <a:r>
              <a:rPr lang="en-US" dirty="0" smtClean="0"/>
              <a:t>  expect(value).</a:t>
            </a:r>
            <a:r>
              <a:rPr lang="en-US" dirty="0" err="1" smtClean="0"/>
              <a:t>not.toBe</a:t>
            </a:r>
            <a:r>
              <a:rPr lang="en-US" dirty="0" smtClean="0"/>
              <a:t>(0.3);    // It isn't! Because rounding error</a:t>
            </a:r>
          </a:p>
          <a:p>
            <a:r>
              <a:rPr lang="en-US" dirty="0" smtClean="0"/>
              <a:t>  expect(value).</a:t>
            </a:r>
            <a:r>
              <a:rPr lang="en-US" dirty="0" err="1" smtClean="0"/>
              <a:t>toBeCloseTo</a:t>
            </a:r>
            <a:r>
              <a:rPr lang="en-US" dirty="0" smtClean="0"/>
              <a:t>(0.3); // This works.</a:t>
            </a:r>
          </a:p>
          <a:p>
            <a:r>
              <a:rPr lang="en-US" dirty="0" smtClean="0"/>
              <a:t>});</a:t>
            </a:r>
          </a:p>
          <a:p>
            <a:r>
              <a:rPr lang="en-US" dirty="0" smtClean="0"/>
              <a:t> </a:t>
            </a:r>
          </a:p>
          <a:p>
            <a:r>
              <a:rPr lang="en-US" dirty="0" smtClean="0"/>
              <a:t>test('there is no I in team', () =&gt; {</a:t>
            </a:r>
          </a:p>
          <a:p>
            <a:r>
              <a:rPr lang="en-US" dirty="0" smtClean="0"/>
              <a:t>  expect('team').</a:t>
            </a:r>
            <a:r>
              <a:rPr lang="en-US" dirty="0" err="1" smtClean="0"/>
              <a:t>not.toMatch</a:t>
            </a:r>
            <a:r>
              <a:rPr lang="en-US" dirty="0" smtClean="0"/>
              <a:t>(/I/);</a:t>
            </a:r>
          </a:p>
          <a:p>
            <a:r>
              <a:rPr lang="en-US" dirty="0" smtClean="0"/>
              <a:t>});</a:t>
            </a:r>
          </a:p>
          <a:p>
            <a:r>
              <a:rPr lang="en-US" dirty="0" smtClean="0"/>
              <a:t> </a:t>
            </a:r>
          </a:p>
          <a:p>
            <a:r>
              <a:rPr lang="en-US" dirty="0" smtClean="0"/>
              <a:t>test('but there is a "stop" in </a:t>
            </a:r>
            <a:r>
              <a:rPr lang="en-US" dirty="0" err="1" smtClean="0"/>
              <a:t>Christoph</a:t>
            </a:r>
            <a:r>
              <a:rPr lang="en-US" dirty="0" smtClean="0"/>
              <a:t>', () =&gt; {</a:t>
            </a:r>
          </a:p>
          <a:p>
            <a:r>
              <a:rPr lang="en-US" dirty="0" smtClean="0"/>
              <a:t>  expect('</a:t>
            </a:r>
            <a:r>
              <a:rPr lang="en-US" dirty="0" err="1" smtClean="0"/>
              <a:t>Christoph</a:t>
            </a:r>
            <a:r>
              <a:rPr lang="en-US" dirty="0" smtClean="0"/>
              <a:t>').</a:t>
            </a:r>
            <a:r>
              <a:rPr lang="en-US" dirty="0" err="1" smtClean="0"/>
              <a:t>toMatch</a:t>
            </a:r>
            <a:r>
              <a:rPr lang="en-US" dirty="0" smtClean="0"/>
              <a:t>(/stop/);</a:t>
            </a:r>
          </a:p>
          <a:p>
            <a:r>
              <a:rPr lang="en-US" dirty="0" smtClean="0"/>
              <a:t>});</a:t>
            </a:r>
          </a:p>
          <a:p>
            <a:pPr>
              <a:buNone/>
            </a:pPr>
            <a:endParaRPr lang="en-US" dirty="0"/>
          </a:p>
        </p:txBody>
      </p:sp>
      <p:sp>
        <p:nvSpPr>
          <p:cNvPr id="3" name="Title 2"/>
          <p:cNvSpPr>
            <a:spLocks noGrp="1"/>
          </p:cNvSpPr>
          <p:nvPr>
            <p:ph type="title"/>
          </p:nvPr>
        </p:nvSpPr>
        <p:spPr/>
        <p:txBody>
          <a:bodyPr/>
          <a:lstStyle/>
          <a:p>
            <a:r>
              <a:rPr lang="en-US" dirty="0" smtClean="0"/>
              <a:t>Cont. Jest </a:t>
            </a:r>
            <a:r>
              <a:rPr lang="en-US" dirty="0" err="1" smtClean="0"/>
              <a:t>Mathcers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Strings</a:t>
            </a:r>
          </a:p>
          <a:p>
            <a:r>
              <a:rPr lang="en-US" dirty="0" smtClean="0"/>
              <a:t>test('there is no I in team', () =&gt; {</a:t>
            </a:r>
          </a:p>
          <a:p>
            <a:r>
              <a:rPr lang="en-US" dirty="0" smtClean="0"/>
              <a:t>  expect('team').</a:t>
            </a:r>
            <a:r>
              <a:rPr lang="en-US" dirty="0" err="1" smtClean="0"/>
              <a:t>not.toMatch</a:t>
            </a:r>
            <a:r>
              <a:rPr lang="en-US" dirty="0" smtClean="0"/>
              <a:t>(/I/);</a:t>
            </a:r>
          </a:p>
          <a:p>
            <a:r>
              <a:rPr lang="en-US" dirty="0" smtClean="0"/>
              <a:t>});</a:t>
            </a:r>
          </a:p>
          <a:p>
            <a:r>
              <a:rPr lang="en-US" dirty="0" smtClean="0"/>
              <a:t> </a:t>
            </a:r>
          </a:p>
          <a:p>
            <a:r>
              <a:rPr lang="en-US" dirty="0" smtClean="0"/>
              <a:t>test('but there is a "stop" in </a:t>
            </a:r>
            <a:r>
              <a:rPr lang="en-US" dirty="0" err="1" smtClean="0"/>
              <a:t>Christoph</a:t>
            </a:r>
            <a:r>
              <a:rPr lang="en-US" dirty="0" smtClean="0"/>
              <a:t>', () =&gt; {</a:t>
            </a:r>
          </a:p>
          <a:p>
            <a:r>
              <a:rPr lang="en-US" dirty="0" smtClean="0"/>
              <a:t>  expect('</a:t>
            </a:r>
            <a:r>
              <a:rPr lang="en-US" dirty="0" err="1" smtClean="0"/>
              <a:t>Christoph</a:t>
            </a:r>
            <a:r>
              <a:rPr lang="en-US" dirty="0" smtClean="0"/>
              <a:t>').</a:t>
            </a:r>
            <a:r>
              <a:rPr lang="en-US" dirty="0" err="1" smtClean="0"/>
              <a:t>toMatch</a:t>
            </a:r>
            <a:r>
              <a:rPr lang="en-US" dirty="0" smtClean="0"/>
              <a:t>(/stop/);</a:t>
            </a:r>
          </a:p>
          <a:p>
            <a:r>
              <a:rPr lang="en-US" dirty="0" smtClean="0"/>
              <a:t>});</a:t>
            </a:r>
          </a:p>
          <a:p>
            <a:pPr>
              <a:buNone/>
            </a:pPr>
            <a:endParaRPr lang="en-US" dirty="0"/>
          </a:p>
        </p:txBody>
      </p:sp>
      <p:sp>
        <p:nvSpPr>
          <p:cNvPr id="3" name="Title 2"/>
          <p:cNvSpPr>
            <a:spLocks noGrp="1"/>
          </p:cNvSpPr>
          <p:nvPr>
            <p:ph type="title"/>
          </p:nvPr>
        </p:nvSpPr>
        <p:spPr/>
        <p:txBody>
          <a:bodyPr/>
          <a:lstStyle/>
          <a:p>
            <a:r>
              <a:rPr lang="en-US" dirty="0" smtClean="0"/>
              <a:t>Cont. Jest Matchers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Arrays</a:t>
            </a:r>
          </a:p>
          <a:p>
            <a:r>
              <a:rPr lang="en-US" dirty="0" smtClean="0"/>
              <a:t>You can check if an array contains a particular item using </a:t>
            </a:r>
            <a:r>
              <a:rPr lang="en-US" dirty="0" err="1" smtClean="0"/>
              <a:t>toContain</a:t>
            </a:r>
            <a:r>
              <a:rPr lang="en-US" dirty="0" smtClean="0"/>
              <a:t>:</a:t>
            </a:r>
          </a:p>
          <a:p>
            <a:r>
              <a:rPr lang="en-US" dirty="0" smtClean="0"/>
              <a:t>const </a:t>
            </a:r>
            <a:r>
              <a:rPr lang="en-US" dirty="0" err="1" smtClean="0"/>
              <a:t>shoppingList</a:t>
            </a:r>
            <a:r>
              <a:rPr lang="en-US" dirty="0" smtClean="0"/>
              <a:t> = [</a:t>
            </a:r>
          </a:p>
          <a:p>
            <a:r>
              <a:rPr lang="en-US" dirty="0" smtClean="0"/>
              <a:t>  'diapers',</a:t>
            </a:r>
          </a:p>
          <a:p>
            <a:r>
              <a:rPr lang="en-US" dirty="0" smtClean="0"/>
              <a:t>  '</a:t>
            </a:r>
            <a:r>
              <a:rPr lang="en-US" dirty="0" err="1" smtClean="0"/>
              <a:t>kleenex</a:t>
            </a:r>
            <a:r>
              <a:rPr lang="en-US" dirty="0" smtClean="0"/>
              <a:t>', </a:t>
            </a:r>
          </a:p>
          <a:p>
            <a:r>
              <a:rPr lang="en-US" dirty="0" smtClean="0"/>
              <a:t>  'trash bags', </a:t>
            </a:r>
          </a:p>
          <a:p>
            <a:r>
              <a:rPr lang="en-US" dirty="0" smtClean="0"/>
              <a:t>  'paper towels', </a:t>
            </a:r>
          </a:p>
          <a:p>
            <a:r>
              <a:rPr lang="en-US" dirty="0" smtClean="0"/>
              <a:t>  'beer',</a:t>
            </a:r>
          </a:p>
          <a:p>
            <a:r>
              <a:rPr lang="en-US" dirty="0" smtClean="0"/>
              <a:t>];</a:t>
            </a:r>
          </a:p>
          <a:p>
            <a:r>
              <a:rPr lang="en-US" dirty="0" smtClean="0"/>
              <a:t> </a:t>
            </a:r>
          </a:p>
          <a:p>
            <a:r>
              <a:rPr lang="en-US" dirty="0" smtClean="0"/>
              <a:t>test('the shopping list has beer on it', () =&gt; {</a:t>
            </a:r>
          </a:p>
          <a:p>
            <a:r>
              <a:rPr lang="en-US" dirty="0" smtClean="0"/>
              <a:t>  expect(</a:t>
            </a:r>
            <a:r>
              <a:rPr lang="en-US" dirty="0" err="1" smtClean="0"/>
              <a:t>shoppingList</a:t>
            </a:r>
            <a:r>
              <a:rPr lang="en-US" dirty="0" smtClean="0"/>
              <a:t>).</a:t>
            </a:r>
            <a:r>
              <a:rPr lang="en-US" dirty="0" err="1" smtClean="0"/>
              <a:t>toContain</a:t>
            </a:r>
            <a:r>
              <a:rPr lang="en-US" dirty="0" smtClean="0"/>
              <a:t>('beer');</a:t>
            </a:r>
          </a:p>
          <a:p>
            <a:r>
              <a:rPr lang="en-US" dirty="0" smtClean="0"/>
              <a:t>});</a:t>
            </a:r>
          </a:p>
          <a:p>
            <a:pPr>
              <a:buNone/>
            </a:pPr>
            <a:endParaRPr lang="en-US" dirty="0"/>
          </a:p>
        </p:txBody>
      </p:sp>
      <p:sp>
        <p:nvSpPr>
          <p:cNvPr id="3" name="Title 2"/>
          <p:cNvSpPr>
            <a:spLocks noGrp="1"/>
          </p:cNvSpPr>
          <p:nvPr>
            <p:ph type="title"/>
          </p:nvPr>
        </p:nvSpPr>
        <p:spPr/>
        <p:txBody>
          <a:bodyPr/>
          <a:lstStyle/>
          <a:p>
            <a:r>
              <a:rPr lang="en-US" dirty="0" smtClean="0"/>
              <a:t>Cont. Jest </a:t>
            </a:r>
            <a:r>
              <a:rPr lang="en-US" dirty="0" err="1" smtClean="0"/>
              <a:t>Mathcers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Exceptions</a:t>
            </a:r>
          </a:p>
          <a:p>
            <a:r>
              <a:rPr lang="en-US" dirty="0" smtClean="0"/>
              <a:t>If you want to test that a particular function throws an error when it's called, use </a:t>
            </a:r>
            <a:r>
              <a:rPr lang="en-US" dirty="0" err="1" smtClean="0"/>
              <a:t>toThrow</a:t>
            </a:r>
            <a:r>
              <a:rPr lang="en-US" dirty="0" smtClean="0"/>
              <a:t>.</a:t>
            </a:r>
          </a:p>
          <a:p>
            <a:r>
              <a:rPr lang="en-US" dirty="0" smtClean="0"/>
              <a:t>function </a:t>
            </a:r>
            <a:r>
              <a:rPr lang="en-US" dirty="0" err="1" smtClean="0"/>
              <a:t>compileAndroidCode</a:t>
            </a:r>
            <a:r>
              <a:rPr lang="en-US" dirty="0" smtClean="0"/>
              <a:t>() {</a:t>
            </a:r>
          </a:p>
          <a:p>
            <a:r>
              <a:rPr lang="en-US" dirty="0" smtClean="0"/>
              <a:t>  throw new </a:t>
            </a:r>
            <a:r>
              <a:rPr lang="en-US" dirty="0" err="1" smtClean="0"/>
              <a:t>ConfigError</a:t>
            </a:r>
            <a:r>
              <a:rPr lang="en-US" dirty="0" smtClean="0"/>
              <a:t>('you are using the wrong JDK');</a:t>
            </a:r>
          </a:p>
          <a:p>
            <a:r>
              <a:rPr lang="en-US" dirty="0" smtClean="0"/>
              <a:t>}</a:t>
            </a:r>
          </a:p>
          <a:p>
            <a:r>
              <a:rPr lang="en-US" dirty="0" smtClean="0"/>
              <a:t> </a:t>
            </a:r>
          </a:p>
          <a:p>
            <a:r>
              <a:rPr lang="en-US" dirty="0" smtClean="0"/>
              <a:t>test('compiling android goes as expected', () =&gt; {</a:t>
            </a:r>
          </a:p>
          <a:p>
            <a:r>
              <a:rPr lang="en-US" dirty="0" smtClean="0"/>
              <a:t>  expect(</a:t>
            </a:r>
            <a:r>
              <a:rPr lang="en-US" dirty="0" err="1" smtClean="0"/>
              <a:t>compileAndroidCode</a:t>
            </a:r>
            <a:r>
              <a:rPr lang="en-US" dirty="0" smtClean="0"/>
              <a:t>).</a:t>
            </a:r>
            <a:r>
              <a:rPr lang="en-US" dirty="0" err="1" smtClean="0"/>
              <a:t>toThrow</a:t>
            </a:r>
            <a:r>
              <a:rPr lang="en-US" dirty="0" smtClean="0"/>
              <a:t>();</a:t>
            </a:r>
          </a:p>
          <a:p>
            <a:r>
              <a:rPr lang="en-US" dirty="0" smtClean="0"/>
              <a:t>  expect(</a:t>
            </a:r>
            <a:r>
              <a:rPr lang="en-US" dirty="0" err="1" smtClean="0"/>
              <a:t>compileAndroidCode</a:t>
            </a:r>
            <a:r>
              <a:rPr lang="en-US" dirty="0" smtClean="0"/>
              <a:t>).</a:t>
            </a:r>
            <a:r>
              <a:rPr lang="en-US" dirty="0" err="1" smtClean="0"/>
              <a:t>toThrow</a:t>
            </a:r>
            <a:r>
              <a:rPr lang="en-US" dirty="0" smtClean="0"/>
              <a:t>(</a:t>
            </a:r>
            <a:r>
              <a:rPr lang="en-US" dirty="0" err="1" smtClean="0"/>
              <a:t>ConfigError</a:t>
            </a:r>
            <a:r>
              <a:rPr lang="en-US" dirty="0" smtClean="0"/>
              <a:t>);</a:t>
            </a:r>
          </a:p>
          <a:p>
            <a:r>
              <a:rPr lang="en-US" dirty="0" smtClean="0"/>
              <a:t> </a:t>
            </a:r>
          </a:p>
          <a:p>
            <a:r>
              <a:rPr lang="en-US" dirty="0" smtClean="0"/>
              <a:t>  // You can also use the exact error message or a </a:t>
            </a:r>
            <a:r>
              <a:rPr lang="en-US" dirty="0" err="1" smtClean="0"/>
              <a:t>regexp</a:t>
            </a:r>
            <a:endParaRPr lang="en-US" dirty="0" smtClean="0"/>
          </a:p>
          <a:p>
            <a:r>
              <a:rPr lang="en-US" dirty="0" smtClean="0"/>
              <a:t>  expect(</a:t>
            </a:r>
            <a:r>
              <a:rPr lang="en-US" dirty="0" err="1" smtClean="0"/>
              <a:t>compileAndroidCode</a:t>
            </a:r>
            <a:r>
              <a:rPr lang="en-US" dirty="0" smtClean="0"/>
              <a:t>).</a:t>
            </a:r>
            <a:r>
              <a:rPr lang="en-US" dirty="0" err="1" smtClean="0"/>
              <a:t>toThrow</a:t>
            </a:r>
            <a:r>
              <a:rPr lang="en-US" dirty="0" smtClean="0"/>
              <a:t>('you are using the wrong JDK');</a:t>
            </a:r>
          </a:p>
          <a:p>
            <a:r>
              <a:rPr lang="en-US" dirty="0" smtClean="0"/>
              <a:t>  expect(</a:t>
            </a:r>
            <a:r>
              <a:rPr lang="en-US" dirty="0" err="1" smtClean="0"/>
              <a:t>compileAndroidCode</a:t>
            </a:r>
            <a:r>
              <a:rPr lang="en-US" dirty="0" smtClean="0"/>
              <a:t>).</a:t>
            </a:r>
            <a:r>
              <a:rPr lang="en-US" dirty="0" err="1" smtClean="0"/>
              <a:t>toThrow</a:t>
            </a:r>
            <a:r>
              <a:rPr lang="en-US" dirty="0" smtClean="0"/>
              <a:t>(/JDK/);</a:t>
            </a:r>
          </a:p>
          <a:p>
            <a:r>
              <a:rPr lang="en-US" smtClean="0"/>
              <a:t>});</a:t>
            </a:r>
          </a:p>
          <a:p>
            <a:pPr>
              <a:buNone/>
            </a:pPr>
            <a:endParaRPr lang="en-US"/>
          </a:p>
        </p:txBody>
      </p:sp>
      <p:sp>
        <p:nvSpPr>
          <p:cNvPr id="3" name="Title 2"/>
          <p:cNvSpPr>
            <a:spLocks noGrp="1"/>
          </p:cNvSpPr>
          <p:nvPr>
            <p:ph type="title"/>
          </p:nvPr>
        </p:nvSpPr>
        <p:spPr/>
        <p:txBody>
          <a:bodyPr/>
          <a:lstStyle/>
          <a:p>
            <a:r>
              <a:rPr lang="en-US" dirty="0" smtClean="0"/>
              <a:t>Cont. Jest </a:t>
            </a:r>
            <a:r>
              <a:rPr lang="en-US" dirty="0" err="1" smtClean="0"/>
              <a:t>Mathcers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410200"/>
          </a:xfrm>
        </p:spPr>
        <p:txBody>
          <a:bodyPr>
            <a:normAutofit/>
          </a:bodyPr>
          <a:lstStyle/>
          <a:p>
            <a:r>
              <a:rPr lang="en-US" dirty="0" smtClean="0"/>
              <a:t> </a:t>
            </a:r>
            <a:r>
              <a:rPr lang="en-US" dirty="0" smtClean="0"/>
              <a:t>// </a:t>
            </a:r>
            <a:r>
              <a:rPr lang="en-US" dirty="0" smtClean="0"/>
              <a:t>The mock function was called at least once</a:t>
            </a:r>
          </a:p>
          <a:p>
            <a:r>
              <a:rPr lang="en-US" dirty="0" smtClean="0"/>
              <a:t>expect(</a:t>
            </a:r>
            <a:r>
              <a:rPr lang="en-US" dirty="0" err="1" smtClean="0"/>
              <a:t>mockFunc</a:t>
            </a:r>
            <a:r>
              <a:rPr lang="en-US" dirty="0" smtClean="0"/>
              <a:t>).</a:t>
            </a:r>
            <a:r>
              <a:rPr lang="en-US" dirty="0" err="1" smtClean="0"/>
              <a:t>toBeCalled</a:t>
            </a:r>
            <a:r>
              <a:rPr lang="en-US" dirty="0" smtClean="0"/>
              <a:t>();</a:t>
            </a:r>
          </a:p>
          <a:p>
            <a:r>
              <a:rPr lang="en-US" dirty="0" smtClean="0"/>
              <a:t> </a:t>
            </a:r>
          </a:p>
          <a:p>
            <a:r>
              <a:rPr lang="en-US" dirty="0" smtClean="0"/>
              <a:t>// The mock function was called at least once with the specified </a:t>
            </a:r>
            <a:r>
              <a:rPr lang="en-US" dirty="0" err="1" smtClean="0"/>
              <a:t>args</a:t>
            </a:r>
            <a:endParaRPr lang="en-US" dirty="0" smtClean="0"/>
          </a:p>
          <a:p>
            <a:r>
              <a:rPr lang="en-US" dirty="0" smtClean="0"/>
              <a:t>expect(</a:t>
            </a:r>
            <a:r>
              <a:rPr lang="en-US" dirty="0" err="1" smtClean="0"/>
              <a:t>mockFunc</a:t>
            </a:r>
            <a:r>
              <a:rPr lang="en-US" dirty="0" smtClean="0"/>
              <a:t>).</a:t>
            </a:r>
            <a:r>
              <a:rPr lang="en-US" dirty="0" err="1" smtClean="0"/>
              <a:t>toBeCalledWith</a:t>
            </a:r>
            <a:r>
              <a:rPr lang="en-US" dirty="0" smtClean="0"/>
              <a:t>(arg1, arg2);</a:t>
            </a:r>
          </a:p>
          <a:p>
            <a:r>
              <a:rPr lang="en-US" dirty="0" smtClean="0"/>
              <a:t> </a:t>
            </a:r>
          </a:p>
          <a:p>
            <a:r>
              <a:rPr lang="en-US" dirty="0" smtClean="0"/>
              <a:t>// The last call to the mock function was called with the specified </a:t>
            </a:r>
            <a:r>
              <a:rPr lang="en-US" dirty="0" err="1" smtClean="0"/>
              <a:t>args</a:t>
            </a:r>
            <a:endParaRPr lang="en-US" dirty="0" smtClean="0"/>
          </a:p>
          <a:p>
            <a:r>
              <a:rPr lang="en-US" dirty="0" smtClean="0"/>
              <a:t>expect(</a:t>
            </a:r>
            <a:r>
              <a:rPr lang="en-US" dirty="0" err="1" smtClean="0"/>
              <a:t>mockFunc</a:t>
            </a:r>
            <a:r>
              <a:rPr lang="en-US" dirty="0" smtClean="0"/>
              <a:t>).</a:t>
            </a:r>
            <a:r>
              <a:rPr lang="en-US" dirty="0" err="1" smtClean="0"/>
              <a:t>lastCalledWith</a:t>
            </a:r>
            <a:r>
              <a:rPr lang="en-US" dirty="0" smtClean="0"/>
              <a:t>(arg1, arg2);</a:t>
            </a:r>
          </a:p>
          <a:p>
            <a:pPr>
              <a:buNone/>
            </a:pPr>
            <a:endParaRPr lang="en-US" dirty="0"/>
          </a:p>
        </p:txBody>
      </p:sp>
      <p:sp>
        <p:nvSpPr>
          <p:cNvPr id="3" name="Title 2"/>
          <p:cNvSpPr>
            <a:spLocks noGrp="1"/>
          </p:cNvSpPr>
          <p:nvPr>
            <p:ph type="title"/>
          </p:nvPr>
        </p:nvSpPr>
        <p:spPr>
          <a:xfrm>
            <a:off x="457200" y="274638"/>
            <a:ext cx="8229600" cy="868362"/>
          </a:xfrm>
        </p:spPr>
        <p:txBody>
          <a:bodyPr>
            <a:normAutofit fontScale="90000"/>
          </a:bodyPr>
          <a:lstStyle/>
          <a:p>
            <a:r>
              <a:rPr lang="en-US" dirty="0" smtClean="0"/>
              <a:t>Custom Matchers</a:t>
            </a:r>
            <a:br>
              <a:rPr lang="en-US" dirty="0" smtClean="0"/>
            </a:b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fontScale="92500" lnSpcReduction="10000"/>
          </a:bodyPr>
          <a:lstStyle/>
          <a:p>
            <a:pPr lvl="0"/>
            <a:r>
              <a:rPr lang="en-US" dirty="0" err="1" smtClean="0">
                <a:solidFill>
                  <a:srgbClr val="FF0000"/>
                </a:solidFill>
                <a:hlinkClick r:id="rId2"/>
              </a:rPr>
              <a:t>jest.disableAutomock</a:t>
            </a:r>
            <a:r>
              <a:rPr lang="en-US" dirty="0" smtClean="0">
                <a:solidFill>
                  <a:srgbClr val="FF0000"/>
                </a:solidFill>
                <a:hlinkClick r:id="rId2"/>
              </a:rPr>
              <a:t>()</a:t>
            </a:r>
            <a:endParaRPr lang="en-US" dirty="0" smtClean="0">
              <a:solidFill>
                <a:srgbClr val="FF0000"/>
              </a:solidFill>
            </a:endParaRPr>
          </a:p>
          <a:p>
            <a:pPr lvl="0"/>
            <a:r>
              <a:rPr lang="en-US" dirty="0" err="1" smtClean="0">
                <a:solidFill>
                  <a:srgbClr val="FF0000"/>
                </a:solidFill>
                <a:hlinkClick r:id="rId2"/>
              </a:rPr>
              <a:t>jest.enableAutomock</a:t>
            </a:r>
            <a:r>
              <a:rPr lang="en-US" dirty="0" smtClean="0">
                <a:solidFill>
                  <a:srgbClr val="FF0000"/>
                </a:solidFill>
                <a:hlinkClick r:id="rId2"/>
              </a:rPr>
              <a:t>()</a:t>
            </a:r>
            <a:endParaRPr lang="en-US" dirty="0" smtClean="0">
              <a:solidFill>
                <a:srgbClr val="FF0000"/>
              </a:solidFill>
            </a:endParaRPr>
          </a:p>
          <a:p>
            <a:pPr lvl="0"/>
            <a:r>
              <a:rPr lang="en-US" dirty="0" err="1" smtClean="0">
                <a:solidFill>
                  <a:srgbClr val="FF0000"/>
                </a:solidFill>
                <a:hlinkClick r:id="rId2"/>
              </a:rPr>
              <a:t>jest.fn</a:t>
            </a:r>
            <a:r>
              <a:rPr lang="en-US" dirty="0" smtClean="0">
                <a:solidFill>
                  <a:srgbClr val="FF0000"/>
                </a:solidFill>
                <a:hlinkClick r:id="rId2"/>
              </a:rPr>
              <a:t>(implementation)</a:t>
            </a:r>
            <a:endParaRPr lang="en-US" dirty="0" smtClean="0">
              <a:solidFill>
                <a:srgbClr val="FF0000"/>
              </a:solidFill>
            </a:endParaRPr>
          </a:p>
          <a:p>
            <a:pPr lvl="0"/>
            <a:r>
              <a:rPr lang="en-US" dirty="0" err="1" smtClean="0">
                <a:solidFill>
                  <a:srgbClr val="FF0000"/>
                </a:solidFill>
                <a:hlinkClick r:id="rId2"/>
              </a:rPr>
              <a:t>jest.isMockFunction</a:t>
            </a:r>
            <a:r>
              <a:rPr lang="en-US" dirty="0" smtClean="0">
                <a:solidFill>
                  <a:srgbClr val="FF0000"/>
                </a:solidFill>
                <a:hlinkClick r:id="rId2"/>
              </a:rPr>
              <a:t>(fn)</a:t>
            </a:r>
            <a:endParaRPr lang="en-US" dirty="0" smtClean="0">
              <a:solidFill>
                <a:srgbClr val="FF0000"/>
              </a:solidFill>
            </a:endParaRPr>
          </a:p>
          <a:p>
            <a:pPr lvl="0"/>
            <a:r>
              <a:rPr lang="en-US" dirty="0" err="1" smtClean="0">
                <a:solidFill>
                  <a:srgbClr val="FF0000"/>
                </a:solidFill>
                <a:hlinkClick r:id="rId2"/>
              </a:rPr>
              <a:t>jest.genMockFromModule</a:t>
            </a:r>
            <a:r>
              <a:rPr lang="en-US" dirty="0" smtClean="0">
                <a:solidFill>
                  <a:srgbClr val="FF0000"/>
                </a:solidFill>
                <a:hlinkClick r:id="rId2"/>
              </a:rPr>
              <a:t>(</a:t>
            </a:r>
            <a:r>
              <a:rPr lang="en-US" dirty="0" err="1" smtClean="0">
                <a:solidFill>
                  <a:srgbClr val="FF0000"/>
                </a:solidFill>
                <a:hlinkClick r:id="rId2"/>
              </a:rPr>
              <a:t>moduleName</a:t>
            </a:r>
            <a:r>
              <a:rPr lang="en-US" dirty="0" smtClean="0">
                <a:solidFill>
                  <a:srgbClr val="FF0000"/>
                </a:solidFill>
                <a:hlinkClick r:id="rId2"/>
              </a:rPr>
              <a:t>)</a:t>
            </a:r>
            <a:endParaRPr lang="en-US" dirty="0" smtClean="0">
              <a:solidFill>
                <a:srgbClr val="FF0000"/>
              </a:solidFill>
            </a:endParaRPr>
          </a:p>
          <a:p>
            <a:pPr lvl="0"/>
            <a:r>
              <a:rPr lang="en-US" dirty="0" err="1" smtClean="0">
                <a:solidFill>
                  <a:srgbClr val="FF0000"/>
                </a:solidFill>
                <a:hlinkClick r:id="rId2"/>
              </a:rPr>
              <a:t>jest.mock</a:t>
            </a:r>
            <a:r>
              <a:rPr lang="en-US" dirty="0" smtClean="0">
                <a:solidFill>
                  <a:srgbClr val="FF0000"/>
                </a:solidFill>
                <a:hlinkClick r:id="rId2"/>
              </a:rPr>
              <a:t>(</a:t>
            </a:r>
            <a:r>
              <a:rPr lang="en-US" dirty="0" err="1" smtClean="0">
                <a:solidFill>
                  <a:srgbClr val="FF0000"/>
                </a:solidFill>
                <a:hlinkClick r:id="rId2"/>
              </a:rPr>
              <a:t>moduleName</a:t>
            </a:r>
            <a:r>
              <a:rPr lang="en-US" dirty="0" smtClean="0">
                <a:solidFill>
                  <a:srgbClr val="FF0000"/>
                </a:solidFill>
                <a:hlinkClick r:id="rId2"/>
              </a:rPr>
              <a:t>, factory, options)</a:t>
            </a:r>
            <a:endParaRPr lang="en-US" dirty="0" smtClean="0">
              <a:solidFill>
                <a:srgbClr val="FF0000"/>
              </a:solidFill>
            </a:endParaRPr>
          </a:p>
          <a:p>
            <a:pPr lvl="0"/>
            <a:r>
              <a:rPr lang="en-US" dirty="0" err="1" smtClean="0">
                <a:solidFill>
                  <a:srgbClr val="FF0000"/>
                </a:solidFill>
                <a:hlinkClick r:id="rId2"/>
              </a:rPr>
              <a:t>jest.clearAllMocks</a:t>
            </a:r>
            <a:r>
              <a:rPr lang="en-US" dirty="0" smtClean="0">
                <a:solidFill>
                  <a:srgbClr val="FF0000"/>
                </a:solidFill>
                <a:hlinkClick r:id="rId2"/>
              </a:rPr>
              <a:t>()</a:t>
            </a:r>
            <a:endParaRPr lang="en-US" dirty="0" smtClean="0">
              <a:solidFill>
                <a:srgbClr val="FF0000"/>
              </a:solidFill>
            </a:endParaRPr>
          </a:p>
          <a:p>
            <a:pPr lvl="0"/>
            <a:r>
              <a:rPr lang="en-US" dirty="0" err="1" smtClean="0">
                <a:solidFill>
                  <a:srgbClr val="FF0000"/>
                </a:solidFill>
                <a:hlinkClick r:id="rId2"/>
              </a:rPr>
              <a:t>jest.resetAllMocks</a:t>
            </a:r>
            <a:r>
              <a:rPr lang="en-US" dirty="0" smtClean="0">
                <a:solidFill>
                  <a:srgbClr val="FF0000"/>
                </a:solidFill>
                <a:hlinkClick r:id="rId2"/>
              </a:rPr>
              <a:t>()</a:t>
            </a:r>
            <a:endParaRPr lang="en-US" dirty="0" smtClean="0">
              <a:solidFill>
                <a:srgbClr val="FF0000"/>
              </a:solidFill>
            </a:endParaRPr>
          </a:p>
          <a:p>
            <a:r>
              <a:rPr lang="en-US" dirty="0" err="1" smtClean="0">
                <a:solidFill>
                  <a:srgbClr val="FF0000"/>
                </a:solidFill>
                <a:hlinkClick r:id="rId2"/>
              </a:rPr>
              <a:t>jest.resetModules</a:t>
            </a:r>
            <a:r>
              <a:rPr lang="en-US" dirty="0" smtClean="0">
                <a:solidFill>
                  <a:srgbClr val="FF0000"/>
                </a:solidFill>
                <a:hlinkClick r:id="rId2"/>
              </a:rPr>
              <a:t>()</a:t>
            </a:r>
            <a:endParaRPr lang="en-US" dirty="0" smtClean="0">
              <a:solidFill>
                <a:srgbClr val="FF0000"/>
              </a:solidFill>
            </a:endParaRPr>
          </a:p>
          <a:p>
            <a:pPr lvl="0"/>
            <a:r>
              <a:rPr lang="en-US" dirty="0" err="1" smtClean="0">
                <a:solidFill>
                  <a:srgbClr val="FF0000"/>
                </a:solidFill>
                <a:hlinkClick r:id="rId2"/>
              </a:rPr>
              <a:t>jest.setMock</a:t>
            </a:r>
            <a:r>
              <a:rPr lang="en-US" dirty="0" smtClean="0">
                <a:solidFill>
                  <a:srgbClr val="FF0000"/>
                </a:solidFill>
                <a:hlinkClick r:id="rId2"/>
              </a:rPr>
              <a:t>(</a:t>
            </a:r>
            <a:r>
              <a:rPr lang="en-US" dirty="0" err="1" smtClean="0">
                <a:solidFill>
                  <a:srgbClr val="FF0000"/>
                </a:solidFill>
                <a:hlinkClick r:id="rId2"/>
              </a:rPr>
              <a:t>moduleName</a:t>
            </a:r>
            <a:r>
              <a:rPr lang="en-US" dirty="0" smtClean="0">
                <a:solidFill>
                  <a:srgbClr val="FF0000"/>
                </a:solidFill>
                <a:hlinkClick r:id="rId2"/>
              </a:rPr>
              <a:t>, </a:t>
            </a:r>
            <a:r>
              <a:rPr lang="en-US" dirty="0" err="1" smtClean="0">
                <a:solidFill>
                  <a:srgbClr val="FF0000"/>
                </a:solidFill>
                <a:hlinkClick r:id="rId2"/>
              </a:rPr>
              <a:t>moduleExports</a:t>
            </a:r>
            <a:r>
              <a:rPr lang="en-US" dirty="0" smtClean="0">
                <a:solidFill>
                  <a:srgbClr val="FF0000"/>
                </a:solidFill>
                <a:hlinkClick r:id="rId2"/>
              </a:rPr>
              <a:t>)</a:t>
            </a:r>
            <a:endParaRPr lang="en-US" dirty="0" smtClean="0">
              <a:solidFill>
                <a:srgbClr val="FF0000"/>
              </a:solidFill>
            </a:endParaRPr>
          </a:p>
          <a:p>
            <a:pPr lvl="0"/>
            <a:r>
              <a:rPr lang="en-US" dirty="0" err="1" smtClean="0">
                <a:solidFill>
                  <a:srgbClr val="FF0000"/>
                </a:solidFill>
                <a:hlinkClick r:id="rId2"/>
              </a:rPr>
              <a:t>jest.unmock</a:t>
            </a:r>
            <a:r>
              <a:rPr lang="en-US" dirty="0" smtClean="0">
                <a:solidFill>
                  <a:srgbClr val="FF0000"/>
                </a:solidFill>
                <a:hlinkClick r:id="rId2"/>
              </a:rPr>
              <a:t>(</a:t>
            </a:r>
            <a:r>
              <a:rPr lang="en-US" dirty="0" err="1" smtClean="0">
                <a:solidFill>
                  <a:srgbClr val="FF0000"/>
                </a:solidFill>
                <a:hlinkClick r:id="rId2"/>
              </a:rPr>
              <a:t>moduleName</a:t>
            </a:r>
            <a:r>
              <a:rPr lang="en-US" dirty="0" smtClean="0">
                <a:solidFill>
                  <a:srgbClr val="FF0000"/>
                </a:solidFill>
                <a:hlinkClick r:id="rId2"/>
              </a:rPr>
              <a:t>)</a:t>
            </a:r>
            <a:endParaRPr lang="en-US" dirty="0" smtClean="0">
              <a:solidFill>
                <a:srgbClr val="FF0000"/>
              </a:solidFill>
            </a:endParaRPr>
          </a:p>
          <a:p>
            <a:pPr lvl="0"/>
            <a:r>
              <a:rPr lang="en-US" dirty="0" err="1" smtClean="0">
                <a:solidFill>
                  <a:srgbClr val="FF0000"/>
                </a:solidFill>
                <a:hlinkClick r:id="rId2"/>
              </a:rPr>
              <a:t>jest.spyOn</a:t>
            </a:r>
            <a:r>
              <a:rPr lang="en-US" dirty="0" smtClean="0">
                <a:solidFill>
                  <a:srgbClr val="FF0000"/>
                </a:solidFill>
                <a:hlinkClick r:id="rId2"/>
              </a:rPr>
              <a:t>(object, </a:t>
            </a:r>
            <a:r>
              <a:rPr lang="en-US" dirty="0" err="1" smtClean="0">
                <a:solidFill>
                  <a:srgbClr val="FF0000"/>
                </a:solidFill>
                <a:hlinkClick r:id="rId2"/>
              </a:rPr>
              <a:t>methodName</a:t>
            </a:r>
            <a:r>
              <a:rPr lang="en-US" dirty="0" smtClean="0">
                <a:solidFill>
                  <a:srgbClr val="FF0000"/>
                </a:solidFill>
                <a:hlinkClick r:id="rId2"/>
              </a:rPr>
              <a:t>)</a:t>
            </a:r>
            <a:endParaRPr lang="en-US" dirty="0" smtClean="0">
              <a:solidFill>
                <a:srgbClr val="FF0000"/>
              </a:solidFill>
            </a:endParaRPr>
          </a:p>
          <a:p>
            <a:endParaRPr lang="en-US" dirty="0"/>
          </a:p>
        </p:txBody>
      </p:sp>
      <p:sp>
        <p:nvSpPr>
          <p:cNvPr id="3" name="Title 2"/>
          <p:cNvSpPr>
            <a:spLocks noGrp="1"/>
          </p:cNvSpPr>
          <p:nvPr>
            <p:ph type="title"/>
          </p:nvPr>
        </p:nvSpPr>
        <p:spPr/>
        <p:txBody>
          <a:bodyPr/>
          <a:lstStyle/>
          <a:p>
            <a:r>
              <a:rPr lang="en-US" dirty="0" smtClean="0"/>
              <a:t>Jest Methods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err="1" smtClean="0"/>
              <a:t>jest.fn</a:t>
            </a:r>
            <a:r>
              <a:rPr lang="en-US" dirty="0" smtClean="0"/>
              <a:t>(implementation)</a:t>
            </a:r>
          </a:p>
          <a:p>
            <a:r>
              <a:rPr lang="en-US" dirty="0" smtClean="0"/>
              <a:t>Returns a new, unused </a:t>
            </a:r>
            <a:r>
              <a:rPr lang="en-US" dirty="0" smtClean="0">
                <a:hlinkClick r:id="rId2"/>
              </a:rPr>
              <a:t>mock function</a:t>
            </a:r>
            <a:r>
              <a:rPr lang="en-US" dirty="0" smtClean="0"/>
              <a:t>. Optionally takes a mock implementation.</a:t>
            </a:r>
          </a:p>
          <a:p>
            <a:r>
              <a:rPr lang="en-US" dirty="0" smtClean="0"/>
              <a:t>  const </a:t>
            </a:r>
            <a:r>
              <a:rPr lang="en-US" dirty="0" err="1" smtClean="0"/>
              <a:t>mockFn</a:t>
            </a:r>
            <a:r>
              <a:rPr lang="en-US" dirty="0" smtClean="0"/>
              <a:t> = </a:t>
            </a:r>
            <a:r>
              <a:rPr lang="en-US" dirty="0" err="1" smtClean="0"/>
              <a:t>jest.fn</a:t>
            </a:r>
            <a:r>
              <a:rPr lang="en-US" dirty="0" smtClean="0"/>
              <a:t>();</a:t>
            </a:r>
          </a:p>
          <a:p>
            <a:r>
              <a:rPr lang="en-US" dirty="0" smtClean="0"/>
              <a:t>  </a:t>
            </a:r>
            <a:r>
              <a:rPr lang="en-US" dirty="0" err="1" smtClean="0"/>
              <a:t>mockFn</a:t>
            </a:r>
            <a:r>
              <a:rPr lang="en-US" dirty="0" smtClean="0"/>
              <a:t>();</a:t>
            </a:r>
          </a:p>
          <a:p>
            <a:r>
              <a:rPr lang="en-US" dirty="0" smtClean="0"/>
              <a:t>  expect(</a:t>
            </a:r>
            <a:r>
              <a:rPr lang="en-US" dirty="0" err="1" smtClean="0"/>
              <a:t>mockFn</a:t>
            </a:r>
            <a:r>
              <a:rPr lang="en-US" dirty="0" smtClean="0"/>
              <a:t>).</a:t>
            </a:r>
            <a:r>
              <a:rPr lang="en-US" dirty="0" err="1" smtClean="0"/>
              <a:t>toHaveBeenCalled</a:t>
            </a:r>
            <a:r>
              <a:rPr lang="en-US" dirty="0" smtClean="0"/>
              <a:t>();</a:t>
            </a:r>
          </a:p>
          <a:p>
            <a:r>
              <a:rPr lang="en-US" dirty="0" smtClean="0"/>
              <a:t> </a:t>
            </a:r>
          </a:p>
          <a:p>
            <a:r>
              <a:rPr lang="en-US" dirty="0" smtClean="0"/>
              <a:t>  // With a mock implementation:</a:t>
            </a:r>
          </a:p>
          <a:p>
            <a:r>
              <a:rPr lang="en-US" dirty="0" smtClean="0"/>
              <a:t>  const </a:t>
            </a:r>
            <a:r>
              <a:rPr lang="en-US" dirty="0" err="1" smtClean="0"/>
              <a:t>returnsTrue</a:t>
            </a:r>
            <a:r>
              <a:rPr lang="en-US" dirty="0" smtClean="0"/>
              <a:t> = </a:t>
            </a:r>
            <a:r>
              <a:rPr lang="en-US" dirty="0" err="1" smtClean="0"/>
              <a:t>jest.fn</a:t>
            </a:r>
            <a:r>
              <a:rPr lang="en-US" dirty="0" smtClean="0"/>
              <a:t>(() =&gt; true);</a:t>
            </a:r>
          </a:p>
          <a:p>
            <a:r>
              <a:rPr lang="en-US" dirty="0" smtClean="0"/>
              <a:t>  console.log(</a:t>
            </a:r>
            <a:r>
              <a:rPr lang="en-US" dirty="0" err="1" smtClean="0"/>
              <a:t>returnsTrue</a:t>
            </a:r>
            <a:r>
              <a:rPr lang="en-US" dirty="0" smtClean="0"/>
              <a:t>()); // true;</a:t>
            </a:r>
          </a:p>
          <a:p>
            <a:pPr>
              <a:buNone/>
            </a:pPr>
            <a:endParaRPr lang="en-US" dirty="0"/>
          </a:p>
        </p:txBody>
      </p:sp>
      <p:sp>
        <p:nvSpPr>
          <p:cNvPr id="3" name="Title 2"/>
          <p:cNvSpPr>
            <a:spLocks noGrp="1"/>
          </p:cNvSpPr>
          <p:nvPr>
            <p:ph type="title"/>
          </p:nvPr>
        </p:nvSpPr>
        <p:spPr/>
        <p:txBody>
          <a:bodyPr/>
          <a:lstStyle/>
          <a:p>
            <a:r>
              <a:rPr lang="en-US" dirty="0" smtClean="0"/>
              <a:t>Cont. Jest Methods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4191000"/>
            <a:ext cx="8915400" cy="2667000"/>
          </a:xfrm>
        </p:spPr>
        <p:txBody>
          <a:bodyPr/>
          <a:lstStyle/>
          <a:p>
            <a:pPr>
              <a:buNone/>
            </a:pPr>
            <a:r>
              <a:rPr lang="en-US" dirty="0" smtClean="0"/>
              <a:t>Code-Based Testing or Structural Testing) is a </a:t>
            </a:r>
            <a:r>
              <a:rPr lang="en-US" dirty="0" smtClean="0">
                <a:hlinkClick r:id="rId2"/>
              </a:rPr>
              <a:t>software testing method</a:t>
            </a:r>
            <a:r>
              <a:rPr lang="en-US" dirty="0" smtClean="0"/>
              <a:t> in which the internal structure/ design/ implementation is tested.</a:t>
            </a:r>
          </a:p>
        </p:txBody>
      </p:sp>
      <p:sp>
        <p:nvSpPr>
          <p:cNvPr id="3" name="Title 2"/>
          <p:cNvSpPr>
            <a:spLocks noGrp="1"/>
          </p:cNvSpPr>
          <p:nvPr>
            <p:ph type="title"/>
          </p:nvPr>
        </p:nvSpPr>
        <p:spPr>
          <a:xfrm>
            <a:off x="457200" y="0"/>
            <a:ext cx="8229600" cy="990600"/>
          </a:xfrm>
        </p:spPr>
        <p:txBody>
          <a:bodyPr/>
          <a:lstStyle/>
          <a:p>
            <a:r>
              <a:rPr lang="en-US" dirty="0" smtClean="0"/>
              <a:t>White box testing</a:t>
            </a:r>
            <a:endParaRPr lang="en-US" dirty="0"/>
          </a:p>
        </p:txBody>
      </p:sp>
      <p:pic>
        <p:nvPicPr>
          <p:cNvPr id="5122" name="Picture 2" descr="C:\Users\Administrator\Downloads\white-box-testing.png"/>
          <p:cNvPicPr>
            <a:picLocks noChangeAspect="1" noChangeArrowheads="1"/>
          </p:cNvPicPr>
          <p:nvPr/>
        </p:nvPicPr>
        <p:blipFill>
          <a:blip r:embed="rId3"/>
          <a:srcRect/>
          <a:stretch>
            <a:fillRect/>
          </a:stretch>
        </p:blipFill>
        <p:spPr bwMode="auto">
          <a:xfrm>
            <a:off x="0" y="762000"/>
            <a:ext cx="6096000" cy="3124199"/>
          </a:xfrm>
          <a:prstGeom prst="rect">
            <a:avLst/>
          </a:prstGeom>
          <a:noFill/>
        </p:spPr>
      </p:pic>
      <p:sp>
        <p:nvSpPr>
          <p:cNvPr id="5" name="Content Placeholder 1"/>
          <p:cNvSpPr txBox="1">
            <a:spLocks/>
          </p:cNvSpPr>
          <p:nvPr/>
        </p:nvSpPr>
        <p:spPr>
          <a:xfrm>
            <a:off x="6172200" y="685800"/>
            <a:ext cx="2971800" cy="3048000"/>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400" dirty="0" smtClean="0"/>
              <a:t>Also known as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Clear Box Testing,</a:t>
            </a:r>
            <a:endParaRPr lang="en-US" sz="2000" baseline="0" dirty="0" smtClean="0"/>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000" b="0" i="0" u="none" strike="noStrike" kern="1200" cap="none" spc="0" normalizeH="0" noProof="0" dirty="0" smtClean="0">
                <a:ln>
                  <a:noFill/>
                </a:ln>
                <a:solidFill>
                  <a:schemeClr val="tx1"/>
                </a:solidFill>
                <a:effectLst/>
                <a:uLnTx/>
                <a:uFillTx/>
                <a:latin typeface="+mn-lt"/>
                <a:ea typeface="+mn-ea"/>
                <a:cs typeface="+mn-cs"/>
              </a:rPr>
              <a:t>O</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pen Box Testing,</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Glass Box Testing,</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Transparent Box</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u="sng" dirty="0" smtClean="0">
                <a:hlinkClick r:id="rId2"/>
              </a:rPr>
              <a:t>expect(value)</a:t>
            </a:r>
            <a:endParaRPr lang="en-US" dirty="0" smtClean="0"/>
          </a:p>
          <a:p>
            <a:pPr lvl="0"/>
            <a:r>
              <a:rPr lang="en-US" u="sng" dirty="0" err="1" smtClean="0">
                <a:hlinkClick r:id="rId2"/>
              </a:rPr>
              <a:t>expect.extend</a:t>
            </a:r>
            <a:r>
              <a:rPr lang="en-US" u="sng" dirty="0" smtClean="0">
                <a:hlinkClick r:id="rId2"/>
              </a:rPr>
              <a:t>(matchers)</a:t>
            </a:r>
            <a:endParaRPr lang="en-US" dirty="0" smtClean="0"/>
          </a:p>
          <a:p>
            <a:pPr lvl="0"/>
            <a:r>
              <a:rPr lang="en-US" u="sng" dirty="0" err="1" smtClean="0">
                <a:hlinkClick r:id="rId2"/>
              </a:rPr>
              <a:t>expect.anything</a:t>
            </a:r>
            <a:r>
              <a:rPr lang="en-US" u="sng" dirty="0" smtClean="0">
                <a:hlinkClick r:id="rId2"/>
              </a:rPr>
              <a:t>()</a:t>
            </a:r>
            <a:endParaRPr lang="en-US" dirty="0" smtClean="0"/>
          </a:p>
          <a:p>
            <a:pPr lvl="0"/>
            <a:r>
              <a:rPr lang="en-US" u="sng" dirty="0" err="1" smtClean="0">
                <a:hlinkClick r:id="rId2"/>
              </a:rPr>
              <a:t>expect.any</a:t>
            </a:r>
            <a:r>
              <a:rPr lang="en-US" u="sng" dirty="0" smtClean="0">
                <a:hlinkClick r:id="rId2"/>
              </a:rPr>
              <a:t>(constructor)</a:t>
            </a:r>
            <a:endParaRPr lang="en-US" dirty="0" smtClean="0"/>
          </a:p>
          <a:p>
            <a:pPr lvl="0"/>
            <a:r>
              <a:rPr lang="en-US" u="sng" dirty="0" err="1" smtClean="0">
                <a:hlinkClick r:id="rId2"/>
              </a:rPr>
              <a:t>expect.arrayContaining</a:t>
            </a:r>
            <a:r>
              <a:rPr lang="en-US" u="sng" dirty="0" smtClean="0">
                <a:hlinkClick r:id="rId2"/>
              </a:rPr>
              <a:t>(array)</a:t>
            </a:r>
            <a:endParaRPr lang="en-US" dirty="0" smtClean="0"/>
          </a:p>
          <a:p>
            <a:pPr lvl="0"/>
            <a:r>
              <a:rPr lang="en-US" u="sng" dirty="0" err="1" smtClean="0">
                <a:hlinkClick r:id="rId2"/>
              </a:rPr>
              <a:t>expect.assertions</a:t>
            </a:r>
            <a:r>
              <a:rPr lang="en-US" u="sng" dirty="0" smtClean="0">
                <a:hlinkClick r:id="rId2"/>
              </a:rPr>
              <a:t>(number)</a:t>
            </a:r>
            <a:endParaRPr lang="en-US" dirty="0" smtClean="0"/>
          </a:p>
          <a:p>
            <a:pPr lvl="0"/>
            <a:r>
              <a:rPr lang="en-US" u="sng" dirty="0" err="1" smtClean="0">
                <a:hlinkClick r:id="rId2"/>
              </a:rPr>
              <a:t>expect.hasAssertions</a:t>
            </a:r>
            <a:r>
              <a:rPr lang="en-US" u="sng" dirty="0" smtClean="0">
                <a:hlinkClick r:id="rId2"/>
              </a:rPr>
              <a:t>()</a:t>
            </a:r>
            <a:endParaRPr lang="en-US" dirty="0" smtClean="0"/>
          </a:p>
          <a:p>
            <a:pPr lvl="0"/>
            <a:r>
              <a:rPr lang="en-US" u="sng" dirty="0" err="1" smtClean="0">
                <a:hlinkClick r:id="rId2"/>
              </a:rPr>
              <a:t>expect.objectContaining</a:t>
            </a:r>
            <a:r>
              <a:rPr lang="en-US" u="sng" dirty="0" smtClean="0">
                <a:hlinkClick r:id="rId2"/>
              </a:rPr>
              <a:t>(object)</a:t>
            </a:r>
            <a:endParaRPr lang="en-US" dirty="0" smtClean="0"/>
          </a:p>
          <a:p>
            <a:pPr lvl="0"/>
            <a:r>
              <a:rPr lang="en-US" u="sng" dirty="0" err="1" smtClean="0">
                <a:hlinkClick r:id="rId2"/>
              </a:rPr>
              <a:t>expect.stringContaining</a:t>
            </a:r>
            <a:r>
              <a:rPr lang="en-US" u="sng" dirty="0" smtClean="0">
                <a:hlinkClick r:id="rId2"/>
              </a:rPr>
              <a:t>(string)</a:t>
            </a:r>
            <a:endParaRPr lang="en-US" dirty="0" smtClean="0"/>
          </a:p>
          <a:p>
            <a:pPr lvl="0"/>
            <a:r>
              <a:rPr lang="en-US" u="sng" dirty="0" err="1" smtClean="0">
                <a:hlinkClick r:id="rId2"/>
              </a:rPr>
              <a:t>expect.stringMatching</a:t>
            </a:r>
            <a:r>
              <a:rPr lang="en-US" u="sng" dirty="0" smtClean="0">
                <a:hlinkClick r:id="rId2"/>
              </a:rPr>
              <a:t>(</a:t>
            </a:r>
            <a:r>
              <a:rPr lang="en-US" u="sng" dirty="0" err="1" smtClean="0">
                <a:hlinkClick r:id="rId2"/>
              </a:rPr>
              <a:t>regexp</a:t>
            </a:r>
            <a:r>
              <a:rPr lang="en-US" u="sng" dirty="0" smtClean="0">
                <a:hlinkClick r:id="rId2"/>
              </a:rPr>
              <a:t>)</a:t>
            </a:r>
            <a:endParaRPr lang="en-US" dirty="0" smtClean="0"/>
          </a:p>
          <a:p>
            <a:pPr lvl="0"/>
            <a:r>
              <a:rPr lang="en-US" u="sng" dirty="0" err="1" smtClean="0">
                <a:hlinkClick r:id="rId2"/>
              </a:rPr>
              <a:t>expect.addSnapshotSerializer</a:t>
            </a:r>
            <a:r>
              <a:rPr lang="en-US" u="sng" dirty="0" smtClean="0">
                <a:hlinkClick r:id="rId2"/>
              </a:rPr>
              <a:t>(</a:t>
            </a:r>
            <a:r>
              <a:rPr lang="en-US" u="sng" dirty="0" err="1" smtClean="0">
                <a:hlinkClick r:id="rId2"/>
              </a:rPr>
              <a:t>serializer</a:t>
            </a:r>
            <a:r>
              <a:rPr lang="en-US" u="sng" dirty="0" smtClean="0">
                <a:hlinkClick r:id="rId2"/>
              </a:rPr>
              <a:t>)</a:t>
            </a: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Expectation object</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u="sng" dirty="0" smtClean="0">
                <a:hlinkClick r:id="rId2"/>
              </a:rPr>
              <a:t>.not</a:t>
            </a:r>
            <a:endParaRPr lang="en-US" dirty="0" smtClean="0"/>
          </a:p>
          <a:p>
            <a:pPr lvl="0"/>
            <a:r>
              <a:rPr lang="en-US" u="sng" dirty="0" smtClean="0">
                <a:hlinkClick r:id="rId2"/>
              </a:rPr>
              <a:t>.resolves</a:t>
            </a:r>
            <a:endParaRPr lang="en-US" dirty="0" smtClean="0"/>
          </a:p>
          <a:p>
            <a:pPr lvl="0"/>
            <a:r>
              <a:rPr lang="en-US" u="sng" dirty="0" smtClean="0">
                <a:hlinkClick r:id="rId2"/>
              </a:rPr>
              <a:t>.rejects</a:t>
            </a:r>
            <a:endParaRPr lang="en-US" dirty="0" smtClean="0"/>
          </a:p>
          <a:p>
            <a:pPr lvl="0"/>
            <a:r>
              <a:rPr lang="en-US" u="sng" dirty="0" smtClean="0">
                <a:hlinkClick r:id="rId2"/>
              </a:rPr>
              <a:t>.</a:t>
            </a:r>
            <a:r>
              <a:rPr lang="en-US" u="sng" dirty="0" err="1" smtClean="0">
                <a:hlinkClick r:id="rId2"/>
              </a:rPr>
              <a:t>toBe</a:t>
            </a:r>
            <a:r>
              <a:rPr lang="en-US" u="sng" dirty="0" smtClean="0">
                <a:hlinkClick r:id="rId2"/>
              </a:rPr>
              <a:t>(value)</a:t>
            </a:r>
            <a:endParaRPr lang="en-US" dirty="0" smtClean="0"/>
          </a:p>
          <a:p>
            <a:pPr lvl="0"/>
            <a:r>
              <a:rPr lang="en-US" u="sng" dirty="0" smtClean="0">
                <a:hlinkClick r:id="rId2"/>
              </a:rPr>
              <a:t>.</a:t>
            </a:r>
            <a:r>
              <a:rPr lang="en-US" u="sng" dirty="0" err="1" smtClean="0">
                <a:hlinkClick r:id="rId2"/>
              </a:rPr>
              <a:t>toHaveBeenCalled</a:t>
            </a:r>
            <a:r>
              <a:rPr lang="en-US" u="sng" dirty="0" smtClean="0">
                <a:hlinkClick r:id="rId2"/>
              </a:rPr>
              <a:t>()</a:t>
            </a:r>
            <a:endParaRPr lang="en-US" dirty="0" smtClean="0"/>
          </a:p>
          <a:p>
            <a:pPr lvl="0"/>
            <a:r>
              <a:rPr lang="en-US" u="sng" dirty="0" smtClean="0">
                <a:hlinkClick r:id="rId2"/>
              </a:rPr>
              <a:t>.</a:t>
            </a:r>
            <a:r>
              <a:rPr lang="en-US" u="sng" dirty="0" err="1" smtClean="0">
                <a:hlinkClick r:id="rId2"/>
              </a:rPr>
              <a:t>toHaveBeenCalledTimes</a:t>
            </a:r>
            <a:r>
              <a:rPr lang="en-US" u="sng" dirty="0" smtClean="0">
                <a:hlinkClick r:id="rId2"/>
              </a:rPr>
              <a:t>(number)</a:t>
            </a:r>
            <a:endParaRPr lang="en-US" dirty="0" smtClean="0"/>
          </a:p>
          <a:p>
            <a:pPr lvl="0"/>
            <a:r>
              <a:rPr lang="en-US" u="sng" dirty="0" smtClean="0">
                <a:hlinkClick r:id="rId2"/>
              </a:rPr>
              <a:t>.</a:t>
            </a:r>
            <a:r>
              <a:rPr lang="en-US" u="sng" dirty="0" err="1" smtClean="0">
                <a:hlinkClick r:id="rId2"/>
              </a:rPr>
              <a:t>toHaveBeenCalledWith</a:t>
            </a:r>
            <a:r>
              <a:rPr lang="en-US" u="sng" dirty="0" smtClean="0">
                <a:hlinkClick r:id="rId2"/>
              </a:rPr>
              <a:t>(arg1, arg2, ...)</a:t>
            </a:r>
            <a:endParaRPr lang="en-US" dirty="0" smtClean="0"/>
          </a:p>
          <a:p>
            <a:pPr lvl="0"/>
            <a:r>
              <a:rPr lang="en-US" u="sng" dirty="0" smtClean="0">
                <a:hlinkClick r:id="rId2"/>
              </a:rPr>
              <a:t>.</a:t>
            </a:r>
            <a:r>
              <a:rPr lang="en-US" u="sng" dirty="0" err="1" smtClean="0">
                <a:hlinkClick r:id="rId2"/>
              </a:rPr>
              <a:t>toHaveBeenLastCalledWith</a:t>
            </a:r>
            <a:r>
              <a:rPr lang="en-US" u="sng" dirty="0" smtClean="0">
                <a:hlinkClick r:id="rId2"/>
              </a:rPr>
              <a:t>(arg1, arg2, ...)</a:t>
            </a:r>
            <a:endParaRPr lang="en-US" dirty="0" smtClean="0"/>
          </a:p>
          <a:p>
            <a:pPr lvl="0"/>
            <a:r>
              <a:rPr lang="en-US" u="sng" dirty="0" smtClean="0">
                <a:hlinkClick r:id="rId2"/>
              </a:rPr>
              <a:t>.</a:t>
            </a:r>
            <a:r>
              <a:rPr lang="en-US" u="sng" dirty="0" err="1" smtClean="0">
                <a:hlinkClick r:id="rId2"/>
              </a:rPr>
              <a:t>toBeCloseTo</a:t>
            </a:r>
            <a:r>
              <a:rPr lang="en-US" u="sng" dirty="0" smtClean="0">
                <a:hlinkClick r:id="rId2"/>
              </a:rPr>
              <a:t>(number, </a:t>
            </a:r>
            <a:r>
              <a:rPr lang="en-US" u="sng" dirty="0" err="1" smtClean="0">
                <a:hlinkClick r:id="rId2"/>
              </a:rPr>
              <a:t>numDigits</a:t>
            </a:r>
            <a:r>
              <a:rPr lang="en-US" u="sng" dirty="0" smtClean="0">
                <a:hlinkClick r:id="rId2"/>
              </a:rPr>
              <a:t>)</a:t>
            </a:r>
            <a:endParaRPr lang="en-US" dirty="0" smtClean="0"/>
          </a:p>
          <a:p>
            <a:pPr lvl="0"/>
            <a:r>
              <a:rPr lang="en-US" u="sng" dirty="0" smtClean="0">
                <a:hlinkClick r:id="rId2"/>
              </a:rPr>
              <a:t>.</a:t>
            </a:r>
            <a:r>
              <a:rPr lang="en-US" u="sng" dirty="0" err="1" smtClean="0">
                <a:hlinkClick r:id="rId2"/>
              </a:rPr>
              <a:t>toBeDefined</a:t>
            </a:r>
            <a:r>
              <a:rPr lang="en-US" u="sng" dirty="0" smtClean="0">
                <a:hlinkClick r:id="rId2"/>
              </a:rPr>
              <a:t>()</a:t>
            </a:r>
            <a:endParaRPr lang="en-US" dirty="0" smtClean="0"/>
          </a:p>
          <a:p>
            <a:pPr lvl="0"/>
            <a:r>
              <a:rPr lang="en-US" u="sng" dirty="0" smtClean="0">
                <a:hlinkClick r:id="rId2"/>
              </a:rPr>
              <a:t>.</a:t>
            </a:r>
            <a:r>
              <a:rPr lang="en-US" u="sng" dirty="0" err="1" smtClean="0">
                <a:hlinkClick r:id="rId2"/>
              </a:rPr>
              <a:t>toBeFalsy</a:t>
            </a:r>
            <a:r>
              <a:rPr lang="en-US" u="sng" dirty="0" smtClean="0">
                <a:hlinkClick r:id="rId2"/>
              </a:rPr>
              <a:t>()</a:t>
            </a: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Cont. Expectation object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u="sng" dirty="0" smtClean="0">
                <a:hlinkClick r:id="rId2"/>
              </a:rPr>
              <a:t>.</a:t>
            </a:r>
            <a:r>
              <a:rPr lang="en-US" u="sng" dirty="0" err="1" smtClean="0">
                <a:hlinkClick r:id="rId2"/>
              </a:rPr>
              <a:t>toBeGreaterThan</a:t>
            </a:r>
            <a:r>
              <a:rPr lang="en-US" u="sng" dirty="0" smtClean="0">
                <a:hlinkClick r:id="rId2"/>
              </a:rPr>
              <a:t>(number)</a:t>
            </a:r>
            <a:endParaRPr lang="en-US" dirty="0" smtClean="0"/>
          </a:p>
          <a:p>
            <a:pPr lvl="0"/>
            <a:r>
              <a:rPr lang="en-US" u="sng" dirty="0" smtClean="0">
                <a:hlinkClick r:id="rId2"/>
              </a:rPr>
              <a:t>.</a:t>
            </a:r>
            <a:r>
              <a:rPr lang="en-US" u="sng" dirty="0" err="1" smtClean="0">
                <a:hlinkClick r:id="rId2"/>
              </a:rPr>
              <a:t>toBeGreaterThanOrEqual</a:t>
            </a:r>
            <a:r>
              <a:rPr lang="en-US" u="sng" dirty="0" smtClean="0">
                <a:hlinkClick r:id="rId2"/>
              </a:rPr>
              <a:t>(number)</a:t>
            </a:r>
            <a:endParaRPr lang="en-US" dirty="0" smtClean="0"/>
          </a:p>
          <a:p>
            <a:pPr lvl="0"/>
            <a:r>
              <a:rPr lang="en-US" u="sng" dirty="0" smtClean="0">
                <a:hlinkClick r:id="rId2"/>
              </a:rPr>
              <a:t>.</a:t>
            </a:r>
            <a:r>
              <a:rPr lang="en-US" u="sng" dirty="0" err="1" smtClean="0">
                <a:hlinkClick r:id="rId2"/>
              </a:rPr>
              <a:t>toBeLessThan</a:t>
            </a:r>
            <a:r>
              <a:rPr lang="en-US" u="sng" dirty="0" smtClean="0">
                <a:hlinkClick r:id="rId2"/>
              </a:rPr>
              <a:t>(number)</a:t>
            </a:r>
            <a:endParaRPr lang="en-US" dirty="0" smtClean="0"/>
          </a:p>
          <a:p>
            <a:pPr lvl="0"/>
            <a:r>
              <a:rPr lang="en-US" u="sng" dirty="0" smtClean="0">
                <a:hlinkClick r:id="rId2"/>
              </a:rPr>
              <a:t>.</a:t>
            </a:r>
            <a:r>
              <a:rPr lang="en-US" u="sng" dirty="0" err="1" smtClean="0">
                <a:hlinkClick r:id="rId2"/>
              </a:rPr>
              <a:t>toBeLessThanOrEqual</a:t>
            </a:r>
            <a:r>
              <a:rPr lang="en-US" u="sng" dirty="0" smtClean="0">
                <a:hlinkClick r:id="rId2"/>
              </a:rPr>
              <a:t>(number)</a:t>
            </a:r>
            <a:endParaRPr lang="en-US" dirty="0" smtClean="0"/>
          </a:p>
          <a:p>
            <a:pPr lvl="0"/>
            <a:r>
              <a:rPr lang="en-US" u="sng" dirty="0" smtClean="0">
                <a:hlinkClick r:id="rId2"/>
              </a:rPr>
              <a:t>.</a:t>
            </a:r>
            <a:r>
              <a:rPr lang="en-US" u="sng" dirty="0" err="1" smtClean="0">
                <a:hlinkClick r:id="rId2"/>
              </a:rPr>
              <a:t>toBeInstanceOf</a:t>
            </a:r>
            <a:r>
              <a:rPr lang="en-US" u="sng" dirty="0" smtClean="0">
                <a:hlinkClick r:id="rId2"/>
              </a:rPr>
              <a:t>(Class)</a:t>
            </a:r>
            <a:endParaRPr lang="en-US" dirty="0" smtClean="0"/>
          </a:p>
          <a:p>
            <a:pPr lvl="0"/>
            <a:r>
              <a:rPr lang="en-US" u="sng" dirty="0" smtClean="0">
                <a:hlinkClick r:id="rId2"/>
              </a:rPr>
              <a:t>.</a:t>
            </a:r>
            <a:r>
              <a:rPr lang="en-US" u="sng" dirty="0" err="1" smtClean="0">
                <a:hlinkClick r:id="rId2"/>
              </a:rPr>
              <a:t>toBeNull</a:t>
            </a:r>
            <a:r>
              <a:rPr lang="en-US" u="sng" dirty="0" smtClean="0">
                <a:hlinkClick r:id="rId2"/>
              </a:rPr>
              <a:t>()</a:t>
            </a:r>
            <a:endParaRPr lang="en-US" dirty="0" smtClean="0"/>
          </a:p>
          <a:p>
            <a:pPr lvl="0"/>
            <a:r>
              <a:rPr lang="en-US" u="sng" dirty="0" smtClean="0">
                <a:hlinkClick r:id="rId2"/>
              </a:rPr>
              <a:t>.</a:t>
            </a:r>
            <a:r>
              <a:rPr lang="en-US" u="sng" dirty="0" err="1" smtClean="0">
                <a:hlinkClick r:id="rId2"/>
              </a:rPr>
              <a:t>toBeTruthy</a:t>
            </a:r>
            <a:r>
              <a:rPr lang="en-US" u="sng" dirty="0" smtClean="0">
                <a:hlinkClick r:id="rId2"/>
              </a:rPr>
              <a:t>()</a:t>
            </a:r>
            <a:endParaRPr lang="en-US" dirty="0" smtClean="0"/>
          </a:p>
          <a:p>
            <a:pPr lvl="0"/>
            <a:r>
              <a:rPr lang="en-US" u="sng" dirty="0" smtClean="0">
                <a:hlinkClick r:id="rId2"/>
              </a:rPr>
              <a:t>.</a:t>
            </a:r>
            <a:r>
              <a:rPr lang="en-US" u="sng" dirty="0" err="1" smtClean="0">
                <a:hlinkClick r:id="rId2"/>
              </a:rPr>
              <a:t>toBeUndefined</a:t>
            </a:r>
            <a:r>
              <a:rPr lang="en-US" u="sng" dirty="0" smtClean="0">
                <a:hlinkClick r:id="rId2"/>
              </a:rPr>
              <a:t>()</a:t>
            </a:r>
            <a:endParaRPr lang="en-US" dirty="0" smtClean="0"/>
          </a:p>
          <a:p>
            <a:pPr lvl="0"/>
            <a:r>
              <a:rPr lang="en-US" u="sng" dirty="0" smtClean="0">
                <a:hlinkClick r:id="rId2"/>
              </a:rPr>
              <a:t>.</a:t>
            </a:r>
            <a:r>
              <a:rPr lang="en-US" u="sng" dirty="0" err="1" smtClean="0">
                <a:hlinkClick r:id="rId2"/>
              </a:rPr>
              <a:t>toContain</a:t>
            </a:r>
            <a:r>
              <a:rPr lang="en-US" u="sng" dirty="0" smtClean="0">
                <a:hlinkClick r:id="rId2"/>
              </a:rPr>
              <a:t>(item)</a:t>
            </a: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Cont. Expectation object</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u="sng" dirty="0" smtClean="0">
                <a:hlinkClick r:id="rId2"/>
              </a:rPr>
              <a:t>.</a:t>
            </a:r>
            <a:r>
              <a:rPr lang="en-US" u="sng" dirty="0" err="1" smtClean="0">
                <a:hlinkClick r:id="rId2"/>
              </a:rPr>
              <a:t>toContainEqual</a:t>
            </a:r>
            <a:r>
              <a:rPr lang="en-US" u="sng" dirty="0" smtClean="0">
                <a:hlinkClick r:id="rId2"/>
              </a:rPr>
              <a:t>(item)</a:t>
            </a:r>
            <a:endParaRPr lang="en-US" dirty="0" smtClean="0"/>
          </a:p>
          <a:p>
            <a:pPr lvl="0"/>
            <a:r>
              <a:rPr lang="en-US" u="sng" dirty="0" smtClean="0">
                <a:hlinkClick r:id="rId2"/>
              </a:rPr>
              <a:t>.</a:t>
            </a:r>
            <a:r>
              <a:rPr lang="en-US" u="sng" dirty="0" err="1" smtClean="0">
                <a:hlinkClick r:id="rId2"/>
              </a:rPr>
              <a:t>toEqual</a:t>
            </a:r>
            <a:r>
              <a:rPr lang="en-US" u="sng" dirty="0" smtClean="0">
                <a:hlinkClick r:id="rId2"/>
              </a:rPr>
              <a:t>(value)</a:t>
            </a:r>
            <a:endParaRPr lang="en-US" dirty="0" smtClean="0"/>
          </a:p>
          <a:p>
            <a:pPr lvl="0"/>
            <a:r>
              <a:rPr lang="en-US" u="sng" dirty="0" smtClean="0">
                <a:hlinkClick r:id="rId2"/>
              </a:rPr>
              <a:t>.</a:t>
            </a:r>
            <a:r>
              <a:rPr lang="en-US" u="sng" dirty="0" err="1" smtClean="0">
                <a:hlinkClick r:id="rId2"/>
              </a:rPr>
              <a:t>toHaveLength</a:t>
            </a:r>
            <a:r>
              <a:rPr lang="en-US" u="sng" dirty="0" smtClean="0">
                <a:hlinkClick r:id="rId2"/>
              </a:rPr>
              <a:t>(number)</a:t>
            </a:r>
            <a:endParaRPr lang="en-US" dirty="0" smtClean="0"/>
          </a:p>
          <a:p>
            <a:pPr lvl="0"/>
            <a:r>
              <a:rPr lang="en-US" u="sng" dirty="0" smtClean="0">
                <a:hlinkClick r:id="rId2"/>
              </a:rPr>
              <a:t>.</a:t>
            </a:r>
            <a:r>
              <a:rPr lang="en-US" u="sng" dirty="0" err="1" smtClean="0">
                <a:hlinkClick r:id="rId2"/>
              </a:rPr>
              <a:t>toMatch</a:t>
            </a:r>
            <a:r>
              <a:rPr lang="en-US" u="sng" dirty="0" smtClean="0">
                <a:hlinkClick r:id="rId2"/>
              </a:rPr>
              <a:t>(</a:t>
            </a:r>
            <a:r>
              <a:rPr lang="en-US" u="sng" dirty="0" err="1" smtClean="0">
                <a:hlinkClick r:id="rId2"/>
              </a:rPr>
              <a:t>regexpOrString</a:t>
            </a:r>
            <a:r>
              <a:rPr lang="en-US" u="sng" dirty="0" smtClean="0">
                <a:hlinkClick r:id="rId2"/>
              </a:rPr>
              <a:t>)</a:t>
            </a:r>
            <a:endParaRPr lang="en-US" dirty="0" smtClean="0"/>
          </a:p>
          <a:p>
            <a:pPr lvl="0"/>
            <a:r>
              <a:rPr lang="en-US" u="sng" dirty="0" smtClean="0">
                <a:hlinkClick r:id="rId2"/>
              </a:rPr>
              <a:t>.</a:t>
            </a:r>
            <a:r>
              <a:rPr lang="en-US" u="sng" dirty="0" err="1" smtClean="0">
                <a:hlinkClick r:id="rId2"/>
              </a:rPr>
              <a:t>toMatchObject</a:t>
            </a:r>
            <a:r>
              <a:rPr lang="en-US" u="sng" dirty="0" smtClean="0">
                <a:hlinkClick r:id="rId2"/>
              </a:rPr>
              <a:t>(object)</a:t>
            </a:r>
            <a:endParaRPr lang="en-US" dirty="0" smtClean="0"/>
          </a:p>
          <a:p>
            <a:pPr lvl="0"/>
            <a:r>
              <a:rPr lang="en-US" u="sng" dirty="0" smtClean="0">
                <a:hlinkClick r:id="rId2"/>
              </a:rPr>
              <a:t>.</a:t>
            </a:r>
            <a:r>
              <a:rPr lang="en-US" u="sng" dirty="0" err="1" smtClean="0">
                <a:hlinkClick r:id="rId2"/>
              </a:rPr>
              <a:t>toHaveProperty</a:t>
            </a:r>
            <a:r>
              <a:rPr lang="en-US" u="sng" dirty="0" smtClean="0">
                <a:hlinkClick r:id="rId2"/>
              </a:rPr>
              <a:t>(</a:t>
            </a:r>
            <a:r>
              <a:rPr lang="en-US" u="sng" dirty="0" err="1" smtClean="0">
                <a:hlinkClick r:id="rId2"/>
              </a:rPr>
              <a:t>keyPath</a:t>
            </a:r>
            <a:r>
              <a:rPr lang="en-US" u="sng" dirty="0" smtClean="0">
                <a:hlinkClick r:id="rId2"/>
              </a:rPr>
              <a:t>, value)</a:t>
            </a:r>
            <a:endParaRPr lang="en-US" dirty="0" smtClean="0"/>
          </a:p>
          <a:p>
            <a:pPr lvl="0"/>
            <a:r>
              <a:rPr lang="en-US" u="sng" dirty="0" smtClean="0">
                <a:hlinkClick r:id="rId2"/>
              </a:rPr>
              <a:t>.</a:t>
            </a:r>
            <a:r>
              <a:rPr lang="en-US" u="sng" dirty="0" err="1" smtClean="0">
                <a:hlinkClick r:id="rId2"/>
              </a:rPr>
              <a:t>toMatchSnapshot</a:t>
            </a:r>
            <a:r>
              <a:rPr lang="en-US" u="sng" dirty="0" smtClean="0">
                <a:hlinkClick r:id="rId2"/>
              </a:rPr>
              <a:t>(</a:t>
            </a:r>
            <a:r>
              <a:rPr lang="en-US" u="sng" dirty="0" err="1" smtClean="0">
                <a:hlinkClick r:id="rId2"/>
              </a:rPr>
              <a:t>optionalString</a:t>
            </a:r>
            <a:r>
              <a:rPr lang="en-US" u="sng" dirty="0" smtClean="0">
                <a:hlinkClick r:id="rId2"/>
              </a:rPr>
              <a:t>)</a:t>
            </a:r>
            <a:endParaRPr lang="en-US" dirty="0" smtClean="0"/>
          </a:p>
          <a:p>
            <a:pPr lvl="0"/>
            <a:r>
              <a:rPr lang="en-US" u="sng" dirty="0" smtClean="0">
                <a:hlinkClick r:id="rId2"/>
              </a:rPr>
              <a:t>.</a:t>
            </a:r>
            <a:r>
              <a:rPr lang="en-US" u="sng" dirty="0" err="1" smtClean="0">
                <a:hlinkClick r:id="rId2"/>
              </a:rPr>
              <a:t>toThrow</a:t>
            </a:r>
            <a:r>
              <a:rPr lang="en-US" u="sng" dirty="0" smtClean="0">
                <a:hlinkClick r:id="rId2"/>
              </a:rPr>
              <a:t>(error)</a:t>
            </a:r>
            <a:endParaRPr lang="en-US" dirty="0" smtClean="0"/>
          </a:p>
          <a:p>
            <a:pPr lvl="0"/>
            <a:r>
              <a:rPr lang="en-US" u="sng" dirty="0" smtClean="0">
                <a:hlinkClick r:id="rId2"/>
              </a:rPr>
              <a:t>.</a:t>
            </a:r>
            <a:r>
              <a:rPr lang="en-US" u="sng" dirty="0" err="1" smtClean="0">
                <a:hlinkClick r:id="rId2"/>
              </a:rPr>
              <a:t>toThrowErrorMatchingSnapshot</a:t>
            </a:r>
            <a:r>
              <a:rPr lang="en-US" u="sng" dirty="0" smtClean="0">
                <a:hlinkClick r:id="rId2"/>
              </a:rPr>
              <a:t>()</a:t>
            </a:r>
            <a:endParaRPr lang="en-US" dirty="0" smtClean="0"/>
          </a:p>
          <a:p>
            <a:endParaRPr lang="en-US" dirty="0"/>
          </a:p>
        </p:txBody>
      </p:sp>
      <p:sp>
        <p:nvSpPr>
          <p:cNvPr id="3" name="Title 2"/>
          <p:cNvSpPr>
            <a:spLocks noGrp="1"/>
          </p:cNvSpPr>
          <p:nvPr>
            <p:ph type="title"/>
          </p:nvPr>
        </p:nvSpPr>
        <p:spPr/>
        <p:txBody>
          <a:bodyPr/>
          <a:lstStyle/>
          <a:p>
            <a:r>
              <a:rPr lang="en-US" dirty="0" smtClean="0"/>
              <a:t>Cont. Expectation object</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Callbacks</a:t>
            </a:r>
          </a:p>
          <a:p>
            <a:r>
              <a:rPr lang="en-US" dirty="0" smtClean="0"/>
              <a:t>2. Promises </a:t>
            </a:r>
          </a:p>
          <a:p>
            <a:r>
              <a:rPr lang="en-US" dirty="0" smtClean="0"/>
              <a:t>3. .resolves / .rejects</a:t>
            </a:r>
          </a:p>
          <a:p>
            <a:r>
              <a:rPr lang="en-US" dirty="0" smtClean="0"/>
              <a:t>4. </a:t>
            </a:r>
            <a:r>
              <a:rPr lang="en-US" dirty="0" err="1" smtClean="0"/>
              <a:t>Async</a:t>
            </a:r>
            <a:r>
              <a:rPr lang="en-US" dirty="0" smtClean="0"/>
              <a:t>/Await </a:t>
            </a:r>
          </a:p>
          <a:p>
            <a:pPr>
              <a:buNone/>
            </a:pPr>
            <a:endParaRPr lang="en-US" dirty="0"/>
          </a:p>
        </p:txBody>
      </p:sp>
      <p:sp>
        <p:nvSpPr>
          <p:cNvPr id="3" name="Title 2"/>
          <p:cNvSpPr>
            <a:spLocks noGrp="1"/>
          </p:cNvSpPr>
          <p:nvPr>
            <p:ph type="title"/>
          </p:nvPr>
        </p:nvSpPr>
        <p:spPr/>
        <p:txBody>
          <a:bodyPr>
            <a:normAutofit/>
          </a:bodyPr>
          <a:lstStyle/>
          <a:p>
            <a:r>
              <a:rPr lang="en-US" dirty="0" smtClean="0"/>
              <a:t>Testing Asynchronous </a:t>
            </a:r>
            <a:r>
              <a:rPr lang="en-US" dirty="0" smtClean="0"/>
              <a:t>Code</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lnSpcReduction="10000"/>
          </a:bodyPr>
          <a:lstStyle/>
          <a:p>
            <a:pPr>
              <a:buNone/>
            </a:pPr>
            <a:r>
              <a:rPr lang="en-US" dirty="0" err="1" smtClean="0"/>
              <a:t>mockFn</a:t>
            </a:r>
            <a:r>
              <a:rPr lang="en-US" dirty="0" smtClean="0"/>
              <a:t> = </a:t>
            </a:r>
            <a:r>
              <a:rPr lang="en-US" dirty="0" err="1" smtClean="0"/>
              <a:t>jest.fn</a:t>
            </a:r>
            <a:r>
              <a:rPr lang="en-US" dirty="0" smtClean="0"/>
              <a:t>(?</a:t>
            </a:r>
            <a:r>
              <a:rPr lang="en-US" dirty="0" err="1" smtClean="0"/>
              <a:t>implmentation</a:t>
            </a:r>
            <a:r>
              <a:rPr lang="en-US" dirty="0" smtClean="0"/>
              <a:t>)</a:t>
            </a:r>
            <a:endParaRPr lang="en-US" dirty="0" smtClean="0">
              <a:hlinkClick r:id="rId2"/>
            </a:endParaRPr>
          </a:p>
          <a:p>
            <a:pPr lvl="0"/>
            <a:r>
              <a:rPr lang="en-US" dirty="0" err="1" smtClean="0">
                <a:hlinkClick r:id="rId2"/>
              </a:rPr>
              <a:t>mockFn.mock.calls</a:t>
            </a:r>
            <a:endParaRPr lang="en-US" dirty="0" smtClean="0"/>
          </a:p>
          <a:p>
            <a:pPr lvl="0"/>
            <a:r>
              <a:rPr lang="en-US" dirty="0" err="1" smtClean="0">
                <a:hlinkClick r:id="rId2"/>
              </a:rPr>
              <a:t>mockFn.mock.instances</a:t>
            </a:r>
            <a:endParaRPr lang="en-US" dirty="0" smtClean="0"/>
          </a:p>
          <a:p>
            <a:pPr lvl="0"/>
            <a:r>
              <a:rPr lang="en-US" dirty="0" err="1" smtClean="0">
                <a:hlinkClick r:id="rId2"/>
              </a:rPr>
              <a:t>mockFn.mockClear</a:t>
            </a:r>
            <a:r>
              <a:rPr lang="en-US" dirty="0" smtClean="0">
                <a:hlinkClick r:id="rId2"/>
              </a:rPr>
              <a:t>()</a:t>
            </a:r>
            <a:endParaRPr lang="en-US" dirty="0" smtClean="0"/>
          </a:p>
          <a:p>
            <a:pPr lvl="0"/>
            <a:r>
              <a:rPr lang="en-US" dirty="0" err="1" smtClean="0">
                <a:hlinkClick r:id="rId2"/>
              </a:rPr>
              <a:t>mockFn.mockReset</a:t>
            </a:r>
            <a:r>
              <a:rPr lang="en-US" dirty="0" smtClean="0">
                <a:hlinkClick r:id="rId2"/>
              </a:rPr>
              <a:t>()</a:t>
            </a:r>
            <a:endParaRPr lang="en-US" dirty="0" smtClean="0"/>
          </a:p>
          <a:p>
            <a:pPr lvl="0"/>
            <a:r>
              <a:rPr lang="en-US" dirty="0" err="1" smtClean="0">
                <a:hlinkClick r:id="rId2"/>
              </a:rPr>
              <a:t>mockFn.mockRestore</a:t>
            </a:r>
            <a:r>
              <a:rPr lang="en-US" dirty="0" smtClean="0">
                <a:hlinkClick r:id="rId2"/>
              </a:rPr>
              <a:t>()</a:t>
            </a:r>
            <a:endParaRPr lang="en-US" dirty="0" smtClean="0"/>
          </a:p>
          <a:p>
            <a:pPr lvl="0"/>
            <a:r>
              <a:rPr lang="en-US" dirty="0" err="1" smtClean="0">
                <a:hlinkClick r:id="rId2"/>
              </a:rPr>
              <a:t>mockFn.mockImplementation</a:t>
            </a:r>
            <a:r>
              <a:rPr lang="en-US" dirty="0" smtClean="0">
                <a:hlinkClick r:id="rId2"/>
              </a:rPr>
              <a:t>(fn)</a:t>
            </a:r>
            <a:endParaRPr lang="en-US" dirty="0" smtClean="0"/>
          </a:p>
          <a:p>
            <a:pPr lvl="0"/>
            <a:r>
              <a:rPr lang="en-US" dirty="0" err="1" smtClean="0">
                <a:hlinkClick r:id="rId2"/>
              </a:rPr>
              <a:t>mockFn.mockImplementationOnce</a:t>
            </a:r>
            <a:r>
              <a:rPr lang="en-US" dirty="0" smtClean="0">
                <a:hlinkClick r:id="rId2"/>
              </a:rPr>
              <a:t>(fn)</a:t>
            </a:r>
            <a:endParaRPr lang="en-US" dirty="0" smtClean="0"/>
          </a:p>
          <a:p>
            <a:pPr lvl="0"/>
            <a:r>
              <a:rPr lang="en-US" dirty="0" err="1" smtClean="0">
                <a:hlinkClick r:id="rId2"/>
              </a:rPr>
              <a:t>mockFn.mockReturnThis</a:t>
            </a:r>
            <a:r>
              <a:rPr lang="en-US" dirty="0" smtClean="0">
                <a:hlinkClick r:id="rId2"/>
              </a:rPr>
              <a:t>()</a:t>
            </a:r>
            <a:endParaRPr lang="en-US" dirty="0" smtClean="0"/>
          </a:p>
          <a:p>
            <a:pPr lvl="0"/>
            <a:r>
              <a:rPr lang="en-US" dirty="0" err="1" smtClean="0">
                <a:hlinkClick r:id="rId2"/>
              </a:rPr>
              <a:t>mockFn.mockReturnValue</a:t>
            </a:r>
            <a:r>
              <a:rPr lang="en-US" dirty="0" smtClean="0">
                <a:hlinkClick r:id="rId2"/>
              </a:rPr>
              <a:t>(value)</a:t>
            </a:r>
            <a:endParaRPr lang="en-US" dirty="0" smtClean="0"/>
          </a:p>
          <a:p>
            <a:pPr lvl="0"/>
            <a:r>
              <a:rPr lang="en-US" dirty="0" err="1" smtClean="0">
                <a:hlinkClick r:id="rId2"/>
              </a:rPr>
              <a:t>mockFn.mockReturnValueOnce</a:t>
            </a:r>
            <a:r>
              <a:rPr lang="en-US" dirty="0" smtClean="0">
                <a:hlinkClick r:id="rId2"/>
              </a:rPr>
              <a:t>(value)</a:t>
            </a: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mock/spy API (function)</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dirty="0" err="1" smtClean="0"/>
              <a:t>mockFn</a:t>
            </a:r>
            <a:r>
              <a:rPr lang="en-US" dirty="0" smtClean="0"/>
              <a:t> = </a:t>
            </a:r>
            <a:r>
              <a:rPr lang="en-US" dirty="0" err="1" smtClean="0"/>
              <a:t>jest.fn</a:t>
            </a:r>
            <a:r>
              <a:rPr lang="en-US" dirty="0" smtClean="0"/>
              <a:t>(?</a:t>
            </a:r>
            <a:r>
              <a:rPr lang="en-US" dirty="0" err="1" smtClean="0"/>
              <a:t>implmentation</a:t>
            </a:r>
            <a:r>
              <a:rPr lang="en-US" dirty="0" smtClean="0"/>
              <a:t>)</a:t>
            </a:r>
          </a:p>
          <a:p>
            <a:pPr>
              <a:buNone/>
            </a:pPr>
            <a:r>
              <a:rPr lang="en-US" dirty="0" smtClean="0">
                <a:solidFill>
                  <a:srgbClr val="FF0000"/>
                </a:solidFill>
              </a:rPr>
              <a:t>return a new, unused mock/spy function. If no implementation is given, the mock function will return undefined.</a:t>
            </a:r>
          </a:p>
          <a:p>
            <a:r>
              <a:rPr lang="en-US" dirty="0" err="1" smtClean="0"/>
              <a:t>jest.fn</a:t>
            </a:r>
            <a:r>
              <a:rPr lang="en-US" dirty="0" smtClean="0"/>
              <a:t>(implementation)</a:t>
            </a:r>
          </a:p>
          <a:p>
            <a:r>
              <a:rPr lang="en-US" dirty="0" smtClean="0"/>
              <a:t>Returns a new, unused </a:t>
            </a:r>
            <a:r>
              <a:rPr lang="en-US" dirty="0" smtClean="0">
                <a:hlinkClick r:id="rId2"/>
              </a:rPr>
              <a:t>mock function</a:t>
            </a:r>
            <a:r>
              <a:rPr lang="en-US" dirty="0" smtClean="0"/>
              <a:t>. Optionally takes a mock implementation.</a:t>
            </a:r>
          </a:p>
          <a:p>
            <a:r>
              <a:rPr lang="en-US" dirty="0" smtClean="0"/>
              <a:t>  const </a:t>
            </a:r>
            <a:r>
              <a:rPr lang="en-US" dirty="0" err="1" smtClean="0"/>
              <a:t>mockFn</a:t>
            </a:r>
            <a:r>
              <a:rPr lang="en-US" dirty="0" smtClean="0"/>
              <a:t> = </a:t>
            </a:r>
            <a:r>
              <a:rPr lang="en-US" dirty="0" err="1" smtClean="0"/>
              <a:t>jest.fn</a:t>
            </a:r>
            <a:r>
              <a:rPr lang="en-US" dirty="0" smtClean="0"/>
              <a:t>();</a:t>
            </a:r>
          </a:p>
          <a:p>
            <a:r>
              <a:rPr lang="en-US" dirty="0" smtClean="0"/>
              <a:t>  </a:t>
            </a:r>
            <a:r>
              <a:rPr lang="en-US" dirty="0" err="1" smtClean="0"/>
              <a:t>mockFn</a:t>
            </a:r>
            <a:r>
              <a:rPr lang="en-US" dirty="0" smtClean="0"/>
              <a:t>();</a:t>
            </a:r>
          </a:p>
          <a:p>
            <a:r>
              <a:rPr lang="en-US" dirty="0" smtClean="0"/>
              <a:t>  expect(</a:t>
            </a:r>
            <a:r>
              <a:rPr lang="en-US" dirty="0" err="1" smtClean="0"/>
              <a:t>mockFn</a:t>
            </a:r>
            <a:r>
              <a:rPr lang="en-US" dirty="0" smtClean="0"/>
              <a:t>).</a:t>
            </a:r>
            <a:r>
              <a:rPr lang="en-US" dirty="0" err="1" smtClean="0"/>
              <a:t>toHaveBeenCalled</a:t>
            </a:r>
            <a:r>
              <a:rPr lang="en-US" dirty="0" smtClean="0"/>
              <a:t>();</a:t>
            </a:r>
          </a:p>
          <a:p>
            <a:r>
              <a:rPr lang="en-US" dirty="0" smtClean="0"/>
              <a:t> </a:t>
            </a:r>
          </a:p>
          <a:p>
            <a:r>
              <a:rPr lang="en-US" dirty="0" smtClean="0"/>
              <a:t>  // With a mock implementation:</a:t>
            </a:r>
          </a:p>
          <a:p>
            <a:r>
              <a:rPr lang="en-US" dirty="0" smtClean="0"/>
              <a:t>  const </a:t>
            </a:r>
            <a:r>
              <a:rPr lang="en-US" dirty="0" err="1" smtClean="0"/>
              <a:t>returnsTrue</a:t>
            </a:r>
            <a:r>
              <a:rPr lang="en-US" dirty="0" smtClean="0"/>
              <a:t> = </a:t>
            </a:r>
            <a:r>
              <a:rPr lang="en-US" dirty="0" err="1" smtClean="0"/>
              <a:t>jest.fn</a:t>
            </a:r>
            <a:r>
              <a:rPr lang="en-US" dirty="0" smtClean="0"/>
              <a:t>(() =&gt; true);</a:t>
            </a:r>
          </a:p>
          <a:p>
            <a:r>
              <a:rPr lang="en-US" dirty="0" smtClean="0"/>
              <a:t>  console.log(</a:t>
            </a:r>
            <a:r>
              <a:rPr lang="en-US" dirty="0" err="1" smtClean="0"/>
              <a:t>returnsTrue</a:t>
            </a:r>
            <a:r>
              <a:rPr lang="en-US" dirty="0" smtClean="0"/>
              <a:t>()); // true;</a:t>
            </a:r>
          </a:p>
          <a:p>
            <a:pPr>
              <a:buNone/>
            </a:pPr>
            <a:endParaRPr lang="en-US" dirty="0">
              <a:solidFill>
                <a:srgbClr val="FF0000"/>
              </a:solidFill>
            </a:endParaRPr>
          </a:p>
        </p:txBody>
      </p:sp>
      <p:sp>
        <p:nvSpPr>
          <p:cNvPr id="3" name="Title 2"/>
          <p:cNvSpPr>
            <a:spLocks noGrp="1"/>
          </p:cNvSpPr>
          <p:nvPr>
            <p:ph type="title"/>
          </p:nvPr>
        </p:nvSpPr>
        <p:spPr/>
        <p:txBody>
          <a:bodyPr/>
          <a:lstStyle/>
          <a:p>
            <a:r>
              <a:rPr lang="en-US" dirty="0" smtClean="0"/>
              <a:t>Cont. mock/spy API</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err="1" smtClean="0"/>
              <a:t>jest.mock</a:t>
            </a:r>
            <a:r>
              <a:rPr lang="en-US" dirty="0" smtClean="0"/>
              <a:t>(‘../</a:t>
            </a:r>
            <a:r>
              <a:rPr lang="en-US" dirty="0" err="1" smtClean="0"/>
              <a:t>moduleName</a:t>
            </a:r>
            <a:r>
              <a:rPr lang="en-US" dirty="0" smtClean="0"/>
              <a:t>’, () =&gt; </a:t>
            </a:r>
          </a:p>
          <a:p>
            <a:pPr>
              <a:buNone/>
            </a:pPr>
            <a:r>
              <a:rPr lang="en-US" dirty="0" smtClean="0"/>
              <a:t>return </a:t>
            </a:r>
            <a:r>
              <a:rPr lang="en-US" dirty="0" err="1" smtClean="0"/>
              <a:t>jest.fn</a:t>
            </a:r>
            <a:r>
              <a:rPr lang="en-US" dirty="0" smtClean="0"/>
              <a:t>(() =&gt; 42));</a:t>
            </a:r>
          </a:p>
          <a:p>
            <a:pPr>
              <a:buNone/>
            </a:pPr>
            <a:r>
              <a:rPr lang="en-US" dirty="0" smtClean="0"/>
              <a:t>const </a:t>
            </a:r>
            <a:r>
              <a:rPr lang="en-US" dirty="0" err="1" smtClean="0"/>
              <a:t>moduleName</a:t>
            </a:r>
            <a:r>
              <a:rPr lang="en-US" dirty="0" smtClean="0"/>
              <a:t> = require(../</a:t>
            </a:r>
            <a:r>
              <a:rPr lang="en-US" dirty="0" err="1" smtClean="0"/>
              <a:t>moduleName</a:t>
            </a:r>
            <a:r>
              <a:rPr lang="en-US" dirty="0" smtClean="0"/>
              <a:t>)</a:t>
            </a:r>
          </a:p>
          <a:p>
            <a:pPr>
              <a:buNone/>
            </a:pPr>
            <a:r>
              <a:rPr lang="en-US" dirty="0" err="1" smtClean="0"/>
              <a:t>moduleName</a:t>
            </a:r>
            <a:r>
              <a:rPr lang="en-US" dirty="0" smtClean="0"/>
              <a:t>(); // will return ’42’</a:t>
            </a:r>
          </a:p>
          <a:p>
            <a:pPr>
              <a:buNone/>
            </a:pPr>
            <a:endParaRPr lang="en-US" dirty="0"/>
          </a:p>
        </p:txBody>
      </p:sp>
      <p:sp>
        <p:nvSpPr>
          <p:cNvPr id="3" name="Title 2"/>
          <p:cNvSpPr>
            <a:spLocks noGrp="1"/>
          </p:cNvSpPr>
          <p:nvPr>
            <p:ph type="title"/>
          </p:nvPr>
        </p:nvSpPr>
        <p:spPr/>
        <p:txBody>
          <a:bodyPr/>
          <a:lstStyle/>
          <a:p>
            <a:r>
              <a:rPr lang="en-US" dirty="0" smtClean="0"/>
              <a:t>mock/spy API (module)</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dirty="0" smtClean="0"/>
              <a:t> </a:t>
            </a:r>
          </a:p>
          <a:p>
            <a:r>
              <a:rPr lang="en-US" dirty="0" err="1" smtClean="0"/>
              <a:t>jest.isMockFunction</a:t>
            </a:r>
            <a:r>
              <a:rPr lang="en-US" dirty="0" smtClean="0"/>
              <a:t>(fn) </a:t>
            </a:r>
            <a:r>
              <a:rPr lang="en-US" dirty="0" smtClean="0">
                <a:hlinkClick r:id="rId2"/>
              </a:rPr>
              <a:t>#</a:t>
            </a:r>
            <a:endParaRPr lang="en-US" dirty="0" smtClean="0"/>
          </a:p>
          <a:p>
            <a:r>
              <a:rPr lang="en-US" dirty="0" smtClean="0"/>
              <a:t> </a:t>
            </a:r>
          </a:p>
          <a:p>
            <a:r>
              <a:rPr lang="en-US" dirty="0" smtClean="0"/>
              <a:t> </a:t>
            </a:r>
          </a:p>
          <a:p>
            <a:r>
              <a:rPr lang="en-US" dirty="0" err="1" smtClean="0"/>
              <a:t>jest.mock</a:t>
            </a:r>
            <a:r>
              <a:rPr lang="en-US" dirty="0" smtClean="0"/>
              <a:t>(</a:t>
            </a:r>
            <a:r>
              <a:rPr lang="en-US" dirty="0" err="1" smtClean="0"/>
              <a:t>moduleName</a:t>
            </a:r>
            <a:r>
              <a:rPr lang="en-US" dirty="0" smtClean="0"/>
              <a:t>, factory, options) </a:t>
            </a:r>
            <a:r>
              <a:rPr lang="en-US" dirty="0" smtClean="0">
                <a:hlinkClick r:id="rId2"/>
              </a:rPr>
              <a:t>#</a:t>
            </a:r>
            <a:endParaRPr lang="en-US" dirty="0" smtClean="0"/>
          </a:p>
          <a:p>
            <a:r>
              <a:rPr lang="en-US" dirty="0" smtClean="0"/>
              <a:t>Mocks a module with an auto-mocked version when it is being required. factory and options are optional. For example:</a:t>
            </a:r>
          </a:p>
          <a:p>
            <a:r>
              <a:rPr lang="en-US" dirty="0" smtClean="0"/>
              <a:t>// banana.js</a:t>
            </a:r>
          </a:p>
          <a:p>
            <a:r>
              <a:rPr lang="en-US" dirty="0" err="1" smtClean="0"/>
              <a:t>module.exports</a:t>
            </a:r>
            <a:r>
              <a:rPr lang="en-US" dirty="0" smtClean="0"/>
              <a:t> = () =&gt; 'banana';</a:t>
            </a:r>
          </a:p>
          <a:p>
            <a:r>
              <a:rPr lang="en-US" dirty="0" smtClean="0"/>
              <a:t> </a:t>
            </a:r>
          </a:p>
          <a:p>
            <a:r>
              <a:rPr lang="en-US" dirty="0" smtClean="0"/>
              <a:t>// __tests__/test.js</a:t>
            </a:r>
          </a:p>
          <a:p>
            <a:r>
              <a:rPr lang="en-US" dirty="0" err="1" smtClean="0"/>
              <a:t>jest.mock</a:t>
            </a:r>
            <a:r>
              <a:rPr lang="en-US" dirty="0" smtClean="0"/>
              <a:t>('../banana');</a:t>
            </a:r>
          </a:p>
          <a:p>
            <a:r>
              <a:rPr lang="en-US" dirty="0" smtClean="0"/>
              <a:t> </a:t>
            </a:r>
          </a:p>
          <a:p>
            <a:r>
              <a:rPr lang="en-US" dirty="0" smtClean="0"/>
              <a:t>const banana = require('../banana'); // banana will be explicitly mocked.</a:t>
            </a:r>
          </a:p>
          <a:p>
            <a:r>
              <a:rPr lang="en-US" dirty="0" smtClean="0"/>
              <a:t> </a:t>
            </a:r>
          </a:p>
          <a:p>
            <a:r>
              <a:rPr lang="en-US" dirty="0" smtClean="0"/>
              <a:t>banana(); // will return 'undefined' because the function is auto-mocked.</a:t>
            </a:r>
          </a:p>
          <a:p>
            <a:r>
              <a:rPr lang="en-US" dirty="0" smtClean="0"/>
              <a:t>The second argument can be used to specify an explicit module factory that is being run instead of using Jest's </a:t>
            </a:r>
            <a:r>
              <a:rPr lang="en-US" dirty="0" err="1" smtClean="0"/>
              <a:t>automocking</a:t>
            </a:r>
            <a:r>
              <a:rPr lang="en-US" dirty="0" smtClean="0"/>
              <a:t> feature:</a:t>
            </a:r>
          </a:p>
          <a:p>
            <a:r>
              <a:rPr lang="en-US" dirty="0" err="1" smtClean="0"/>
              <a:t>jest.mock</a:t>
            </a:r>
            <a:r>
              <a:rPr lang="en-US" dirty="0" smtClean="0"/>
              <a:t>('../</a:t>
            </a:r>
            <a:r>
              <a:rPr lang="en-US" dirty="0" err="1" smtClean="0"/>
              <a:t>moduleName</a:t>
            </a:r>
            <a:r>
              <a:rPr lang="en-US" dirty="0" smtClean="0"/>
              <a:t>', () =&gt; {</a:t>
            </a:r>
          </a:p>
          <a:p>
            <a:r>
              <a:rPr lang="en-US" dirty="0" smtClean="0"/>
              <a:t>  return </a:t>
            </a:r>
            <a:r>
              <a:rPr lang="en-US" dirty="0" err="1" smtClean="0"/>
              <a:t>jest.fn</a:t>
            </a:r>
            <a:r>
              <a:rPr lang="en-US" dirty="0" smtClean="0"/>
              <a:t>(() =&gt; 42);</a:t>
            </a:r>
          </a:p>
          <a:p>
            <a:r>
              <a:rPr lang="en-US" dirty="0" smtClean="0"/>
              <a:t>});</a:t>
            </a:r>
          </a:p>
          <a:p>
            <a:r>
              <a:rPr lang="en-US" dirty="0" smtClean="0"/>
              <a:t> </a:t>
            </a:r>
          </a:p>
          <a:p>
            <a:r>
              <a:rPr lang="en-US" dirty="0" smtClean="0"/>
              <a:t>const </a:t>
            </a:r>
            <a:r>
              <a:rPr lang="en-US" dirty="0" err="1" smtClean="0"/>
              <a:t>moduleName</a:t>
            </a:r>
            <a:r>
              <a:rPr lang="en-US" dirty="0" smtClean="0"/>
              <a:t> = require('../</a:t>
            </a:r>
            <a:r>
              <a:rPr lang="en-US" dirty="0" err="1" smtClean="0"/>
              <a:t>moduleName</a:t>
            </a:r>
            <a:r>
              <a:rPr lang="en-US" dirty="0" smtClean="0"/>
              <a:t>'); // This runs the function specified as second argument to `</a:t>
            </a:r>
            <a:r>
              <a:rPr lang="en-US" dirty="0" err="1" smtClean="0"/>
              <a:t>jest.mock</a:t>
            </a:r>
            <a:r>
              <a:rPr lang="en-US" dirty="0" smtClean="0"/>
              <a:t>`.</a:t>
            </a:r>
          </a:p>
          <a:p>
            <a:r>
              <a:rPr lang="en-US" dirty="0" err="1" smtClean="0"/>
              <a:t>moduleName</a:t>
            </a:r>
            <a:r>
              <a:rPr lang="en-US" dirty="0" smtClean="0"/>
              <a:t>(); // Will return '42';</a:t>
            </a:r>
          </a:p>
          <a:p>
            <a:r>
              <a:rPr lang="en-US" dirty="0" smtClean="0"/>
              <a:t>The third argument can be used to create virtual mocks – mocks of modules that don't exist anywhere in the system:</a:t>
            </a:r>
          </a:p>
          <a:p>
            <a:r>
              <a:rPr lang="en-US" dirty="0" err="1" smtClean="0"/>
              <a:t>jest.mock</a:t>
            </a:r>
            <a:r>
              <a:rPr lang="en-US" dirty="0" smtClean="0"/>
              <a:t>('../</a:t>
            </a:r>
            <a:r>
              <a:rPr lang="en-US" dirty="0" err="1" smtClean="0"/>
              <a:t>moduleName</a:t>
            </a:r>
            <a:r>
              <a:rPr lang="en-US" dirty="0" smtClean="0"/>
              <a:t>', () =&gt; {</a:t>
            </a:r>
          </a:p>
          <a:p>
            <a:r>
              <a:rPr lang="en-US" dirty="0" smtClean="0"/>
              <a:t>  /*</a:t>
            </a:r>
          </a:p>
          <a:p>
            <a:r>
              <a:rPr lang="en-US" dirty="0" smtClean="0"/>
              <a:t>   * Custom implementation of a module that doesn't exist in JS, </a:t>
            </a:r>
          </a:p>
          <a:p>
            <a:r>
              <a:rPr lang="en-US" dirty="0" smtClean="0"/>
              <a:t>   * like a generated module or a native module in react-native.</a:t>
            </a:r>
          </a:p>
          <a:p>
            <a:r>
              <a:rPr lang="en-US" dirty="0" smtClean="0"/>
              <a:t>   */</a:t>
            </a:r>
          </a:p>
          <a:p>
            <a:r>
              <a:rPr lang="en-US" dirty="0" smtClean="0"/>
              <a:t>}, {virtual: true});</a:t>
            </a:r>
          </a:p>
          <a:p>
            <a:r>
              <a:rPr lang="en-US" dirty="0" smtClean="0"/>
              <a:t> </a:t>
            </a:r>
          </a:p>
          <a:p>
            <a:r>
              <a:rPr lang="en-US" dirty="0" smtClean="0"/>
              <a:t> </a:t>
            </a:r>
          </a:p>
          <a:p>
            <a:r>
              <a:rPr lang="en-US" dirty="0" err="1" smtClean="0"/>
              <a:t>jest.unmock</a:t>
            </a:r>
            <a:r>
              <a:rPr lang="en-US" dirty="0" smtClean="0"/>
              <a:t>(</a:t>
            </a:r>
            <a:r>
              <a:rPr lang="en-US" dirty="0" err="1" smtClean="0"/>
              <a:t>moduleName</a:t>
            </a:r>
            <a:r>
              <a:rPr lang="en-US" dirty="0" smtClean="0"/>
              <a:t>)</a:t>
            </a:r>
          </a:p>
          <a:p>
            <a:r>
              <a:rPr lang="en-US" dirty="0" smtClean="0"/>
              <a:t> </a:t>
            </a:r>
          </a:p>
          <a:p>
            <a:r>
              <a:rPr lang="en-US" dirty="0" smtClean="0"/>
              <a:t> </a:t>
            </a:r>
          </a:p>
          <a:p>
            <a:r>
              <a:rPr lang="en-US" dirty="0" err="1" smtClean="0"/>
              <a:t>jest.spyOn</a:t>
            </a:r>
            <a:r>
              <a:rPr lang="en-US" dirty="0" smtClean="0"/>
              <a:t>(object, </a:t>
            </a:r>
            <a:r>
              <a:rPr lang="en-US" dirty="0" err="1" smtClean="0"/>
              <a:t>methodName</a:t>
            </a:r>
            <a:r>
              <a:rPr lang="en-US" dirty="0" smtClean="0"/>
              <a:t>) </a:t>
            </a:r>
            <a:r>
              <a:rPr lang="en-US" dirty="0" smtClean="0">
                <a:hlinkClick r:id="rId2"/>
              </a:rPr>
              <a:t>#</a:t>
            </a:r>
            <a:endParaRPr lang="en-US" dirty="0" smtClean="0"/>
          </a:p>
          <a:p>
            <a:r>
              <a:rPr lang="en-US" i="1" dirty="0" smtClean="0"/>
              <a:t> </a:t>
            </a:r>
            <a:endParaRPr lang="en-US" dirty="0" smtClean="0"/>
          </a:p>
          <a:p>
            <a:r>
              <a:rPr lang="en-US" i="1" dirty="0" smtClean="0"/>
              <a:t>available in Jest 19.0.0+ </a:t>
            </a:r>
            <a:r>
              <a:rPr lang="en-US" i="1" dirty="0" smtClean="0">
                <a:hlinkClick r:id="rId2"/>
              </a:rPr>
              <a:t>#</a:t>
            </a:r>
            <a:endParaRPr lang="en-US" dirty="0" smtClean="0"/>
          </a:p>
          <a:p>
            <a:r>
              <a:rPr lang="en-US" dirty="0" smtClean="0"/>
              <a:t>Creates a mock function similar to </a:t>
            </a:r>
            <a:r>
              <a:rPr lang="en-US" dirty="0" err="1" smtClean="0"/>
              <a:t>jest.fn</a:t>
            </a:r>
            <a:r>
              <a:rPr lang="en-US" dirty="0" smtClean="0"/>
              <a:t> but also tracks calls to object[</a:t>
            </a:r>
            <a:r>
              <a:rPr lang="en-US" dirty="0" err="1" smtClean="0"/>
              <a:t>methodName</a:t>
            </a:r>
            <a:r>
              <a:rPr lang="en-US" dirty="0" smtClean="0"/>
              <a:t>]. Returns a Jest mock function.</a:t>
            </a:r>
          </a:p>
          <a:p>
            <a:r>
              <a:rPr lang="en-US" i="1" dirty="0" smtClean="0"/>
              <a:t>Note: By default, </a:t>
            </a:r>
            <a:r>
              <a:rPr lang="en-US" i="1" dirty="0" err="1" smtClean="0"/>
              <a:t>jest.spyOn</a:t>
            </a:r>
            <a:r>
              <a:rPr lang="en-US" i="1" dirty="0" smtClean="0"/>
              <a:t> also calls the </a:t>
            </a:r>
            <a:r>
              <a:rPr lang="en-US" b="1" i="1" dirty="0" smtClean="0"/>
              <a:t>spied</a:t>
            </a:r>
            <a:r>
              <a:rPr lang="en-US" i="1" dirty="0" smtClean="0"/>
              <a:t> method. This is different behavior from most other test libraries. If you want to overwrite the original function, you can use </a:t>
            </a:r>
            <a:r>
              <a:rPr lang="en-US" i="1" dirty="0" err="1" smtClean="0"/>
              <a:t>jest.spyOn</a:t>
            </a:r>
            <a:r>
              <a:rPr lang="en-US" i="1" dirty="0" smtClean="0"/>
              <a:t>(object, </a:t>
            </a:r>
            <a:r>
              <a:rPr lang="en-US" i="1" dirty="0" err="1" smtClean="0"/>
              <a:t>methodName</a:t>
            </a:r>
            <a:r>
              <a:rPr lang="en-US" i="1" dirty="0" smtClean="0"/>
              <a:t>).</a:t>
            </a:r>
            <a:r>
              <a:rPr lang="en-US" i="1" dirty="0" err="1" smtClean="0"/>
              <a:t>mockImplementation</a:t>
            </a:r>
            <a:r>
              <a:rPr lang="en-US" i="1" dirty="0" smtClean="0"/>
              <a:t>(() =&gt; </a:t>
            </a:r>
            <a:r>
              <a:rPr lang="en-US" i="1" dirty="0" err="1" smtClean="0"/>
              <a:t>customImplementation</a:t>
            </a:r>
            <a:r>
              <a:rPr lang="en-US" i="1" dirty="0" smtClean="0"/>
              <a:t>) or object[</a:t>
            </a:r>
            <a:r>
              <a:rPr lang="en-US" i="1" dirty="0" err="1" smtClean="0"/>
              <a:t>methodName</a:t>
            </a:r>
            <a:r>
              <a:rPr lang="en-US" i="1" dirty="0" smtClean="0"/>
              <a:t>] = </a:t>
            </a:r>
            <a:r>
              <a:rPr lang="en-US" i="1" dirty="0" err="1" smtClean="0"/>
              <a:t>jest.fn</a:t>
            </a:r>
            <a:r>
              <a:rPr lang="en-US" i="1" dirty="0" smtClean="0"/>
              <a:t>(() =&gt; </a:t>
            </a:r>
            <a:r>
              <a:rPr lang="en-US" i="1" dirty="0" err="1" smtClean="0"/>
              <a:t>customImplementation</a:t>
            </a:r>
            <a:r>
              <a:rPr lang="en-US" i="1" dirty="0" smtClean="0"/>
              <a:t>);</a:t>
            </a:r>
            <a:endParaRPr lang="en-US" dirty="0" smtClean="0"/>
          </a:p>
          <a:p>
            <a:r>
              <a:rPr lang="en-US" dirty="0" smtClean="0"/>
              <a:t>Example:</a:t>
            </a:r>
          </a:p>
          <a:p>
            <a:r>
              <a:rPr lang="en-US" dirty="0" smtClean="0"/>
              <a:t>const video = {</a:t>
            </a:r>
          </a:p>
          <a:p>
            <a:r>
              <a:rPr lang="en-US" dirty="0" smtClean="0"/>
              <a:t>  play() {</a:t>
            </a:r>
          </a:p>
          <a:p>
            <a:r>
              <a:rPr lang="en-US" dirty="0" smtClean="0"/>
              <a:t>    return true;</a:t>
            </a:r>
          </a:p>
          <a:p>
            <a:r>
              <a:rPr lang="en-US" dirty="0" smtClean="0"/>
              <a:t>  },</a:t>
            </a:r>
          </a:p>
          <a:p>
            <a:r>
              <a:rPr lang="en-US" dirty="0" smtClean="0"/>
              <a:t>};</a:t>
            </a:r>
          </a:p>
          <a:p>
            <a:r>
              <a:rPr lang="en-US" dirty="0" smtClean="0"/>
              <a:t> </a:t>
            </a:r>
          </a:p>
          <a:p>
            <a:r>
              <a:rPr lang="en-US" dirty="0" err="1" smtClean="0"/>
              <a:t>module.exports</a:t>
            </a:r>
            <a:r>
              <a:rPr lang="en-US" dirty="0" smtClean="0"/>
              <a:t> = video;</a:t>
            </a:r>
          </a:p>
          <a:p>
            <a:r>
              <a:rPr lang="en-US" dirty="0" smtClean="0"/>
              <a:t>Example test:</a:t>
            </a:r>
          </a:p>
          <a:p>
            <a:r>
              <a:rPr lang="en-US" dirty="0" smtClean="0"/>
              <a:t>const video = require('./video');</a:t>
            </a:r>
          </a:p>
          <a:p>
            <a:r>
              <a:rPr lang="en-US" dirty="0" smtClean="0"/>
              <a:t> </a:t>
            </a:r>
          </a:p>
          <a:p>
            <a:r>
              <a:rPr lang="en-US" dirty="0" smtClean="0"/>
              <a:t>test('plays video', () =&gt; {</a:t>
            </a:r>
          </a:p>
          <a:p>
            <a:r>
              <a:rPr lang="en-US" dirty="0" smtClean="0"/>
              <a:t>  const spy = </a:t>
            </a:r>
            <a:r>
              <a:rPr lang="en-US" dirty="0" err="1" smtClean="0"/>
              <a:t>jest.spyOn</a:t>
            </a:r>
            <a:r>
              <a:rPr lang="en-US" dirty="0" smtClean="0"/>
              <a:t>(video, 'play');</a:t>
            </a:r>
          </a:p>
          <a:p>
            <a:r>
              <a:rPr lang="en-US" dirty="0" smtClean="0"/>
              <a:t>  const </a:t>
            </a:r>
            <a:r>
              <a:rPr lang="en-US" dirty="0" err="1" smtClean="0"/>
              <a:t>isPlaying</a:t>
            </a:r>
            <a:r>
              <a:rPr lang="en-US" dirty="0" smtClean="0"/>
              <a:t> = </a:t>
            </a:r>
            <a:r>
              <a:rPr lang="en-US" dirty="0" err="1" smtClean="0"/>
              <a:t>video.play</a:t>
            </a:r>
            <a:r>
              <a:rPr lang="en-US" dirty="0" smtClean="0"/>
              <a:t>();</a:t>
            </a:r>
          </a:p>
          <a:p>
            <a:r>
              <a:rPr lang="en-US" dirty="0" smtClean="0"/>
              <a:t> </a:t>
            </a:r>
          </a:p>
          <a:p>
            <a:r>
              <a:rPr lang="en-US" dirty="0" smtClean="0"/>
              <a:t>  expect(spy).</a:t>
            </a:r>
            <a:r>
              <a:rPr lang="en-US" dirty="0" err="1" smtClean="0"/>
              <a:t>toHaveBeenCalled</a:t>
            </a:r>
            <a:r>
              <a:rPr lang="en-US" dirty="0" smtClean="0"/>
              <a:t>();</a:t>
            </a:r>
          </a:p>
          <a:p>
            <a:r>
              <a:rPr lang="en-US" dirty="0" smtClean="0"/>
              <a:t>  expect(</a:t>
            </a:r>
            <a:r>
              <a:rPr lang="en-US" dirty="0" err="1" smtClean="0"/>
              <a:t>isPlaying</a:t>
            </a:r>
            <a:r>
              <a:rPr lang="en-US" dirty="0" smtClean="0"/>
              <a:t>).</a:t>
            </a:r>
            <a:r>
              <a:rPr lang="en-US" dirty="0" err="1" smtClean="0"/>
              <a:t>toBe</a:t>
            </a:r>
            <a:r>
              <a:rPr lang="en-US" dirty="0" smtClean="0"/>
              <a:t>(true);</a:t>
            </a:r>
          </a:p>
          <a:p>
            <a:r>
              <a:rPr lang="en-US" dirty="0" smtClean="0"/>
              <a:t> </a:t>
            </a:r>
          </a:p>
          <a:p>
            <a:r>
              <a:rPr lang="en-US" dirty="0" smtClean="0"/>
              <a:t>  </a:t>
            </a:r>
            <a:r>
              <a:rPr lang="en-US" dirty="0" err="1" smtClean="0"/>
              <a:t>spy.mockReset</a:t>
            </a:r>
            <a:r>
              <a:rPr lang="en-US" dirty="0" smtClean="0"/>
              <a:t>();</a:t>
            </a:r>
          </a:p>
          <a:p>
            <a:r>
              <a:rPr lang="en-US" dirty="0" smtClean="0"/>
              <a:t>  </a:t>
            </a:r>
            <a:r>
              <a:rPr lang="en-US" dirty="0" err="1" smtClean="0"/>
              <a:t>spy.mockRestore</a:t>
            </a:r>
            <a:r>
              <a:rPr lang="en-US" dirty="0" smtClean="0"/>
              <a:t>();</a:t>
            </a:r>
          </a:p>
          <a:p>
            <a:r>
              <a:rPr lang="en-US" dirty="0" smtClean="0"/>
              <a:t>});</a:t>
            </a:r>
          </a:p>
          <a:p>
            <a:pPr>
              <a:buNone/>
            </a:pPr>
            <a:endParaRPr lang="en-US" dirty="0"/>
          </a:p>
        </p:txBody>
      </p:sp>
      <p:sp>
        <p:nvSpPr>
          <p:cNvPr id="3" name="Title 2"/>
          <p:cNvSpPr>
            <a:spLocks noGrp="1"/>
          </p:cNvSpPr>
          <p:nvPr>
            <p:ph type="title"/>
          </p:nvPr>
        </p:nvSpPr>
        <p:spPr/>
        <p:txBody>
          <a:bodyPr/>
          <a:lstStyle/>
          <a:p>
            <a:r>
              <a:rPr lang="en-US" dirty="0" smtClean="0"/>
              <a:t>Cont. mock/spy API</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0"/>
            <a:ext cx="7772400" cy="991562"/>
          </a:xfrm>
        </p:spPr>
        <p:txBody>
          <a:bodyPr/>
          <a:lstStyle/>
          <a:p>
            <a:r>
              <a:rPr lang="en-US" dirty="0" smtClean="0"/>
              <a:t>Unit Testing</a:t>
            </a:r>
            <a:endParaRPr lang="en-US" dirty="0"/>
          </a:p>
        </p:txBody>
      </p:sp>
      <p:sp>
        <p:nvSpPr>
          <p:cNvPr id="3" name="Subtitle 2"/>
          <p:cNvSpPr>
            <a:spLocks noGrp="1"/>
          </p:cNvSpPr>
          <p:nvPr>
            <p:ph type="subTitle" idx="1"/>
          </p:nvPr>
        </p:nvSpPr>
        <p:spPr>
          <a:xfrm>
            <a:off x="533400" y="1524000"/>
            <a:ext cx="8229600" cy="3886200"/>
          </a:xfrm>
        </p:spPr>
        <p:txBody>
          <a:bodyPr>
            <a:normAutofit/>
          </a:bodyPr>
          <a:lstStyle/>
          <a:p>
            <a:pPr algn="l"/>
            <a:r>
              <a:rPr lang="en-US" b="1" dirty="0" smtClean="0"/>
              <a:t>Unit Testing</a:t>
            </a:r>
            <a:r>
              <a:rPr lang="en-US" dirty="0" smtClean="0"/>
              <a:t> is a </a:t>
            </a:r>
            <a:r>
              <a:rPr lang="en-US" dirty="0" smtClean="0">
                <a:hlinkClick r:id="rId2"/>
              </a:rPr>
              <a:t>level of software testing</a:t>
            </a:r>
            <a:r>
              <a:rPr lang="en-US" dirty="0" smtClean="0"/>
              <a:t> where individual units/ components of a software are tested. The purpose is to validate that each unit of the software performs as designed.</a:t>
            </a:r>
          </a:p>
          <a:p>
            <a:pPr algn="l"/>
            <a:r>
              <a:rPr lang="en-US" dirty="0" smtClean="0"/>
              <a:t>a unit may be an individual program, function, procedure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None/>
            </a:pPr>
            <a:r>
              <a:rPr lang="en-US" b="1" dirty="0" smtClean="0"/>
              <a:t>Integration Testing</a:t>
            </a:r>
            <a:r>
              <a:rPr lang="en-US" dirty="0" smtClean="0"/>
              <a:t> is a </a:t>
            </a:r>
            <a:r>
              <a:rPr lang="en-US" dirty="0" smtClean="0">
                <a:hlinkClick r:id="rId2"/>
              </a:rPr>
              <a:t>level of software testing</a:t>
            </a:r>
            <a:r>
              <a:rPr lang="en-US" dirty="0" smtClean="0"/>
              <a:t> where individual units are combined and tested as a group.</a:t>
            </a:r>
          </a:p>
          <a:p>
            <a:pPr>
              <a:buNone/>
            </a:pPr>
            <a:r>
              <a:rPr lang="en-US" b="1" dirty="0" smtClean="0"/>
              <a:t>ANALOGY</a:t>
            </a:r>
            <a:endParaRPr lang="en-US" dirty="0" smtClean="0"/>
          </a:p>
          <a:p>
            <a:r>
              <a:rPr lang="en-US" dirty="0" smtClean="0"/>
              <a:t>During the process of manufacturing a ballpoint pen, the cap, the body, the tail and clip, the ink cartridge and the ballpoint are produced separately and unit tested separately. When two or more units are ready, they are assembled and Integration Testing is performed. For example, whether the cap fits into the body or not.</a:t>
            </a:r>
          </a:p>
          <a:p>
            <a:pPr>
              <a:buNone/>
            </a:pPr>
            <a:endParaRPr lang="en-US" dirty="0"/>
          </a:p>
        </p:txBody>
      </p:sp>
      <p:sp>
        <p:nvSpPr>
          <p:cNvPr id="3" name="Title 2"/>
          <p:cNvSpPr>
            <a:spLocks noGrp="1"/>
          </p:cNvSpPr>
          <p:nvPr>
            <p:ph type="title"/>
          </p:nvPr>
        </p:nvSpPr>
        <p:spPr/>
        <p:txBody>
          <a:bodyPr/>
          <a:lstStyle/>
          <a:p>
            <a:r>
              <a:rPr lang="en-US" dirty="0" smtClean="0"/>
              <a:t>Integration testing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None/>
            </a:pPr>
            <a:r>
              <a:rPr lang="en-US" b="1" dirty="0" smtClean="0"/>
              <a:t>System Testing </a:t>
            </a:r>
            <a:r>
              <a:rPr lang="en-US" dirty="0" smtClean="0"/>
              <a:t>is a </a:t>
            </a:r>
            <a:r>
              <a:rPr lang="en-US" dirty="0" smtClean="0">
                <a:hlinkClick r:id="rId2"/>
              </a:rPr>
              <a:t>level of the software testing</a:t>
            </a:r>
            <a:r>
              <a:rPr lang="en-US" dirty="0" smtClean="0"/>
              <a:t> where a complete and integrated software is tested.</a:t>
            </a:r>
          </a:p>
          <a:p>
            <a:pPr>
              <a:buNone/>
            </a:pPr>
            <a:r>
              <a:rPr lang="en-US" b="1" dirty="0" smtClean="0"/>
              <a:t>ANALOGY</a:t>
            </a:r>
            <a:endParaRPr lang="en-US" dirty="0" smtClean="0"/>
          </a:p>
          <a:p>
            <a:r>
              <a:rPr lang="en-US" dirty="0" smtClean="0"/>
              <a:t>During the process of manufacturing a ballpoint pen, the cap, the body, the tail, the ink cartridge and the ballpoint are produced separately and unit tested separately. When two or more units are ready, they are assembled and Integration Testing is performed. When the complete pen is integrated, System Testing is performed.</a:t>
            </a:r>
          </a:p>
          <a:p>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System testing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t>METHOD</a:t>
            </a:r>
            <a:endParaRPr lang="en-US" dirty="0" smtClean="0"/>
          </a:p>
          <a:p>
            <a:r>
              <a:rPr lang="en-US" dirty="0" smtClean="0"/>
              <a:t>Usually, </a:t>
            </a:r>
            <a:r>
              <a:rPr lang="en-US" dirty="0" smtClean="0">
                <a:hlinkClick r:id="rId2"/>
              </a:rPr>
              <a:t>Black Box Testing</a:t>
            </a:r>
            <a:r>
              <a:rPr lang="en-US" dirty="0" smtClean="0"/>
              <a:t> method is used.</a:t>
            </a:r>
          </a:p>
          <a:p>
            <a:pPr>
              <a:buNone/>
            </a:pPr>
            <a:r>
              <a:rPr lang="en-US" b="1" dirty="0" smtClean="0"/>
              <a:t>Black Box Testing</a:t>
            </a:r>
            <a:r>
              <a:rPr lang="en-US" dirty="0" smtClean="0"/>
              <a:t>, also known as Behavioral Testing, is a </a:t>
            </a:r>
            <a:r>
              <a:rPr lang="en-US" dirty="0" smtClean="0">
                <a:hlinkClick r:id="rId3"/>
              </a:rPr>
              <a:t>software testing method</a:t>
            </a:r>
            <a:r>
              <a:rPr lang="en-US" dirty="0" smtClean="0"/>
              <a:t> in which the internal structure/ design/ implementation of the item being tested is not known to the tester.</a:t>
            </a:r>
            <a:endParaRPr lang="en-US" dirty="0"/>
          </a:p>
        </p:txBody>
      </p:sp>
      <p:sp>
        <p:nvSpPr>
          <p:cNvPr id="3" name="Title 2"/>
          <p:cNvSpPr>
            <a:spLocks noGrp="1"/>
          </p:cNvSpPr>
          <p:nvPr>
            <p:ph type="title"/>
          </p:nvPr>
        </p:nvSpPr>
        <p:spPr/>
        <p:txBody>
          <a:bodyPr/>
          <a:lstStyle/>
          <a:p>
            <a:r>
              <a:rPr lang="en-US" dirty="0" smtClean="0"/>
              <a:t>Cont. System testing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232</TotalTime>
  <Words>1746</Words>
  <Application>Microsoft Office PowerPoint</Application>
  <PresentationFormat>On-screen Show (4:3)</PresentationFormat>
  <Paragraphs>557</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Concourse</vt:lpstr>
      <vt:lpstr>JEST  TESTING FRAMEWORK (React-native)</vt:lpstr>
      <vt:lpstr>Slide 2</vt:lpstr>
      <vt:lpstr>Slide 3</vt:lpstr>
      <vt:lpstr>Phases of testing</vt:lpstr>
      <vt:lpstr>White box testing</vt:lpstr>
      <vt:lpstr>Unit Testing</vt:lpstr>
      <vt:lpstr>Integration testing</vt:lpstr>
      <vt:lpstr>System testing</vt:lpstr>
      <vt:lpstr>Cont. System testing</vt:lpstr>
      <vt:lpstr>Cont. System testing</vt:lpstr>
      <vt:lpstr>Acceptance testing</vt:lpstr>
      <vt:lpstr>Cont. Acceptance testing</vt:lpstr>
      <vt:lpstr>Jest</vt:lpstr>
      <vt:lpstr>Why did I choose Jest as the testing framework? </vt:lpstr>
      <vt:lpstr>Typical set of sets used in projects to test </vt:lpstr>
      <vt:lpstr>Jest  or AVA</vt:lpstr>
      <vt:lpstr>1. Easy setup</vt:lpstr>
      <vt:lpstr>Slide 18</vt:lpstr>
      <vt:lpstr>Configuring package.json </vt:lpstr>
      <vt:lpstr>Cont. Configuring package.json</vt:lpstr>
      <vt:lpstr>Cont. Configuring package.json</vt:lpstr>
      <vt:lpstr>Cont. Configuring package.json</vt:lpstr>
      <vt:lpstr>Cont. Configuring package.json</vt:lpstr>
      <vt:lpstr>Jest CLI Options</vt:lpstr>
      <vt:lpstr>Cont. Jest CLI Options</vt:lpstr>
      <vt:lpstr>Cont. Jest CLI Options</vt:lpstr>
      <vt:lpstr>Folder structure for jest</vt:lpstr>
      <vt:lpstr>Jest global variables</vt:lpstr>
      <vt:lpstr>Helper Functions</vt:lpstr>
      <vt:lpstr>Cont. Helper functions</vt:lpstr>
      <vt:lpstr>Cont. Helper functions</vt:lpstr>
      <vt:lpstr>Cont. Helper functions</vt:lpstr>
      <vt:lpstr>Cont. Helper functions</vt:lpstr>
      <vt:lpstr>Cont. Helper functions</vt:lpstr>
      <vt:lpstr>Difference b/w describe and it</vt:lpstr>
      <vt:lpstr>Difference b/w describe &amp; it</vt:lpstr>
      <vt:lpstr>Example </vt:lpstr>
      <vt:lpstr>Jest Matchers</vt:lpstr>
      <vt:lpstr>Cont. Jest Matchers</vt:lpstr>
      <vt:lpstr>Difference b/w toBe &amp; toEqual</vt:lpstr>
      <vt:lpstr>Cont. Jest Matchers</vt:lpstr>
      <vt:lpstr>Cont. Jest Mathcers</vt:lpstr>
      <vt:lpstr>Cont. Jest Mathcers</vt:lpstr>
      <vt:lpstr>Cont. Jest Matchers</vt:lpstr>
      <vt:lpstr>Cont. Jest Mathcers</vt:lpstr>
      <vt:lpstr>Cont. Jest Mathcers</vt:lpstr>
      <vt:lpstr>Custom Matchers </vt:lpstr>
      <vt:lpstr>Jest Methods</vt:lpstr>
      <vt:lpstr>Cont. Jest Methods</vt:lpstr>
      <vt:lpstr>Expectation object</vt:lpstr>
      <vt:lpstr>Cont. Expectation object</vt:lpstr>
      <vt:lpstr>Cont. Expectation object</vt:lpstr>
      <vt:lpstr>Cont. Expectation object</vt:lpstr>
      <vt:lpstr>Testing Asynchronous Code</vt:lpstr>
      <vt:lpstr>mock/spy API (function)</vt:lpstr>
      <vt:lpstr>Cont. mock/spy API</vt:lpstr>
      <vt:lpstr>mock/spy API (module)</vt:lpstr>
      <vt:lpstr>Cont. mock/spy API</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JEST  TESTING FRAMEWORK (React-native)</dc:title>
  <dc:creator>Administrator</dc:creator>
  <cp:lastModifiedBy>Vinay-Laptop</cp:lastModifiedBy>
  <cp:revision>122</cp:revision>
  <dcterms:created xsi:type="dcterms:W3CDTF">2006-08-16T00:00:00Z</dcterms:created>
  <dcterms:modified xsi:type="dcterms:W3CDTF">2017-07-06T19:46:38Z</dcterms:modified>
</cp:coreProperties>
</file>