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embeddedFontLst>
    <p:embeddedFont>
      <p:font typeface="Libre Franklin"/>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Xlaw6/n34XN6LB/jm5tH4GFuR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ibreFranklin-regular.fntdata"/><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font" Target="fonts/LibreFranklin-italic.fntdata"/><Relationship Id="rId6" Type="http://schemas.openxmlformats.org/officeDocument/2006/relationships/notesMaster" Target="notesMasters/notesMaster1.xml"/><Relationship Id="rId18" Type="http://schemas.openxmlformats.org/officeDocument/2006/relationships/font" Target="fonts/LibreFranklin-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d40535bb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8d40535bb6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d40535bb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8d40535bb6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d40535bb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8d40535bb6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d40535bb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8d40535bb6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1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EFEFE"/>
              </a:buClr>
              <a:buSzPts val="8000"/>
              <a:buFont typeface="Bookman Old Style"/>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lt1"/>
                </a:solidFill>
                <a:latin typeface="Libre Franklin"/>
                <a:ea typeface="Libre Franklin"/>
                <a:cs typeface="Libre Franklin"/>
                <a:sym typeface="Libre Franklin"/>
              </a:defRPr>
            </a:lvl1pPr>
            <a:lvl2pPr lvl="1" algn="ctr">
              <a:lnSpc>
                <a:spcPct val="100000"/>
              </a:lnSpc>
              <a:spcBef>
                <a:spcPts val="200"/>
              </a:spcBef>
              <a:spcAft>
                <a:spcPts val="0"/>
              </a:spcAft>
              <a:buClr>
                <a:srgbClr val="FEFEFE"/>
              </a:buClr>
              <a:buSzPts val="2400"/>
              <a:buNone/>
              <a:defRPr sz="2400"/>
            </a:lvl2pPr>
            <a:lvl3pPr lvl="2" algn="ctr">
              <a:lnSpc>
                <a:spcPct val="100000"/>
              </a:lnSpc>
              <a:spcBef>
                <a:spcPts val="400"/>
              </a:spcBef>
              <a:spcAft>
                <a:spcPts val="0"/>
              </a:spcAft>
              <a:buClr>
                <a:srgbClr val="FEFEFE"/>
              </a:buClr>
              <a:buSzPts val="2400"/>
              <a:buNone/>
              <a:defRPr sz="2400"/>
            </a:lvl3pPr>
            <a:lvl4pPr lvl="3" algn="ctr">
              <a:lnSpc>
                <a:spcPct val="100000"/>
              </a:lnSpc>
              <a:spcBef>
                <a:spcPts val="400"/>
              </a:spcBef>
              <a:spcAft>
                <a:spcPts val="0"/>
              </a:spcAft>
              <a:buClr>
                <a:srgbClr val="FEFEFE"/>
              </a:buClr>
              <a:buSzPts val="2000"/>
              <a:buNone/>
              <a:defRPr sz="2000"/>
            </a:lvl4pPr>
            <a:lvl5pPr lvl="4" algn="ctr">
              <a:lnSpc>
                <a:spcPct val="100000"/>
              </a:lnSpc>
              <a:spcBef>
                <a:spcPts val="400"/>
              </a:spcBef>
              <a:spcAft>
                <a:spcPts val="0"/>
              </a:spcAft>
              <a:buClr>
                <a:srgbClr val="FEFEFE"/>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12"/>
          <p:cNvCxnSpPr/>
          <p:nvPr/>
        </p:nvCxnSpPr>
        <p:spPr>
          <a:xfrm>
            <a:off x="1207658" y="4474741"/>
            <a:ext cx="9875520" cy="0"/>
          </a:xfrm>
          <a:prstGeom prst="straightConnector1">
            <a:avLst/>
          </a:prstGeom>
          <a:noFill/>
          <a:ln cap="flat" cmpd="sng" w="12700">
            <a:solidFill>
              <a:srgbClr val="FEFEFE"/>
            </a:solidFill>
            <a:prstDash val="solid"/>
            <a:round/>
            <a:headEnd len="sm" w="sm" type="none"/>
            <a:tailEnd len="sm" w="sm" type="none"/>
          </a:ln>
        </p:spPr>
      </p:cxnSp>
      <p:sp>
        <p:nvSpPr>
          <p:cNvPr id="18" name="Google Shape;18;p1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1" name="Shape 91"/>
        <p:cNvGrpSpPr/>
        <p:nvPr/>
      </p:nvGrpSpPr>
      <p:grpSpPr>
        <a:xfrm>
          <a:off x="0" y="0"/>
          <a:ext cx="0" cy="0"/>
          <a:chOff x="0" y="0"/>
          <a:chExt cx="0" cy="0"/>
        </a:xfrm>
      </p:grpSpPr>
      <p:sp>
        <p:nvSpPr>
          <p:cNvPr id="92" name="Google Shape;92;p21"/>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1"/>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1"/>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5" name="Google Shape;95;p21"/>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6" name="Google Shape;96;p21"/>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1"/>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800" u="none" cap="none" strike="noStrike">
                <a:solidFill>
                  <a:schemeClr val="dk2"/>
                </a:solidFill>
                <a:latin typeface="Libre Franklin"/>
                <a:ea typeface="Libre Franklin"/>
                <a:cs typeface="Libre Franklin"/>
                <a:sym typeface="Libre Franklin"/>
              </a:defRPr>
            </a:lvl1pPr>
            <a:lvl2pPr indent="0" lvl="1" marL="0" algn="l">
              <a:spcBef>
                <a:spcPts val="0"/>
              </a:spcBef>
              <a:buNone/>
              <a:defRPr b="0" i="0" sz="800" u="none" cap="none" strike="noStrike">
                <a:solidFill>
                  <a:schemeClr val="dk2"/>
                </a:solidFill>
                <a:latin typeface="Libre Franklin"/>
                <a:ea typeface="Libre Franklin"/>
                <a:cs typeface="Libre Franklin"/>
                <a:sym typeface="Libre Franklin"/>
              </a:defRPr>
            </a:lvl2pPr>
            <a:lvl3pPr indent="0" lvl="2" marL="0" algn="l">
              <a:spcBef>
                <a:spcPts val="0"/>
              </a:spcBef>
              <a:buNone/>
              <a:defRPr b="0" i="0" sz="800" u="none" cap="none" strike="noStrike">
                <a:solidFill>
                  <a:schemeClr val="dk2"/>
                </a:solidFill>
                <a:latin typeface="Libre Franklin"/>
                <a:ea typeface="Libre Franklin"/>
                <a:cs typeface="Libre Franklin"/>
                <a:sym typeface="Libre Franklin"/>
              </a:defRPr>
            </a:lvl3pPr>
            <a:lvl4pPr indent="0" lvl="3" marL="0" algn="l">
              <a:spcBef>
                <a:spcPts val="0"/>
              </a:spcBef>
              <a:buNone/>
              <a:defRPr b="0" i="0" sz="800" u="none" cap="none" strike="noStrike">
                <a:solidFill>
                  <a:schemeClr val="dk2"/>
                </a:solidFill>
                <a:latin typeface="Libre Franklin"/>
                <a:ea typeface="Libre Franklin"/>
                <a:cs typeface="Libre Franklin"/>
                <a:sym typeface="Libre Franklin"/>
              </a:defRPr>
            </a:lvl4pPr>
            <a:lvl5pPr indent="0" lvl="4" marL="0" algn="l">
              <a:spcBef>
                <a:spcPts val="0"/>
              </a:spcBef>
              <a:buNone/>
              <a:defRPr b="0" i="0" sz="800" u="none" cap="none" strike="noStrike">
                <a:solidFill>
                  <a:schemeClr val="dk2"/>
                </a:solidFill>
                <a:latin typeface="Libre Franklin"/>
                <a:ea typeface="Libre Franklin"/>
                <a:cs typeface="Libre Franklin"/>
                <a:sym typeface="Libre Franklin"/>
              </a:defRPr>
            </a:lvl5pPr>
            <a:lvl6pPr indent="0" lvl="5" marL="0" algn="l">
              <a:spcBef>
                <a:spcPts val="0"/>
              </a:spcBef>
              <a:buNone/>
              <a:defRPr b="0" i="0" sz="800" u="none" cap="none" strike="noStrike">
                <a:solidFill>
                  <a:schemeClr val="dk2"/>
                </a:solidFill>
                <a:latin typeface="Libre Franklin"/>
                <a:ea typeface="Libre Franklin"/>
                <a:cs typeface="Libre Franklin"/>
                <a:sym typeface="Libre Franklin"/>
              </a:defRPr>
            </a:lvl6pPr>
            <a:lvl7pPr indent="0" lvl="6" marL="0" algn="l">
              <a:spcBef>
                <a:spcPts val="0"/>
              </a:spcBef>
              <a:buNone/>
              <a:defRPr b="0" i="0" sz="800" u="none" cap="none" strike="noStrike">
                <a:solidFill>
                  <a:schemeClr val="dk2"/>
                </a:solidFill>
                <a:latin typeface="Libre Franklin"/>
                <a:ea typeface="Libre Franklin"/>
                <a:cs typeface="Libre Franklin"/>
                <a:sym typeface="Libre Franklin"/>
              </a:defRPr>
            </a:lvl7pPr>
            <a:lvl8pPr indent="0" lvl="7" marL="0" algn="l">
              <a:spcBef>
                <a:spcPts val="0"/>
              </a:spcBef>
              <a:buNone/>
              <a:defRPr b="0" i="0" sz="800" u="none" cap="none" strike="noStrike">
                <a:solidFill>
                  <a:schemeClr val="dk2"/>
                </a:solidFill>
                <a:latin typeface="Libre Franklin"/>
                <a:ea typeface="Libre Franklin"/>
                <a:cs typeface="Libre Franklin"/>
                <a:sym typeface="Libre Franklin"/>
              </a:defRPr>
            </a:lvl8pPr>
            <a:lvl9pPr indent="0" lvl="8" marL="0" algn="l">
              <a:spcBef>
                <a:spcPts val="0"/>
              </a:spcBef>
              <a:buNone/>
              <a:defRPr b="0" i="0" sz="800" u="none" cap="none" strike="noStrike">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22"/>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2"/>
          <p:cNvSpPr/>
          <p:nvPr>
            <p:ph idx="2" type="pic"/>
          </p:nvPr>
        </p:nvSpPr>
        <p:spPr>
          <a:xfrm>
            <a:off x="15" y="0"/>
            <a:ext cx="12191985" cy="4578350"/>
          </a:xfrm>
          <a:prstGeom prst="rect">
            <a:avLst/>
          </a:prstGeom>
          <a:solidFill>
            <a:srgbClr val="D8D8D8"/>
          </a:solidFill>
          <a:ln>
            <a:noFill/>
          </a:ln>
        </p:spPr>
        <p:txBody>
          <a:bodyPr anchorCtr="0" anchor="t" bIns="45700" lIns="457200" spcFirstLastPara="1" rIns="0" wrap="square" tIns="457200">
            <a:normAutofit/>
          </a:bodyPr>
          <a:lstStyle>
            <a:lvl1pPr lvl="0" marR="0" rtl="0" algn="l">
              <a:lnSpc>
                <a:spcPct val="110000"/>
              </a:lnSpc>
              <a:spcBef>
                <a:spcPts val="1200"/>
              </a:spcBef>
              <a:spcAft>
                <a:spcPts val="0"/>
              </a:spcAft>
              <a:buClr>
                <a:schemeClr val="accent1"/>
              </a:buClr>
              <a:buSzPts val="3200"/>
              <a:buFont typeface="Calibri"/>
              <a:buNone/>
              <a:defRPr b="0" i="0" sz="32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200"/>
              </a:spcBef>
              <a:spcAft>
                <a:spcPts val="0"/>
              </a:spcAft>
              <a:buClr>
                <a:srgbClr val="3F3F3F"/>
              </a:buClr>
              <a:buSzPts val="2800"/>
              <a:buFont typeface="Calibri"/>
              <a:buNone/>
              <a:defRPr b="0" i="0" sz="2800" u="none" cap="none" strike="noStrike">
                <a:solidFill>
                  <a:srgbClr val="3F3F3F"/>
                </a:solidFill>
                <a:latin typeface="Libre Franklin"/>
                <a:ea typeface="Libre Franklin"/>
                <a:cs typeface="Libre Franklin"/>
                <a:sym typeface="Libre Franklin"/>
              </a:defRPr>
            </a:lvl2pPr>
            <a:lvl3pPr lvl="2" marR="0" rtl="0" algn="l">
              <a:lnSpc>
                <a:spcPct val="100000"/>
              </a:lnSpc>
              <a:spcBef>
                <a:spcPts val="400"/>
              </a:spcBef>
              <a:spcAft>
                <a:spcPts val="0"/>
              </a:spcAft>
              <a:buClr>
                <a:srgbClr val="3F3F3F"/>
              </a:buClr>
              <a:buSzPts val="2400"/>
              <a:buFont typeface="Calibri"/>
              <a:buNone/>
              <a:defRPr b="0" i="0" sz="2400" u="none" cap="none" strike="noStrike">
                <a:solidFill>
                  <a:srgbClr val="3F3F3F"/>
                </a:solidFill>
                <a:latin typeface="Libre Franklin"/>
                <a:ea typeface="Libre Franklin"/>
                <a:cs typeface="Libre Franklin"/>
                <a:sym typeface="Libre Franklin"/>
              </a:defRPr>
            </a:lvl3pPr>
            <a:lvl4pPr lvl="3"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Libre Franklin"/>
                <a:ea typeface="Libre Franklin"/>
                <a:cs typeface="Libre Franklin"/>
                <a:sym typeface="Libre Franklin"/>
              </a:defRPr>
            </a:lvl4pPr>
            <a:lvl5pPr lvl="4"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Libre Franklin"/>
                <a:ea typeface="Libre Franklin"/>
                <a:cs typeface="Libre Franklin"/>
                <a:sym typeface="Libre Franklin"/>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9pPr>
          </a:lstStyle>
          <a:p/>
        </p:txBody>
      </p:sp>
      <p:sp>
        <p:nvSpPr>
          <p:cNvPr id="102" name="Google Shape;102;p22"/>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2"/>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04" name="Google Shape;104;p2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1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1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9" name="Shape 49"/>
        <p:cNvGrpSpPr/>
        <p:nvPr/>
      </p:nvGrpSpPr>
      <p:grpSpPr>
        <a:xfrm>
          <a:off x="0" y="0"/>
          <a:ext cx="0" cy="0"/>
          <a:chOff x="0" y="0"/>
          <a:chExt cx="0" cy="0"/>
        </a:xfrm>
      </p:grpSpPr>
      <p:sp>
        <p:nvSpPr>
          <p:cNvPr id="50" name="Google Shape;50;p1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1"/>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53" name="Google Shape;53;p11"/>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54" name="Google Shape;54;p1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57" name="Shape 57"/>
        <p:cNvGrpSpPr/>
        <p:nvPr/>
      </p:nvGrpSpPr>
      <p:grpSpPr>
        <a:xfrm>
          <a:off x="0" y="0"/>
          <a:ext cx="0" cy="0"/>
          <a:chOff x="0" y="0"/>
          <a:chExt cx="0" cy="0"/>
        </a:xfrm>
      </p:grpSpPr>
      <p:sp>
        <p:nvSpPr>
          <p:cNvPr id="58" name="Google Shape;58;p1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61" name="Google Shape;61;p16"/>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62" name="Google Shape;62;p1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8" name="Google Shape;68;p17"/>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9" name="Google Shape;69;p1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sp>
        <p:nvSpPr>
          <p:cNvPr id="73" name="Google Shape;73;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8"/>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5" name="Google Shape;75;p18"/>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6" name="Google Shape;76;p18"/>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7" name="Google Shape;77;p18"/>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8" name="Google Shape;78;p1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6" name="Shape 86"/>
        <p:cNvGrpSpPr/>
        <p:nvPr/>
      </p:nvGrpSpPr>
      <p:grpSpPr>
        <a:xfrm>
          <a:off x="0" y="0"/>
          <a:ext cx="0" cy="0"/>
          <a:chOff x="0" y="0"/>
          <a:chExt cx="0" cy="0"/>
        </a:xfrm>
      </p:grpSpPr>
      <p:sp>
        <p:nvSpPr>
          <p:cNvPr id="87" name="Google Shape;87;p20"/>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0" Type="http://schemas.openxmlformats.org/officeDocument/2006/relationships/theme" Target="../theme/theme3.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0"/>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FEFEFE"/>
              </a:buClr>
              <a:buSzPts val="4700"/>
              <a:buFont typeface="Bookman Old Style"/>
              <a:buNone/>
              <a:defRPr b="0" i="0" sz="4700" u="none" cap="none" strike="noStrike">
                <a:solidFill>
                  <a:srgbClr val="FEFEFE"/>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0"/>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FEFEFE"/>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FEFEFE"/>
              </a:buClr>
              <a:buSzPts val="1700"/>
              <a:buFont typeface="Calibri"/>
              <a:buChar char="◦"/>
              <a:defRPr b="0" i="0" sz="1700" u="none" cap="none" strike="noStrike">
                <a:solidFill>
                  <a:srgbClr val="FEFEFE"/>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9pPr>
          </a:lstStyle>
          <a:p/>
        </p:txBody>
      </p:sp>
      <p:sp>
        <p:nvSpPr>
          <p:cNvPr id="9" name="Google Shape;9;p1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0" name="Google Shape;10;p1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1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2" name="Google Shape;12;p10"/>
          <p:cNvCxnSpPr/>
          <p:nvPr/>
        </p:nvCxnSpPr>
        <p:spPr>
          <a:xfrm>
            <a:off x="1193532" y="1897380"/>
            <a:ext cx="9966960" cy="0"/>
          </a:xfrm>
          <a:prstGeom prst="straightConnector1">
            <a:avLst/>
          </a:prstGeom>
          <a:noFill/>
          <a:ln cap="flat" cmpd="sng" w="127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1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1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25" name="Google Shape;25;p1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7" name="Google Shape;27;p1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28" name="Google Shape;28;p13"/>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sp>
        <p:nvSpPr>
          <p:cNvPr id="36" name="Google Shape;36;p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9"/>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39" name="Google Shape;39;p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1" name="Google Shape;41;p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42" name="Google Shape;42;p9"/>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bsg.ox.ac.uk/research/research-projects/coronavirus-government-response-tracker" TargetMode="External"/><Relationship Id="rId4" Type="http://schemas.openxmlformats.org/officeDocument/2006/relationships/hyperlink" Target="https://ourworldindata.org/coronavirus-source-data" TargetMode="External"/><Relationship Id="rId5" Type="http://schemas.openxmlformats.org/officeDocument/2006/relationships/hyperlink" Target="https://ourworldindata.org/coronavirus-source-data" TargetMode="External"/><Relationship Id="rId6" Type="http://schemas.openxmlformats.org/officeDocument/2006/relationships/hyperlink" Target="https://www.worldometers.info/coronaviru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sp>
        <p:nvSpPr>
          <p:cNvPr id="111" name="Google Shape;111;p1"/>
          <p:cNvSpPr/>
          <p:nvPr/>
        </p:nvSpPr>
        <p:spPr>
          <a:xfrm>
            <a:off x="1" y="0"/>
            <a:ext cx="12188726" cy="685897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pic>
        <p:nvPicPr>
          <p:cNvPr descr="A close up of a piece of paper with a pencil laying on top" id="112" name="Google Shape;112;p1"/>
          <p:cNvPicPr preferRelativeResize="0"/>
          <p:nvPr/>
        </p:nvPicPr>
        <p:blipFill rotWithShape="1">
          <a:blip r:embed="rId3">
            <a:alphaModFix/>
          </a:blip>
          <a:srcRect b="0" l="0" r="0" t="0"/>
          <a:stretch/>
        </p:blipFill>
        <p:spPr>
          <a:xfrm>
            <a:off x="20" y="975"/>
            <a:ext cx="12191980" cy="6858000"/>
          </a:xfrm>
          <a:prstGeom prst="rect">
            <a:avLst/>
          </a:prstGeom>
          <a:noFill/>
          <a:ln>
            <a:noFill/>
          </a:ln>
        </p:spPr>
      </p:pic>
      <p:sp>
        <p:nvSpPr>
          <p:cNvPr id="113" name="Google Shape;113;p1"/>
          <p:cNvSpPr/>
          <p:nvPr/>
        </p:nvSpPr>
        <p:spPr>
          <a:xfrm>
            <a:off x="7912607" y="1238442"/>
            <a:ext cx="3635926" cy="4355751"/>
          </a:xfrm>
          <a:prstGeom prst="rect">
            <a:avLst/>
          </a:prstGeom>
          <a:solidFill>
            <a:schemeClr val="dk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114" name="Google Shape;114;p1"/>
          <p:cNvSpPr txBox="1"/>
          <p:nvPr>
            <p:ph type="ctrTitle"/>
          </p:nvPr>
        </p:nvSpPr>
        <p:spPr>
          <a:xfrm>
            <a:off x="8123416" y="1475234"/>
            <a:ext cx="3214307" cy="290169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Bookman Old Style"/>
              <a:buNone/>
            </a:pPr>
            <a:r>
              <a:rPr lang="en-US" sz="4400">
                <a:solidFill>
                  <a:schemeClr val="lt1"/>
                </a:solidFill>
              </a:rPr>
              <a:t>Final Project</a:t>
            </a:r>
            <a:endParaRPr/>
          </a:p>
        </p:txBody>
      </p:sp>
      <p:sp>
        <p:nvSpPr>
          <p:cNvPr id="115" name="Google Shape;115;p1"/>
          <p:cNvSpPr txBox="1"/>
          <p:nvPr>
            <p:ph idx="1" type="subTitle"/>
          </p:nvPr>
        </p:nvSpPr>
        <p:spPr>
          <a:xfrm>
            <a:off x="8127750" y="4608576"/>
            <a:ext cx="3205640" cy="77418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00"/>
              <a:buNone/>
            </a:pPr>
            <a:r>
              <a:rPr lang="en-US" sz="1600"/>
              <a:t>DSBA Visual Analytics – 5122</a:t>
            </a:r>
            <a:endParaRPr sz="1600"/>
          </a:p>
          <a:p>
            <a:pPr indent="0" lvl="0" marL="0" rtl="0" algn="l">
              <a:lnSpc>
                <a:spcPct val="90000"/>
              </a:lnSpc>
              <a:spcBef>
                <a:spcPts val="1400"/>
              </a:spcBef>
              <a:spcAft>
                <a:spcPts val="0"/>
              </a:spcAft>
              <a:buSzPts val="1600"/>
              <a:buNone/>
            </a:pPr>
            <a:r>
              <a:rPr lang="en-US" sz="1600"/>
              <a:t>MANISH-VIJAY-NITIN</a:t>
            </a:r>
            <a:endParaRPr/>
          </a:p>
          <a:p>
            <a:pPr indent="0" lvl="0" marL="0" rtl="0" algn="l">
              <a:lnSpc>
                <a:spcPct val="90000"/>
              </a:lnSpc>
              <a:spcBef>
                <a:spcPts val="1400"/>
              </a:spcBef>
              <a:spcAft>
                <a:spcPts val="0"/>
              </a:spcAft>
              <a:buSzPts val="1600"/>
              <a:buNone/>
            </a:pPr>
            <a:r>
              <a:t/>
            </a:r>
            <a:endParaRPr sz="1600"/>
          </a:p>
        </p:txBody>
      </p:sp>
      <p:cxnSp>
        <p:nvCxnSpPr>
          <p:cNvPr id="116" name="Google Shape;116;p1"/>
          <p:cNvCxnSpPr/>
          <p:nvPr/>
        </p:nvCxnSpPr>
        <p:spPr>
          <a:xfrm>
            <a:off x="8176090" y="4508519"/>
            <a:ext cx="3108960" cy="0"/>
          </a:xfrm>
          <a:prstGeom prst="straightConnector1">
            <a:avLst/>
          </a:prstGeom>
          <a:noFill/>
          <a:ln cap="flat" cmpd="sng" w="19050">
            <a:solidFill>
              <a:schemeClr val="accent1"/>
            </a:solidFill>
            <a:prstDash val="solid"/>
            <a:round/>
            <a:headEnd len="sm" w="sm" type="none"/>
            <a:tailEnd len="sm" w="sm" type="none"/>
          </a:ln>
        </p:spPr>
      </p:cxnSp>
      <p:sp>
        <p:nvSpPr>
          <p:cNvPr id="117" name="Google Shape;117;p1"/>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8d40535bb6_1_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4700"/>
              <a:buFont typeface="Bookman Old Style"/>
              <a:buNone/>
            </a:pPr>
            <a:r>
              <a:rPr lang="en-US"/>
              <a:t>Economic Stability and Indicators</a:t>
            </a:r>
            <a:br>
              <a:rPr lang="en-US"/>
            </a:br>
            <a:endParaRPr/>
          </a:p>
          <a:p>
            <a:pPr indent="0" lvl="0" marL="0" rtl="0" algn="l">
              <a:spcBef>
                <a:spcPts val="0"/>
              </a:spcBef>
              <a:spcAft>
                <a:spcPts val="0"/>
              </a:spcAft>
              <a:buClr>
                <a:srgbClr val="3F3F3F"/>
              </a:buClr>
              <a:buSzPts val="4700"/>
              <a:buFont typeface="Bookman Old Style"/>
              <a:buNone/>
            </a:pPr>
            <a:r>
              <a:rPr lang="en-US"/>
              <a:t>Economic Stability and Indicators</a:t>
            </a:r>
            <a:br>
              <a:rPr lang="en-US"/>
            </a:br>
            <a:endParaRPr/>
          </a:p>
          <a:p>
            <a:pPr indent="0" lvl="0" marL="0" rtl="0" algn="l">
              <a:lnSpc>
                <a:spcPct val="90000"/>
              </a:lnSpc>
              <a:spcBef>
                <a:spcPts val="0"/>
              </a:spcBef>
              <a:spcAft>
                <a:spcPts val="0"/>
              </a:spcAft>
              <a:buClr>
                <a:srgbClr val="3F3F3F"/>
              </a:buClr>
              <a:buSzPts val="4700"/>
              <a:buFont typeface="Bookman Old Style"/>
              <a:buNone/>
            </a:pPr>
            <a:br>
              <a:rPr lang="en-US"/>
            </a:br>
            <a:endParaRPr/>
          </a:p>
        </p:txBody>
      </p:sp>
      <p:sp>
        <p:nvSpPr>
          <p:cNvPr id="177" name="Google Shape;177;g8d40535bb6_1_6"/>
          <p:cNvSpPr txBox="1"/>
          <p:nvPr/>
        </p:nvSpPr>
        <p:spPr>
          <a:xfrm>
            <a:off x="894400" y="1975425"/>
            <a:ext cx="4845600" cy="36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latin typeface="Libre Franklin"/>
                <a:ea typeface="Libre Franklin"/>
                <a:cs typeface="Libre Franklin"/>
                <a:sym typeface="Libre Franklin"/>
              </a:rPr>
              <a:t>Due to Covid-19, Countries across globe were measured in terms of their response to different indicators captured by </a:t>
            </a:r>
            <a:r>
              <a:rPr b="1" lang="en-US" sz="1500">
                <a:latin typeface="Libre Franklin"/>
                <a:ea typeface="Libre Franklin"/>
                <a:cs typeface="Libre Franklin"/>
                <a:sym typeface="Libre Franklin"/>
              </a:rPr>
              <a:t>Oxford Covid-19 Government Response Tracker</a:t>
            </a:r>
            <a:endParaRPr b="1"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Used the Indicators to see the government response  for lockdown, healthcare, economy</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Integrated the indicators data of different countries within shiny app</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provides </a:t>
            </a:r>
            <a:r>
              <a:rPr b="1" lang="en-US" sz="1600">
                <a:latin typeface="Libre Franklin"/>
                <a:ea typeface="Libre Franklin"/>
                <a:cs typeface="Libre Franklin"/>
                <a:sym typeface="Libre Franklin"/>
              </a:rPr>
              <a:t>option to compare multiple countries</a:t>
            </a:r>
            <a:r>
              <a:rPr lang="en-US" sz="1600">
                <a:latin typeface="Libre Franklin"/>
                <a:ea typeface="Libre Franklin"/>
                <a:cs typeface="Libre Franklin"/>
                <a:sym typeface="Libre Franklin"/>
              </a:rPr>
              <a:t> and see how they fared across different indicators</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Helps to see the </a:t>
            </a:r>
            <a:r>
              <a:rPr b="1" lang="en-US" sz="1600">
                <a:latin typeface="Libre Franklin"/>
                <a:ea typeface="Libre Franklin"/>
                <a:cs typeface="Libre Franklin"/>
                <a:sym typeface="Libre Franklin"/>
              </a:rPr>
              <a:t>overall picture in terms of economic support provided or lockdown </a:t>
            </a:r>
            <a:r>
              <a:rPr lang="en-US" sz="1600">
                <a:latin typeface="Libre Franklin"/>
                <a:ea typeface="Libre Franklin"/>
                <a:cs typeface="Libre Franklin"/>
                <a:sym typeface="Libre Franklin"/>
              </a:rPr>
              <a:t>restrictions imposed at different times</a:t>
            </a:r>
            <a:endParaRPr sz="1600">
              <a:latin typeface="Libre Franklin"/>
              <a:ea typeface="Libre Franklin"/>
              <a:cs typeface="Libre Franklin"/>
              <a:sym typeface="Libre Franklin"/>
            </a:endParaRPr>
          </a:p>
          <a:p>
            <a:pPr indent="0" lvl="0" marL="457200" rtl="0" algn="l">
              <a:spcBef>
                <a:spcPts val="0"/>
              </a:spcBef>
              <a:spcAft>
                <a:spcPts val="0"/>
              </a:spcAft>
              <a:buNone/>
            </a:pPr>
            <a:r>
              <a:t/>
            </a:r>
            <a:endParaRPr sz="1600">
              <a:latin typeface="Libre Franklin"/>
              <a:ea typeface="Libre Franklin"/>
              <a:cs typeface="Libre Franklin"/>
              <a:sym typeface="Libre Franklin"/>
            </a:endParaRPr>
          </a:p>
        </p:txBody>
      </p:sp>
      <p:sp>
        <p:nvSpPr>
          <p:cNvPr id="178" name="Google Shape;178;g8d40535bb6_1_6"/>
          <p:cNvSpPr txBox="1"/>
          <p:nvPr>
            <p:ph type="title"/>
          </p:nvPr>
        </p:nvSpPr>
        <p:spPr>
          <a:xfrm>
            <a:off x="1097275" y="286600"/>
            <a:ext cx="10755000" cy="1450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4700"/>
              <a:buFont typeface="Bookman Old Style"/>
              <a:buNone/>
            </a:pPr>
            <a:r>
              <a:rPr lang="en-US"/>
              <a:t>Response</a:t>
            </a:r>
            <a:r>
              <a:rPr lang="en-US"/>
              <a:t> Indicators</a:t>
            </a:r>
            <a:endParaRPr/>
          </a:p>
        </p:txBody>
      </p:sp>
      <p:pic>
        <p:nvPicPr>
          <p:cNvPr id="179" name="Google Shape;179;g8d40535bb6_1_6"/>
          <p:cNvPicPr preferRelativeResize="0"/>
          <p:nvPr/>
        </p:nvPicPr>
        <p:blipFill>
          <a:blip r:embed="rId3">
            <a:alphaModFix/>
          </a:blip>
          <a:stretch>
            <a:fillRect/>
          </a:stretch>
        </p:blipFill>
        <p:spPr>
          <a:xfrm>
            <a:off x="5740000" y="1975425"/>
            <a:ext cx="6249459" cy="330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Objective</a:t>
            </a:r>
            <a:endParaRPr/>
          </a:p>
        </p:txBody>
      </p:sp>
      <p:sp>
        <p:nvSpPr>
          <p:cNvPr id="123" name="Google Shape;123;p2"/>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20650" lvl="0" marL="91440" rtl="0" algn="l">
              <a:lnSpc>
                <a:spcPct val="110000"/>
              </a:lnSpc>
              <a:spcBef>
                <a:spcPts val="0"/>
              </a:spcBef>
              <a:spcAft>
                <a:spcPts val="0"/>
              </a:spcAft>
              <a:buSzPts val="1900"/>
              <a:buFont typeface="Libre Franklin"/>
              <a:buChar char=" "/>
            </a:pPr>
            <a:r>
              <a:rPr lang="en-US">
                <a:solidFill>
                  <a:srgbClr val="232323"/>
                </a:solidFill>
                <a:highlight>
                  <a:srgbClr val="FFFFFF"/>
                </a:highlight>
              </a:rPr>
              <a:t>At the end of 2019, a novel coronavirus was identified as the cause of a cluster of pneumonia cases which rapidly spread, resulting in an epidemic, followed by an increasing number of cases in all the countries throughout the world. In February 2020, the World Health Organization designated the disease COVID-19, which stands for coronavirus disease 2019. </a:t>
            </a:r>
            <a:endParaRPr>
              <a:solidFill>
                <a:srgbClr val="232323"/>
              </a:solidFill>
              <a:highlight>
                <a:srgbClr val="FFFFFF"/>
              </a:highlight>
            </a:endParaRPr>
          </a:p>
          <a:p>
            <a:pPr indent="-120650" lvl="0" marL="91440" rtl="0" algn="l">
              <a:lnSpc>
                <a:spcPct val="110000"/>
              </a:lnSpc>
              <a:spcBef>
                <a:spcPts val="0"/>
              </a:spcBef>
              <a:spcAft>
                <a:spcPts val="0"/>
              </a:spcAft>
              <a:buSzPts val="1900"/>
              <a:buFont typeface="Libre Franklin"/>
              <a:buChar char=" "/>
            </a:pPr>
            <a:r>
              <a:rPr b="1" lang="en-US">
                <a:solidFill>
                  <a:srgbClr val="232323"/>
                </a:solidFill>
                <a:highlight>
                  <a:srgbClr val="FFFFFF"/>
                </a:highlight>
              </a:rPr>
              <a:t>We would be exploring the </a:t>
            </a:r>
            <a:r>
              <a:rPr b="1" lang="en-US">
                <a:solidFill>
                  <a:srgbClr val="232323"/>
                </a:solidFill>
                <a:highlight>
                  <a:srgbClr val="FFFFFF"/>
                </a:highlight>
              </a:rPr>
              <a:t>COVID-19 data and analyze how the countries are </a:t>
            </a:r>
            <a:r>
              <a:rPr b="1" lang="en-US"/>
              <a:t>preparing in this pandemic-:</a:t>
            </a:r>
            <a:endParaRPr b="1"/>
          </a:p>
          <a:p>
            <a:pPr indent="-349250" lvl="0" marL="457200" rtl="0" algn="l">
              <a:lnSpc>
                <a:spcPct val="110000"/>
              </a:lnSpc>
              <a:spcBef>
                <a:spcPts val="0"/>
              </a:spcBef>
              <a:spcAft>
                <a:spcPts val="0"/>
              </a:spcAft>
              <a:buSzPts val="1900"/>
              <a:buAutoNum type="arabicPeriod"/>
            </a:pPr>
            <a:r>
              <a:rPr lang="en-US"/>
              <a:t>Initial Insights and Introduction to Covid 19 Impact</a:t>
            </a:r>
            <a:endParaRPr/>
          </a:p>
          <a:p>
            <a:pPr indent="-349250" lvl="0" marL="457200" rtl="0" algn="l">
              <a:lnSpc>
                <a:spcPct val="110000"/>
              </a:lnSpc>
              <a:spcBef>
                <a:spcPts val="0"/>
              </a:spcBef>
              <a:spcAft>
                <a:spcPts val="0"/>
              </a:spcAft>
              <a:buSzPts val="1900"/>
              <a:buAutoNum type="arabicPeriod"/>
            </a:pPr>
            <a:r>
              <a:rPr lang="en-US"/>
              <a:t>Lockdown effectiveness and Healthcare Facility</a:t>
            </a:r>
            <a:endParaRPr/>
          </a:p>
          <a:p>
            <a:pPr indent="-349250" lvl="0" marL="457200" rtl="0" algn="l">
              <a:lnSpc>
                <a:spcPct val="110000"/>
              </a:lnSpc>
              <a:spcBef>
                <a:spcPts val="0"/>
              </a:spcBef>
              <a:spcAft>
                <a:spcPts val="0"/>
              </a:spcAft>
              <a:buSzPts val="1900"/>
              <a:buAutoNum type="arabicPeriod"/>
            </a:pPr>
            <a:r>
              <a:rPr lang="en-US"/>
              <a:t>Economic Stability and Response Indicators</a:t>
            </a:r>
            <a:endParaRPr/>
          </a:p>
          <a:p>
            <a:pPr indent="-120650" lvl="0" marL="91440" rtl="0" algn="l">
              <a:lnSpc>
                <a:spcPct val="110000"/>
              </a:lnSpc>
              <a:spcBef>
                <a:spcPts val="1400"/>
              </a:spcBef>
              <a:spcAft>
                <a:spcPts val="0"/>
              </a:spcAft>
              <a:buSzPts val="1900"/>
              <a:buChar char=" "/>
            </a:pPr>
            <a:r>
              <a:t/>
            </a:r>
            <a:endParaRPr/>
          </a:p>
          <a:p>
            <a:pPr indent="0" lvl="0" marL="91440" rtl="0" algn="l">
              <a:lnSpc>
                <a:spcPct val="110000"/>
              </a:lnSpc>
              <a:spcBef>
                <a:spcPts val="1400"/>
              </a:spcBef>
              <a:spcAft>
                <a:spcPts val="0"/>
              </a:spcAft>
              <a:buSzPts val="19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Data Challenges and </a:t>
            </a:r>
            <a:r>
              <a:rPr lang="en-US"/>
              <a:t>Preparation</a:t>
            </a:r>
            <a:endParaRPr/>
          </a:p>
        </p:txBody>
      </p:sp>
      <p:sp>
        <p:nvSpPr>
          <p:cNvPr id="129" name="Google Shape;129;p3"/>
          <p:cNvSpPr txBox="1"/>
          <p:nvPr/>
        </p:nvSpPr>
        <p:spPr>
          <a:xfrm>
            <a:off x="652250" y="2089150"/>
            <a:ext cx="6000900" cy="4098000"/>
          </a:xfrm>
          <a:prstGeom prst="rect">
            <a:avLst/>
          </a:prstGeom>
          <a:noFill/>
          <a:ln>
            <a:noFill/>
          </a:ln>
        </p:spPr>
        <p:txBody>
          <a:bodyPr anchorCtr="0" anchor="t" bIns="45700" lIns="0" spcFirstLastPara="1" rIns="0" wrap="square" tIns="45700">
            <a:normAutofit/>
          </a:bodyPr>
          <a:lstStyle/>
          <a:p>
            <a:pPr indent="-120650" lvl="0" marL="91440" marR="0" rtl="0" algn="l">
              <a:lnSpc>
                <a:spcPct val="110000"/>
              </a:lnSpc>
              <a:spcBef>
                <a:spcPts val="0"/>
              </a:spcBef>
              <a:spcAft>
                <a:spcPts val="0"/>
              </a:spcAft>
              <a:buClr>
                <a:schemeClr val="accent1"/>
              </a:buClr>
              <a:buSzPts val="1900"/>
              <a:buFont typeface="Calibri"/>
              <a:buChar char=" "/>
            </a:pPr>
            <a:r>
              <a:rPr lang="en-US" sz="1900">
                <a:solidFill>
                  <a:srgbClr val="3F3F3F"/>
                </a:solidFill>
                <a:latin typeface="Libre Franklin"/>
                <a:ea typeface="Libre Franklin"/>
                <a:cs typeface="Libre Franklin"/>
                <a:sym typeface="Libre Franklin"/>
              </a:rPr>
              <a:t>Extracted data from multiple sources and wrangled data for analysis</a:t>
            </a:r>
            <a:endParaRPr sz="1900">
              <a:solidFill>
                <a:srgbClr val="3F3F3F"/>
              </a:solidFill>
              <a:latin typeface="Libre Franklin"/>
              <a:ea typeface="Libre Franklin"/>
              <a:cs typeface="Libre Franklin"/>
              <a:sym typeface="Libre Franklin"/>
            </a:endParaRPr>
          </a:p>
          <a:p>
            <a:pPr indent="0" lvl="0" marL="0" marR="0" rtl="0" algn="l">
              <a:lnSpc>
                <a:spcPct val="110000"/>
              </a:lnSpc>
              <a:spcBef>
                <a:spcPts val="0"/>
              </a:spcBef>
              <a:spcAft>
                <a:spcPts val="0"/>
              </a:spcAft>
              <a:buNone/>
            </a:pPr>
            <a:r>
              <a:t/>
            </a:r>
            <a:endParaRPr sz="1900">
              <a:solidFill>
                <a:srgbClr val="3F3F3F"/>
              </a:solidFill>
              <a:latin typeface="Libre Franklin"/>
              <a:ea typeface="Libre Franklin"/>
              <a:cs typeface="Libre Franklin"/>
              <a:sym typeface="Libre Franklin"/>
            </a:endParaRPr>
          </a:p>
          <a:p>
            <a:pPr indent="0" lvl="0" marL="0" marR="0" rtl="0" algn="l">
              <a:lnSpc>
                <a:spcPct val="110000"/>
              </a:lnSpc>
              <a:spcBef>
                <a:spcPts val="0"/>
              </a:spcBef>
              <a:spcAft>
                <a:spcPts val="0"/>
              </a:spcAft>
              <a:buNone/>
            </a:pPr>
            <a:r>
              <a:rPr lang="en-US" sz="1900">
                <a:solidFill>
                  <a:srgbClr val="3F3F3F"/>
                </a:solidFill>
                <a:latin typeface="Libre Franklin"/>
                <a:ea typeface="Libre Franklin"/>
                <a:cs typeface="Libre Franklin"/>
                <a:sym typeface="Libre Franklin"/>
              </a:rPr>
              <a:t>Imputed the missing data by using different  methods (mean, previous data)</a:t>
            </a:r>
            <a:endParaRPr sz="1900">
              <a:solidFill>
                <a:srgbClr val="3F3F3F"/>
              </a:solidFill>
              <a:latin typeface="Libre Franklin"/>
              <a:ea typeface="Libre Franklin"/>
              <a:cs typeface="Libre Franklin"/>
              <a:sym typeface="Libre Franklin"/>
            </a:endParaRPr>
          </a:p>
          <a:p>
            <a:pPr indent="-120650" lvl="0" marL="91440" marR="0" rtl="0" algn="l">
              <a:lnSpc>
                <a:spcPct val="110000"/>
              </a:lnSpc>
              <a:spcBef>
                <a:spcPts val="0"/>
              </a:spcBef>
              <a:spcAft>
                <a:spcPts val="0"/>
              </a:spcAft>
              <a:buClr>
                <a:srgbClr val="3F3F3F"/>
              </a:buClr>
              <a:buSzPts val="1900"/>
              <a:buFont typeface="Libre Franklin"/>
              <a:buChar char=" "/>
            </a:pPr>
            <a:r>
              <a:t/>
            </a:r>
            <a:endParaRPr sz="1900">
              <a:solidFill>
                <a:srgbClr val="3F3F3F"/>
              </a:solidFill>
              <a:latin typeface="Libre Franklin"/>
              <a:ea typeface="Libre Franklin"/>
              <a:cs typeface="Libre Franklin"/>
              <a:sym typeface="Libre Franklin"/>
            </a:endParaRPr>
          </a:p>
          <a:p>
            <a:pPr indent="-120650" lvl="0" marL="91440" marR="0" rtl="0" algn="l">
              <a:lnSpc>
                <a:spcPct val="110000"/>
              </a:lnSpc>
              <a:spcBef>
                <a:spcPts val="0"/>
              </a:spcBef>
              <a:spcAft>
                <a:spcPts val="0"/>
              </a:spcAft>
              <a:buClr>
                <a:schemeClr val="accent1"/>
              </a:buClr>
              <a:buSzPts val="1900"/>
              <a:buFont typeface="Calibri"/>
              <a:buChar char=" "/>
            </a:pPr>
            <a:r>
              <a:rPr b="0" i="0" lang="en-US" sz="1900" u="none" cap="none" strike="noStrike">
                <a:solidFill>
                  <a:srgbClr val="3F3F3F"/>
                </a:solidFill>
                <a:latin typeface="Libre Franklin"/>
                <a:ea typeface="Libre Franklin"/>
                <a:cs typeface="Libre Franklin"/>
                <a:sym typeface="Libre Franklin"/>
              </a:rPr>
              <a:t>Merge multiple indicators to show lockdown information</a:t>
            </a:r>
            <a:endParaRPr b="0" i="0" sz="1900" u="none" cap="none" strike="noStrike">
              <a:solidFill>
                <a:srgbClr val="3F3F3F"/>
              </a:solidFill>
              <a:latin typeface="Libre Franklin"/>
              <a:ea typeface="Libre Franklin"/>
              <a:cs typeface="Libre Franklin"/>
              <a:sym typeface="Libre Franklin"/>
            </a:endParaRPr>
          </a:p>
          <a:p>
            <a:pPr indent="-120650" lvl="0" marL="91440" marR="0" rtl="0" algn="l">
              <a:lnSpc>
                <a:spcPct val="110000"/>
              </a:lnSpc>
              <a:spcBef>
                <a:spcPts val="1400"/>
              </a:spcBef>
              <a:spcAft>
                <a:spcPts val="0"/>
              </a:spcAft>
              <a:buClr>
                <a:srgbClr val="3F3F3F"/>
              </a:buClr>
              <a:buSzPts val="1900"/>
              <a:buFont typeface="Libre Franklin"/>
              <a:buChar char=" "/>
            </a:pPr>
            <a:r>
              <a:rPr lang="en-US" sz="1900">
                <a:solidFill>
                  <a:srgbClr val="3F3F3F"/>
                </a:solidFill>
                <a:latin typeface="Libre Franklin"/>
                <a:ea typeface="Libre Franklin"/>
                <a:cs typeface="Libre Franklin"/>
                <a:sym typeface="Libre Franklin"/>
              </a:rPr>
              <a:t>Build the master data from fact tables</a:t>
            </a:r>
            <a:endParaRPr/>
          </a:p>
          <a:p>
            <a:pPr indent="-120650" lvl="0" marL="91440" marR="0" rtl="0" algn="l">
              <a:lnSpc>
                <a:spcPct val="110000"/>
              </a:lnSpc>
              <a:spcBef>
                <a:spcPts val="1400"/>
              </a:spcBef>
              <a:spcAft>
                <a:spcPts val="0"/>
              </a:spcAft>
              <a:buClr>
                <a:schemeClr val="accent1"/>
              </a:buClr>
              <a:buSzPts val="1900"/>
              <a:buFont typeface="Calibri"/>
              <a:buChar char=" "/>
            </a:pPr>
            <a:r>
              <a:rPr b="0" i="0" lang="en-US" sz="1900" u="none" cap="none" strike="noStrike">
                <a:solidFill>
                  <a:srgbClr val="3F3F3F"/>
                </a:solidFill>
                <a:latin typeface="Libre Franklin"/>
                <a:ea typeface="Libre Franklin"/>
                <a:cs typeface="Libre Franklin"/>
                <a:sym typeface="Libre Franklin"/>
              </a:rPr>
              <a:t>Indicator High/Medium Low based on hospital bed</a:t>
            </a:r>
            <a:endParaRPr b="0" i="0" sz="1900" u="none" cap="none" strike="noStrike">
              <a:solidFill>
                <a:srgbClr val="3F3F3F"/>
              </a:solidFill>
              <a:latin typeface="Libre Franklin"/>
              <a:ea typeface="Libre Franklin"/>
              <a:cs typeface="Libre Franklin"/>
              <a:sym typeface="Libre Franklin"/>
            </a:endParaRPr>
          </a:p>
          <a:p>
            <a:pPr indent="-120650" lvl="0" marL="91440" marR="0" rtl="0" algn="l">
              <a:lnSpc>
                <a:spcPct val="110000"/>
              </a:lnSpc>
              <a:spcBef>
                <a:spcPts val="1400"/>
              </a:spcBef>
              <a:spcAft>
                <a:spcPts val="0"/>
              </a:spcAft>
              <a:buClr>
                <a:srgbClr val="3F3F3F"/>
              </a:buClr>
              <a:buSzPts val="1900"/>
              <a:buFont typeface="Libre Franklin"/>
              <a:buChar char=" "/>
            </a:pPr>
            <a:r>
              <a:rPr lang="en-US" sz="1900">
                <a:solidFill>
                  <a:srgbClr val="3F3F3F"/>
                </a:solidFill>
                <a:latin typeface="Libre Franklin"/>
                <a:ea typeface="Libre Franklin"/>
                <a:cs typeface="Libre Franklin"/>
                <a:sym typeface="Libre Franklin"/>
              </a:rPr>
              <a:t>Created summarized view of economic stimulus and indicators using Oxford COVID-19 data</a:t>
            </a:r>
            <a:endParaRPr sz="1900">
              <a:solidFill>
                <a:srgbClr val="3F3F3F"/>
              </a:solidFill>
              <a:latin typeface="Libre Franklin"/>
              <a:ea typeface="Libre Franklin"/>
              <a:cs typeface="Libre Franklin"/>
              <a:sym typeface="Libre Franklin"/>
            </a:endParaRPr>
          </a:p>
          <a:p>
            <a:pPr indent="0" lvl="0" marL="91440" marR="0" rtl="0" algn="l">
              <a:lnSpc>
                <a:spcPct val="110000"/>
              </a:lnSpc>
              <a:spcBef>
                <a:spcPts val="1400"/>
              </a:spcBef>
              <a:spcAft>
                <a:spcPts val="0"/>
              </a:spcAft>
              <a:buClr>
                <a:schemeClr val="accent1"/>
              </a:buClr>
              <a:buSzPts val="1900"/>
              <a:buFont typeface="Calibri"/>
              <a:buNone/>
            </a:pPr>
            <a:r>
              <a:t/>
            </a:r>
            <a:endParaRPr b="0" i="0" sz="1900" u="none" cap="none" strike="noStrike">
              <a:solidFill>
                <a:srgbClr val="3F3F3F"/>
              </a:solidFill>
              <a:latin typeface="Libre Franklin"/>
              <a:ea typeface="Libre Franklin"/>
              <a:cs typeface="Libre Franklin"/>
              <a:sym typeface="Libre Franklin"/>
            </a:endParaRPr>
          </a:p>
          <a:p>
            <a:pPr indent="0" lvl="0" marL="0" marR="0" rtl="0" algn="l">
              <a:lnSpc>
                <a:spcPct val="110000"/>
              </a:lnSpc>
              <a:spcBef>
                <a:spcPts val="1400"/>
              </a:spcBef>
              <a:spcAft>
                <a:spcPts val="0"/>
              </a:spcAft>
              <a:buClr>
                <a:schemeClr val="accent1"/>
              </a:buClr>
              <a:buSzPts val="1900"/>
              <a:buFont typeface="Calibri"/>
              <a:buNone/>
            </a:pPr>
            <a:r>
              <a:t/>
            </a:r>
            <a:endParaRPr b="0" i="0" sz="1900" u="none" cap="none" strike="noStrike">
              <a:solidFill>
                <a:srgbClr val="3F3F3F"/>
              </a:solidFill>
              <a:latin typeface="Libre Franklin"/>
              <a:ea typeface="Libre Franklin"/>
              <a:cs typeface="Libre Franklin"/>
              <a:sym typeface="Libre Franklin"/>
            </a:endParaRPr>
          </a:p>
        </p:txBody>
      </p:sp>
      <p:sp>
        <p:nvSpPr>
          <p:cNvPr id="130" name="Google Shape;130;p3"/>
          <p:cNvSpPr txBox="1"/>
          <p:nvPr>
            <p:ph idx="1" type="body"/>
          </p:nvPr>
        </p:nvSpPr>
        <p:spPr>
          <a:xfrm>
            <a:off x="6653000" y="2089150"/>
            <a:ext cx="5423100" cy="4191300"/>
          </a:xfrm>
          <a:prstGeom prst="rect">
            <a:avLst/>
          </a:prstGeom>
          <a:noFill/>
          <a:ln>
            <a:noFill/>
          </a:ln>
        </p:spPr>
        <p:txBody>
          <a:bodyPr anchorCtr="0" anchor="t" bIns="45700" lIns="0" spcFirstLastPara="1" rIns="0" wrap="square" tIns="45700">
            <a:normAutofit/>
          </a:bodyPr>
          <a:lstStyle/>
          <a:p>
            <a:pPr indent="-120650" lvl="0" marL="91440" rtl="0" algn="l">
              <a:lnSpc>
                <a:spcPct val="110000"/>
              </a:lnSpc>
              <a:spcBef>
                <a:spcPts val="0"/>
              </a:spcBef>
              <a:spcAft>
                <a:spcPts val="0"/>
              </a:spcAft>
              <a:buClr>
                <a:srgbClr val="434343"/>
              </a:buClr>
              <a:buSzPts val="1900"/>
              <a:buChar char=" "/>
            </a:pPr>
            <a:r>
              <a:rPr b="1" lang="en-US">
                <a:solidFill>
                  <a:srgbClr val="434343"/>
                </a:solidFill>
              </a:rPr>
              <a:t>OXFORD COVID-19 Government Response</a:t>
            </a:r>
            <a:endParaRPr b="1">
              <a:solidFill>
                <a:srgbClr val="434343"/>
              </a:solidFill>
            </a:endParaRPr>
          </a:p>
          <a:p>
            <a:pPr indent="-107950" lvl="0" marL="91440" rtl="0" algn="l">
              <a:lnSpc>
                <a:spcPct val="110000"/>
              </a:lnSpc>
              <a:spcBef>
                <a:spcPts val="1400"/>
              </a:spcBef>
              <a:spcAft>
                <a:spcPts val="0"/>
              </a:spcAft>
              <a:buSzPts val="1700"/>
              <a:buChar char=" "/>
            </a:pPr>
            <a:r>
              <a:rPr lang="en-US" sz="1700" u="sng">
                <a:solidFill>
                  <a:schemeClr val="hlink"/>
                </a:solidFill>
                <a:hlinkClick r:id="rId3"/>
              </a:rPr>
              <a:t>https://www.bsg.ox.ac.uk/research/research-projects/coronavirus-government-response-tracker</a:t>
            </a:r>
            <a:endParaRPr sz="1700"/>
          </a:p>
          <a:p>
            <a:pPr indent="-120650" lvl="0" marL="91440" rtl="0" algn="l">
              <a:lnSpc>
                <a:spcPct val="110000"/>
              </a:lnSpc>
              <a:spcBef>
                <a:spcPts val="1400"/>
              </a:spcBef>
              <a:spcAft>
                <a:spcPts val="0"/>
              </a:spcAft>
              <a:buClr>
                <a:srgbClr val="434343"/>
              </a:buClr>
              <a:buSzPts val="1900"/>
              <a:buChar char=" "/>
            </a:pPr>
            <a:r>
              <a:rPr b="1" lang="en-US">
                <a:solidFill>
                  <a:srgbClr val="434343"/>
                </a:solidFill>
                <a:uFill>
                  <a:noFill/>
                </a:uFill>
                <a:hlinkClick r:id="rId4"/>
              </a:rPr>
              <a:t>Oneworld Covid data</a:t>
            </a:r>
            <a:endParaRPr>
              <a:solidFill>
                <a:srgbClr val="434343"/>
              </a:solidFill>
            </a:endParaRPr>
          </a:p>
          <a:p>
            <a:pPr indent="-107950" lvl="0" marL="91440" rtl="0" algn="l">
              <a:lnSpc>
                <a:spcPct val="110000"/>
              </a:lnSpc>
              <a:spcBef>
                <a:spcPts val="1400"/>
              </a:spcBef>
              <a:spcAft>
                <a:spcPts val="0"/>
              </a:spcAft>
              <a:buSzPts val="1700"/>
              <a:buChar char=" "/>
            </a:pPr>
            <a:r>
              <a:rPr lang="en-US" sz="1700" u="sng">
                <a:solidFill>
                  <a:schemeClr val="hlink"/>
                </a:solidFill>
                <a:hlinkClick r:id="rId5"/>
              </a:rPr>
              <a:t>https://ourworldindata.org/coronavirus-source-data</a:t>
            </a:r>
            <a:endParaRPr sz="1700"/>
          </a:p>
          <a:p>
            <a:pPr indent="-120650" lvl="0" marL="91440" rtl="0" algn="l">
              <a:lnSpc>
                <a:spcPct val="110000"/>
              </a:lnSpc>
              <a:spcBef>
                <a:spcPts val="1400"/>
              </a:spcBef>
              <a:spcAft>
                <a:spcPts val="0"/>
              </a:spcAft>
              <a:buClr>
                <a:srgbClr val="434343"/>
              </a:buClr>
              <a:buSzPts val="1900"/>
              <a:buChar char=" "/>
            </a:pPr>
            <a:r>
              <a:rPr b="1" lang="en-US">
                <a:solidFill>
                  <a:srgbClr val="434343"/>
                </a:solidFill>
              </a:rPr>
              <a:t>WHO-COVID-19-global-data</a:t>
            </a:r>
            <a:endParaRPr b="1">
              <a:solidFill>
                <a:srgbClr val="434343"/>
              </a:solidFill>
            </a:endParaRPr>
          </a:p>
          <a:p>
            <a:pPr indent="-114300" lvl="0" marL="91440" rtl="0" algn="l">
              <a:lnSpc>
                <a:spcPct val="110000"/>
              </a:lnSpc>
              <a:spcBef>
                <a:spcPts val="1400"/>
              </a:spcBef>
              <a:spcAft>
                <a:spcPts val="0"/>
              </a:spcAft>
              <a:buSzPts val="1800"/>
              <a:buChar char=" "/>
            </a:pPr>
            <a:r>
              <a:rPr b="1" lang="en-US"/>
              <a:t>Worldometer data</a:t>
            </a:r>
            <a:endParaRPr b="1"/>
          </a:p>
          <a:p>
            <a:pPr indent="-114300" lvl="0" marL="91440" rtl="0" algn="l">
              <a:lnSpc>
                <a:spcPct val="110000"/>
              </a:lnSpc>
              <a:spcBef>
                <a:spcPts val="1400"/>
              </a:spcBef>
              <a:spcAft>
                <a:spcPts val="0"/>
              </a:spcAft>
              <a:buSzPts val="1800"/>
              <a:buChar char=" "/>
            </a:pPr>
            <a:r>
              <a:rPr lang="en-US" sz="1700" u="sng">
                <a:solidFill>
                  <a:schemeClr val="hlink"/>
                </a:solidFill>
                <a:latin typeface="Arial"/>
                <a:ea typeface="Arial"/>
                <a:cs typeface="Arial"/>
                <a:sym typeface="Arial"/>
                <a:hlinkClick r:id="rId6"/>
              </a:rPr>
              <a:t>https://www.worldometers.info/coronavirus/</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Design Process</a:t>
            </a:r>
            <a:endParaRPr/>
          </a:p>
        </p:txBody>
      </p:sp>
      <p:sp>
        <p:nvSpPr>
          <p:cNvPr id="136" name="Google Shape;136;p4"/>
          <p:cNvSpPr txBox="1"/>
          <p:nvPr>
            <p:ph idx="1" type="body"/>
          </p:nvPr>
        </p:nvSpPr>
        <p:spPr>
          <a:xfrm>
            <a:off x="1097280" y="2108201"/>
            <a:ext cx="10058400" cy="3559173"/>
          </a:xfrm>
          <a:prstGeom prst="rect">
            <a:avLst/>
          </a:prstGeom>
          <a:noFill/>
          <a:ln>
            <a:noFill/>
          </a:ln>
        </p:spPr>
        <p:txBody>
          <a:bodyPr anchorCtr="0" anchor="t" bIns="45700" lIns="0" spcFirstLastPara="1" rIns="0" wrap="square" tIns="45700">
            <a:normAutofit/>
          </a:bodyPr>
          <a:lstStyle/>
          <a:p>
            <a:pPr indent="-120650" lvl="0" marL="91440" rtl="0" algn="l">
              <a:lnSpc>
                <a:spcPct val="110000"/>
              </a:lnSpc>
              <a:spcBef>
                <a:spcPts val="0"/>
              </a:spcBef>
              <a:spcAft>
                <a:spcPts val="0"/>
              </a:spcAft>
              <a:buSzPts val="1900"/>
              <a:buChar char=" "/>
            </a:pPr>
            <a:r>
              <a:rPr lang="en-US"/>
              <a:t>Built the story , workflow and wireframe </a:t>
            </a:r>
            <a:endParaRPr/>
          </a:p>
          <a:p>
            <a:pPr indent="-120650" lvl="0" marL="91440" rtl="0" algn="l">
              <a:lnSpc>
                <a:spcPct val="110000"/>
              </a:lnSpc>
              <a:spcBef>
                <a:spcPts val="1400"/>
              </a:spcBef>
              <a:spcAft>
                <a:spcPts val="0"/>
              </a:spcAft>
              <a:buSzPts val="1900"/>
              <a:buChar char=" "/>
            </a:pPr>
            <a:r>
              <a:rPr lang="en-US"/>
              <a:t>Designed Shiny Layout with menu sidebar and main panel</a:t>
            </a:r>
            <a:endParaRPr/>
          </a:p>
          <a:p>
            <a:pPr indent="-120650" lvl="0" marL="91440" rtl="0" algn="l">
              <a:lnSpc>
                <a:spcPct val="110000"/>
              </a:lnSpc>
              <a:spcBef>
                <a:spcPts val="1400"/>
              </a:spcBef>
              <a:spcAft>
                <a:spcPts val="0"/>
              </a:spcAft>
              <a:buSzPts val="1900"/>
              <a:buChar char=" "/>
            </a:pPr>
            <a:r>
              <a:rPr lang="en-US"/>
              <a:t>Collaborative design for everyone to integrate code</a:t>
            </a:r>
            <a:endParaRPr/>
          </a:p>
          <a:p>
            <a:pPr indent="-120650" lvl="0" marL="91440" rtl="0" algn="l">
              <a:lnSpc>
                <a:spcPct val="110000"/>
              </a:lnSpc>
              <a:spcBef>
                <a:spcPts val="1400"/>
              </a:spcBef>
              <a:spcAft>
                <a:spcPts val="0"/>
              </a:spcAft>
              <a:buSzPts val="1900"/>
              <a:buChar char=" "/>
            </a:pPr>
            <a:r>
              <a:rPr lang="en-US"/>
              <a:t>Chose packages chose ggplot with shiny dashboard </a:t>
            </a:r>
            <a:endParaRPr/>
          </a:p>
          <a:p>
            <a:pPr indent="-120650" lvl="0" marL="91440" rtl="0" algn="l">
              <a:lnSpc>
                <a:spcPct val="110000"/>
              </a:lnSpc>
              <a:spcBef>
                <a:spcPts val="1400"/>
              </a:spcBef>
              <a:spcAft>
                <a:spcPts val="0"/>
              </a:spcAft>
              <a:buSzPts val="1900"/>
              <a:buChar char=" "/>
            </a:pPr>
            <a:r>
              <a:rPr lang="en-US"/>
              <a:t>Publish and install on shiny.io</a:t>
            </a:r>
            <a:endParaRPr/>
          </a:p>
          <a:p>
            <a:pPr indent="-120650" lvl="0" marL="91440" rtl="0" algn="l">
              <a:lnSpc>
                <a:spcPct val="110000"/>
              </a:lnSpc>
              <a:spcBef>
                <a:spcPts val="1400"/>
              </a:spcBef>
              <a:spcAft>
                <a:spcPts val="0"/>
              </a:spcAft>
              <a:buSzPts val="1900"/>
              <a:buChar char=" "/>
            </a:pPr>
            <a:r>
              <a:rPr b="1" lang="en-US"/>
              <a:t>Packages used ( Shiny, shinythemes, RColorBrewer, viridis, ggrepel, flexdashboard)</a:t>
            </a:r>
            <a:endParaRPr/>
          </a:p>
          <a:p>
            <a:pPr indent="0" lvl="0" marL="0" rtl="0" algn="l">
              <a:lnSpc>
                <a:spcPct val="110000"/>
              </a:lnSpc>
              <a:spcBef>
                <a:spcPts val="1400"/>
              </a:spcBef>
              <a:spcAft>
                <a:spcPts val="0"/>
              </a:spcAft>
              <a:buSzPts val="1900"/>
              <a:buNone/>
            </a:pPr>
            <a:r>
              <a:t/>
            </a:r>
            <a:endParaRPr/>
          </a:p>
          <a:p>
            <a:pPr indent="0" lvl="0" marL="91440" rtl="0" algn="l">
              <a:lnSpc>
                <a:spcPct val="110000"/>
              </a:lnSpc>
              <a:spcBef>
                <a:spcPts val="1400"/>
              </a:spcBef>
              <a:spcAft>
                <a:spcPts val="0"/>
              </a:spcAft>
              <a:buSzPts val="1900"/>
              <a:buNone/>
            </a:pPr>
            <a:r>
              <a:t/>
            </a:r>
            <a:endParaRPr/>
          </a:p>
          <a:p>
            <a:pPr indent="0" lvl="0" marL="91440" rtl="0" algn="l">
              <a:lnSpc>
                <a:spcPct val="110000"/>
              </a:lnSpc>
              <a:spcBef>
                <a:spcPts val="1400"/>
              </a:spcBef>
              <a:spcAft>
                <a:spcPts val="0"/>
              </a:spcAft>
              <a:buSzPts val="1900"/>
              <a:buNone/>
            </a:pPr>
            <a:r>
              <a:t/>
            </a:r>
            <a:endParaRPr/>
          </a:p>
          <a:p>
            <a:pPr indent="0" lvl="0" marL="91440" rtl="0" algn="l">
              <a:lnSpc>
                <a:spcPct val="110000"/>
              </a:lnSpc>
              <a:spcBef>
                <a:spcPts val="1400"/>
              </a:spcBef>
              <a:spcAft>
                <a:spcPts val="0"/>
              </a:spcAft>
              <a:buSzPts val="1900"/>
              <a:buNone/>
            </a:pPr>
            <a:r>
              <a:t/>
            </a:r>
            <a:endParaRPr/>
          </a:p>
          <a:p>
            <a:pPr indent="0" lvl="0" marL="0" rtl="0" algn="l">
              <a:lnSpc>
                <a:spcPct val="110000"/>
              </a:lnSpc>
              <a:spcBef>
                <a:spcPts val="1400"/>
              </a:spcBef>
              <a:spcAft>
                <a:spcPts val="0"/>
              </a:spcAft>
              <a:buSzPts val="19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Introductory Analysis &amp; Insights</a:t>
            </a:r>
            <a:endParaRPr/>
          </a:p>
        </p:txBody>
      </p:sp>
      <p:pic>
        <p:nvPicPr>
          <p:cNvPr id="142" name="Google Shape;142;p6"/>
          <p:cNvPicPr preferRelativeResize="0"/>
          <p:nvPr/>
        </p:nvPicPr>
        <p:blipFill>
          <a:blip r:embed="rId3">
            <a:alphaModFix/>
          </a:blip>
          <a:stretch>
            <a:fillRect/>
          </a:stretch>
        </p:blipFill>
        <p:spPr>
          <a:xfrm>
            <a:off x="6305525" y="2054225"/>
            <a:ext cx="5136900" cy="3965150"/>
          </a:xfrm>
          <a:prstGeom prst="rect">
            <a:avLst/>
          </a:prstGeom>
          <a:noFill/>
          <a:ln>
            <a:noFill/>
          </a:ln>
        </p:spPr>
      </p:pic>
      <p:sp>
        <p:nvSpPr>
          <p:cNvPr id="143" name="Google Shape;143;p6"/>
          <p:cNvSpPr txBox="1"/>
          <p:nvPr/>
        </p:nvSpPr>
        <p:spPr>
          <a:xfrm>
            <a:off x="894400" y="1975425"/>
            <a:ext cx="5385900" cy="36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latin typeface="Libre Franklin"/>
                <a:ea typeface="Libre Franklin"/>
                <a:cs typeface="Libre Franklin"/>
                <a:sym typeface="Libre Franklin"/>
              </a:rPr>
              <a:t>To provide the useful insights about Covid-19 and its impact on different countries &amp; no of people, we studied the Covid-19 infected data from worldometer</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Integrated the complete dataset with information of confirmed cases, deaths, testing, recovered in shiny app</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Prepared multiple options to </a:t>
            </a:r>
            <a:r>
              <a:rPr b="1" lang="en-US" sz="1600">
                <a:latin typeface="Libre Franklin"/>
                <a:ea typeface="Libre Franklin"/>
                <a:cs typeface="Libre Franklin"/>
                <a:sym typeface="Libre Franklin"/>
              </a:rPr>
              <a:t>choose custom views  and axis to make it interactive for user</a:t>
            </a:r>
            <a:endParaRPr b="1"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Shows the overall no of cases on dashboard after selecting the parameters</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Helps in </a:t>
            </a:r>
            <a:r>
              <a:rPr b="1" lang="en-US" sz="1600">
                <a:latin typeface="Libre Franklin"/>
                <a:ea typeface="Libre Franklin"/>
                <a:cs typeface="Libre Franklin"/>
                <a:sym typeface="Libre Franklin"/>
              </a:rPr>
              <a:t>showing the trend of different countries</a:t>
            </a:r>
            <a:r>
              <a:rPr lang="en-US" sz="1600">
                <a:latin typeface="Libre Franklin"/>
                <a:ea typeface="Libre Franklin"/>
                <a:cs typeface="Libre Franklin"/>
                <a:sym typeface="Libre Franklin"/>
              </a:rPr>
              <a:t> with respect to cases, deaths and other parameters</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For example in one of  the attached plot, we can see that USA stands high among all other countries in terms of testing</a:t>
            </a:r>
            <a:endParaRPr sz="1600">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8d40535bb6_1_1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4700"/>
              <a:buFont typeface="Bookman Old Style"/>
              <a:buNone/>
            </a:pPr>
            <a:r>
              <a:rPr lang="en-US"/>
              <a:t>Introductory Analysis &amp; Insights </a:t>
            </a:r>
            <a:r>
              <a:rPr lang="en-US" sz="3000"/>
              <a:t>Continued</a:t>
            </a:r>
            <a:endParaRPr sz="3000"/>
          </a:p>
        </p:txBody>
      </p:sp>
      <p:sp>
        <p:nvSpPr>
          <p:cNvPr id="149" name="Google Shape;149;g8d40535bb6_1_19"/>
          <p:cNvSpPr txBox="1"/>
          <p:nvPr/>
        </p:nvSpPr>
        <p:spPr>
          <a:xfrm>
            <a:off x="894400" y="1975425"/>
            <a:ext cx="4886100" cy="36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Provided </a:t>
            </a:r>
            <a:r>
              <a:rPr b="1" lang="en-US" sz="1600">
                <a:latin typeface="Libre Franklin"/>
                <a:ea typeface="Libre Franklin"/>
                <a:cs typeface="Libre Franklin"/>
                <a:sym typeface="Libre Franklin"/>
              </a:rPr>
              <a:t>time series option</a:t>
            </a:r>
            <a:r>
              <a:rPr lang="en-US" sz="1600">
                <a:latin typeface="Libre Franklin"/>
                <a:ea typeface="Libre Franklin"/>
                <a:cs typeface="Libre Franklin"/>
                <a:sym typeface="Libre Franklin"/>
              </a:rPr>
              <a:t> to analyze the various parameters</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b="1" lang="en-US" sz="1600">
                <a:latin typeface="Libre Franklin"/>
                <a:ea typeface="Libre Franklin"/>
                <a:cs typeface="Libre Franklin"/>
                <a:sym typeface="Libre Franklin"/>
              </a:rPr>
              <a:t>Interactive dashboard</a:t>
            </a:r>
            <a:r>
              <a:rPr lang="en-US" sz="1600">
                <a:latin typeface="Libre Franklin"/>
                <a:ea typeface="Libre Franklin"/>
                <a:cs typeface="Libre Franklin"/>
                <a:sym typeface="Libre Franklin"/>
              </a:rPr>
              <a:t> to show the confirmed, death or recovered cases over time</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Helps in </a:t>
            </a:r>
            <a:r>
              <a:rPr b="1" lang="en-US" sz="1600">
                <a:latin typeface="Libre Franklin"/>
                <a:ea typeface="Libre Franklin"/>
                <a:cs typeface="Libre Franklin"/>
                <a:sym typeface="Libre Franklin"/>
              </a:rPr>
              <a:t>showing the trend and see the pattern of increase/decrease</a:t>
            </a:r>
            <a:r>
              <a:rPr lang="en-US" sz="1600">
                <a:latin typeface="Libre Franklin"/>
                <a:ea typeface="Libre Franklin"/>
                <a:cs typeface="Libre Franklin"/>
                <a:sym typeface="Libre Franklin"/>
              </a:rPr>
              <a:t> in no of cases as per parameter</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Attached plot show the cases of Covid-19 as per different continents</a:t>
            </a:r>
            <a:endParaRPr sz="1600">
              <a:latin typeface="Libre Franklin"/>
              <a:ea typeface="Libre Franklin"/>
              <a:cs typeface="Libre Franklin"/>
              <a:sym typeface="Libre Franklin"/>
            </a:endParaRPr>
          </a:p>
          <a:p>
            <a:pPr indent="0" lvl="0" marL="457200" rtl="0" algn="l">
              <a:spcBef>
                <a:spcPts val="0"/>
              </a:spcBef>
              <a:spcAft>
                <a:spcPts val="0"/>
              </a:spcAft>
              <a:buNone/>
            </a:pPr>
            <a:r>
              <a:t/>
            </a:r>
            <a:endParaRPr sz="1600">
              <a:latin typeface="Libre Franklin"/>
              <a:ea typeface="Libre Franklin"/>
              <a:cs typeface="Libre Franklin"/>
              <a:sym typeface="Libre Franklin"/>
            </a:endParaRPr>
          </a:p>
        </p:txBody>
      </p:sp>
      <p:pic>
        <p:nvPicPr>
          <p:cNvPr id="150" name="Google Shape;150;g8d40535bb6_1_19"/>
          <p:cNvPicPr preferRelativeResize="0"/>
          <p:nvPr/>
        </p:nvPicPr>
        <p:blipFill>
          <a:blip r:embed="rId3">
            <a:alphaModFix/>
          </a:blip>
          <a:stretch>
            <a:fillRect/>
          </a:stretch>
        </p:blipFill>
        <p:spPr>
          <a:xfrm>
            <a:off x="5780450" y="2187975"/>
            <a:ext cx="6202424" cy="318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type="title"/>
          </p:nvPr>
        </p:nvSpPr>
        <p:spPr>
          <a:xfrm>
            <a:off x="1097275" y="286600"/>
            <a:ext cx="107550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Lockdown Effectiveness</a:t>
            </a:r>
            <a:endParaRPr/>
          </a:p>
        </p:txBody>
      </p:sp>
      <p:sp>
        <p:nvSpPr>
          <p:cNvPr id="156" name="Google Shape;156;p7"/>
          <p:cNvSpPr txBox="1"/>
          <p:nvPr/>
        </p:nvSpPr>
        <p:spPr>
          <a:xfrm>
            <a:off x="745425" y="1975425"/>
            <a:ext cx="4845300" cy="36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latin typeface="Libre Franklin"/>
                <a:ea typeface="Libre Franklin"/>
                <a:cs typeface="Libre Franklin"/>
                <a:sym typeface="Libre Franklin"/>
              </a:rPr>
              <a:t>Various level of </a:t>
            </a:r>
            <a:r>
              <a:rPr b="1" lang="en-US" sz="1500">
                <a:latin typeface="Libre Franklin"/>
                <a:ea typeface="Libre Franklin"/>
                <a:cs typeface="Libre Franklin"/>
                <a:sym typeface="Libre Franklin"/>
              </a:rPr>
              <a:t>restrictions </a:t>
            </a:r>
            <a:r>
              <a:rPr lang="en-US" sz="1500">
                <a:latin typeface="Libre Franklin"/>
                <a:ea typeface="Libre Franklin"/>
                <a:cs typeface="Libre Franklin"/>
                <a:sym typeface="Libre Franklin"/>
              </a:rPr>
              <a:t>and </a:t>
            </a:r>
            <a:r>
              <a:rPr b="1" lang="en-US" sz="1500">
                <a:latin typeface="Libre Franklin"/>
                <a:ea typeface="Libre Franklin"/>
                <a:cs typeface="Libre Franklin"/>
                <a:sym typeface="Libre Franklin"/>
              </a:rPr>
              <a:t>guidelines </a:t>
            </a:r>
            <a:r>
              <a:rPr lang="en-US" sz="1500">
                <a:latin typeface="Libre Franklin"/>
                <a:ea typeface="Libre Franklin"/>
                <a:cs typeface="Libre Franklin"/>
                <a:sym typeface="Libre Franklin"/>
              </a:rPr>
              <a:t> were imposed which varied as per region and country to control Covid-19</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Integrated different lockdown and restriction flags in shiny dashboard</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Provides view of restriction imposed over time in various countries amidst of increasing corona cases</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Option for user to customize the view as per continent</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Helps to </a:t>
            </a:r>
            <a:r>
              <a:rPr b="1" lang="en-US" sz="1600">
                <a:latin typeface="Libre Franklin"/>
                <a:ea typeface="Libre Franklin"/>
                <a:cs typeface="Libre Franklin"/>
                <a:sym typeface="Libre Franklin"/>
              </a:rPr>
              <a:t>deduce when the lockdowns were eased </a:t>
            </a:r>
            <a:r>
              <a:rPr lang="en-US" sz="1600">
                <a:latin typeface="Libre Franklin"/>
                <a:ea typeface="Libre Franklin"/>
                <a:cs typeface="Libre Franklin"/>
                <a:sym typeface="Libre Franklin"/>
              </a:rPr>
              <a:t>say from national to local</a:t>
            </a:r>
            <a:r>
              <a:rPr b="1" lang="en-US" sz="1600">
                <a:latin typeface="Libre Franklin"/>
                <a:ea typeface="Libre Franklin"/>
                <a:cs typeface="Libre Franklin"/>
                <a:sym typeface="Libre Franklin"/>
              </a:rPr>
              <a:t> </a:t>
            </a:r>
            <a:r>
              <a:rPr lang="en-US" sz="1600">
                <a:latin typeface="Libre Franklin"/>
                <a:ea typeface="Libre Franklin"/>
                <a:cs typeface="Libre Franklin"/>
                <a:sym typeface="Libre Franklin"/>
              </a:rPr>
              <a:t>and if the situation improved </a:t>
            </a:r>
            <a:endParaRPr sz="1600">
              <a:latin typeface="Libre Franklin"/>
              <a:ea typeface="Libre Franklin"/>
              <a:cs typeface="Libre Franklin"/>
              <a:sym typeface="Libre Franklin"/>
            </a:endParaRPr>
          </a:p>
          <a:p>
            <a:pPr indent="0" lvl="0" marL="457200" rtl="0" algn="l">
              <a:spcBef>
                <a:spcPts val="0"/>
              </a:spcBef>
              <a:spcAft>
                <a:spcPts val="0"/>
              </a:spcAft>
              <a:buNone/>
            </a:pPr>
            <a:r>
              <a:t/>
            </a:r>
            <a:endParaRPr sz="1600">
              <a:latin typeface="Libre Franklin"/>
              <a:ea typeface="Libre Franklin"/>
              <a:cs typeface="Libre Franklin"/>
              <a:sym typeface="Libre Franklin"/>
            </a:endParaRPr>
          </a:p>
        </p:txBody>
      </p:sp>
      <p:pic>
        <p:nvPicPr>
          <p:cNvPr id="157" name="Google Shape;157;p7"/>
          <p:cNvPicPr preferRelativeResize="0"/>
          <p:nvPr/>
        </p:nvPicPr>
        <p:blipFill>
          <a:blip r:embed="rId3">
            <a:alphaModFix/>
          </a:blip>
          <a:stretch>
            <a:fillRect/>
          </a:stretch>
        </p:blipFill>
        <p:spPr>
          <a:xfrm>
            <a:off x="5930475" y="1975425"/>
            <a:ext cx="6164201" cy="374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8d40535bb6_2_7"/>
          <p:cNvSpPr txBox="1"/>
          <p:nvPr>
            <p:ph type="title"/>
          </p:nvPr>
        </p:nvSpPr>
        <p:spPr>
          <a:xfrm>
            <a:off x="1097275" y="286600"/>
            <a:ext cx="10755000" cy="1450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4700"/>
              <a:buFont typeface="Bookman Old Style"/>
              <a:buNone/>
            </a:pPr>
            <a:r>
              <a:rPr lang="en-US"/>
              <a:t>HealthCare Facility</a:t>
            </a:r>
            <a:endParaRPr/>
          </a:p>
        </p:txBody>
      </p:sp>
      <p:sp>
        <p:nvSpPr>
          <p:cNvPr id="163" name="Google Shape;163;g8d40535bb6_2_7"/>
          <p:cNvSpPr txBox="1"/>
          <p:nvPr/>
        </p:nvSpPr>
        <p:spPr>
          <a:xfrm>
            <a:off x="745425" y="1975425"/>
            <a:ext cx="4845300" cy="36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Libre Franklin"/>
                <a:ea typeface="Libre Franklin"/>
                <a:cs typeface="Libre Franklin"/>
                <a:sym typeface="Libre Franklin"/>
              </a:rPr>
              <a:t>Another parameter to see if the countries are ready is to show the </a:t>
            </a:r>
            <a:r>
              <a:rPr b="1" lang="en-US" sz="1600">
                <a:latin typeface="Libre Franklin"/>
                <a:ea typeface="Libre Franklin"/>
                <a:cs typeface="Libre Franklin"/>
                <a:sym typeface="Libre Franklin"/>
              </a:rPr>
              <a:t>availability</a:t>
            </a:r>
            <a:r>
              <a:rPr b="1" lang="en-US" sz="1600">
                <a:latin typeface="Libre Franklin"/>
                <a:ea typeface="Libre Franklin"/>
                <a:cs typeface="Libre Franklin"/>
                <a:sym typeface="Libre Franklin"/>
              </a:rPr>
              <a:t> of  healthcare</a:t>
            </a:r>
            <a:r>
              <a:rPr lang="en-US" sz="1600">
                <a:latin typeface="Libre Franklin"/>
                <a:ea typeface="Libre Franklin"/>
                <a:cs typeface="Libre Franklin"/>
                <a:sym typeface="Libre Franklin"/>
              </a:rPr>
              <a:t> facility</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Integrated the hospital beds data for every country to show the preparation and fight Covid-19</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Plots no of hospital beds per 1000 population </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Option for user to select tier-1, 2&amp; 3 countries  and top countries by using the bin button</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Provides understanding of overall healthcare facility of different countries</a:t>
            </a:r>
            <a:endParaRPr sz="1600">
              <a:latin typeface="Libre Franklin"/>
              <a:ea typeface="Libre Franklin"/>
              <a:cs typeface="Libre Franklin"/>
              <a:sym typeface="Libre Franklin"/>
            </a:endParaRPr>
          </a:p>
          <a:p>
            <a:pPr indent="0" lvl="0" marL="457200" rtl="0" algn="l">
              <a:spcBef>
                <a:spcPts val="0"/>
              </a:spcBef>
              <a:spcAft>
                <a:spcPts val="0"/>
              </a:spcAft>
              <a:buNone/>
            </a:pPr>
            <a:r>
              <a:t/>
            </a:r>
            <a:endParaRPr sz="1600">
              <a:latin typeface="Libre Franklin"/>
              <a:ea typeface="Libre Franklin"/>
              <a:cs typeface="Libre Franklin"/>
              <a:sym typeface="Libre Franklin"/>
            </a:endParaRPr>
          </a:p>
        </p:txBody>
      </p:sp>
      <p:pic>
        <p:nvPicPr>
          <p:cNvPr id="164" name="Google Shape;164;g8d40535bb6_2_7"/>
          <p:cNvPicPr preferRelativeResize="0"/>
          <p:nvPr/>
        </p:nvPicPr>
        <p:blipFill>
          <a:blip r:embed="rId3">
            <a:alphaModFix/>
          </a:blip>
          <a:stretch>
            <a:fillRect/>
          </a:stretch>
        </p:blipFill>
        <p:spPr>
          <a:xfrm>
            <a:off x="5718925" y="1975425"/>
            <a:ext cx="6338476" cy="42376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8d40535bb6_2_0"/>
          <p:cNvSpPr txBox="1"/>
          <p:nvPr>
            <p:ph type="title"/>
          </p:nvPr>
        </p:nvSpPr>
        <p:spPr>
          <a:xfrm>
            <a:off x="1097275" y="286600"/>
            <a:ext cx="10755000" cy="1450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4700"/>
              <a:buFont typeface="Bookman Old Style"/>
              <a:buNone/>
            </a:pPr>
            <a:r>
              <a:rPr lang="en-US"/>
              <a:t>Economic Stability</a:t>
            </a:r>
            <a:endParaRPr/>
          </a:p>
        </p:txBody>
      </p:sp>
      <p:pic>
        <p:nvPicPr>
          <p:cNvPr id="170" name="Google Shape;170;g8d40535bb6_2_0"/>
          <p:cNvPicPr preferRelativeResize="0"/>
          <p:nvPr/>
        </p:nvPicPr>
        <p:blipFill>
          <a:blip r:embed="rId3">
            <a:alphaModFix/>
          </a:blip>
          <a:stretch>
            <a:fillRect/>
          </a:stretch>
        </p:blipFill>
        <p:spPr>
          <a:xfrm>
            <a:off x="6280299" y="1975427"/>
            <a:ext cx="5311201" cy="4058500"/>
          </a:xfrm>
          <a:prstGeom prst="rect">
            <a:avLst/>
          </a:prstGeom>
          <a:noFill/>
          <a:ln>
            <a:noFill/>
          </a:ln>
        </p:spPr>
      </p:pic>
      <p:sp>
        <p:nvSpPr>
          <p:cNvPr id="171" name="Google Shape;171;g8d40535bb6_2_0"/>
          <p:cNvSpPr txBox="1"/>
          <p:nvPr/>
        </p:nvSpPr>
        <p:spPr>
          <a:xfrm>
            <a:off x="894400" y="1975425"/>
            <a:ext cx="5385900" cy="36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latin typeface="Libre Franklin"/>
                <a:ea typeface="Libre Franklin"/>
                <a:cs typeface="Libre Franklin"/>
                <a:sym typeface="Libre Franklin"/>
              </a:rPr>
              <a:t>G</a:t>
            </a:r>
            <a:r>
              <a:rPr lang="en-US" sz="1600">
                <a:latin typeface="Libre Franklin"/>
                <a:ea typeface="Libre Franklin"/>
                <a:cs typeface="Libre Franklin"/>
                <a:sym typeface="Libre Franklin"/>
              </a:rPr>
              <a:t>overnment launched various economic policies to tackle Covid-19 situation which varies for different countries </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Announced </a:t>
            </a:r>
            <a:r>
              <a:rPr b="1" lang="en-US" sz="1600">
                <a:latin typeface="Libre Franklin"/>
                <a:ea typeface="Libre Franklin"/>
                <a:cs typeface="Libre Franklin"/>
                <a:sym typeface="Libre Franklin"/>
              </a:rPr>
              <a:t>economic stimulus spending</a:t>
            </a:r>
            <a:r>
              <a:rPr lang="en-US" sz="1600">
                <a:latin typeface="Libre Franklin"/>
                <a:ea typeface="Libre Franklin"/>
                <a:cs typeface="Libre Franklin"/>
                <a:sym typeface="Libre Franklin"/>
              </a:rPr>
              <a:t> intended to elicit and economic response from the private sector</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Used the global data by integrating it in shiny dashboard </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Provides interactive view of  how different countries are doing and  </a:t>
            </a:r>
            <a:r>
              <a:rPr b="1" lang="en-US" sz="1600">
                <a:latin typeface="Libre Franklin"/>
                <a:ea typeface="Libre Franklin"/>
                <a:cs typeface="Libre Franklin"/>
                <a:sym typeface="Libre Franklin"/>
              </a:rPr>
              <a:t>option to select the top  countrie</a:t>
            </a:r>
            <a:r>
              <a:rPr lang="en-US" sz="1600">
                <a:latin typeface="Libre Franklin"/>
                <a:ea typeface="Libre Franklin"/>
                <a:cs typeface="Libre Franklin"/>
                <a:sym typeface="Libre Franklin"/>
              </a:rPr>
              <a:t>s by continent</a:t>
            </a:r>
            <a:endParaRPr sz="1600">
              <a:latin typeface="Libre Franklin"/>
              <a:ea typeface="Libre Franklin"/>
              <a:cs typeface="Libre Franklin"/>
              <a:sym typeface="Libre Franklin"/>
            </a:endParaRPr>
          </a:p>
          <a:p>
            <a:pPr indent="-330200" lvl="0" marL="457200" rtl="0" algn="l">
              <a:spcBef>
                <a:spcPts val="0"/>
              </a:spcBef>
              <a:spcAft>
                <a:spcPts val="0"/>
              </a:spcAft>
              <a:buSzPts val="1600"/>
              <a:buFont typeface="Libre Franklin"/>
              <a:buChar char="●"/>
            </a:pPr>
            <a:r>
              <a:rPr lang="en-US" sz="1600">
                <a:latin typeface="Libre Franklin"/>
                <a:ea typeface="Libre Franklin"/>
                <a:cs typeface="Libre Franklin"/>
                <a:sym typeface="Libre Franklin"/>
              </a:rPr>
              <a:t>This helps in identifying the countries across the globe which actively took measures to help the economy</a:t>
            </a:r>
            <a:endParaRPr sz="1600">
              <a:latin typeface="Libre Franklin"/>
              <a:ea typeface="Libre Franklin"/>
              <a:cs typeface="Libre Franklin"/>
              <a:sym typeface="Libre Franklin"/>
            </a:endParaRPr>
          </a:p>
          <a:p>
            <a:pPr indent="0" lvl="0" marL="457200" rtl="0" algn="l">
              <a:spcBef>
                <a:spcPts val="0"/>
              </a:spcBef>
              <a:spcAft>
                <a:spcPts val="0"/>
              </a:spcAft>
              <a:buNone/>
            </a:pPr>
            <a:r>
              <a:t/>
            </a:r>
            <a:endParaRPr sz="1600">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1_RetrospectVTI">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RetrospectVTI">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2020-07-30T04:38:17Z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