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81"/>
  </p:normalViewPr>
  <p:slideViewPr>
    <p:cSldViewPr snapToGrid="0">
      <p:cViewPr varScale="1">
        <p:scale>
          <a:sx n="121" d="100"/>
          <a:sy n="121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neetasinha/Downloads/Tasks/Exercise-1.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[Exercise-1.5.xlsx]Sheet10!PivotTable14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Regional</a:t>
            </a:r>
            <a:r>
              <a:rPr lang="en-US" baseline="0"/>
              <a:t> Sales by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Sheet10!$B$3</c:f>
              <c:strCache>
                <c:ptCount val="1"/>
                <c:pt idx="0">
                  <c:v>Sum of NA_Sales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Sheet10!$A$4:$A$41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Sheet10!$B$4:$B$41</c:f>
              <c:numCache>
                <c:formatCode>General</c:formatCode>
                <c:ptCount val="37"/>
                <c:pt idx="0">
                  <c:v>10.590000000000003</c:v>
                </c:pt>
                <c:pt idx="1">
                  <c:v>33.4</c:v>
                </c:pt>
                <c:pt idx="2">
                  <c:v>26.920000000000005</c:v>
                </c:pt>
                <c:pt idx="3">
                  <c:v>7.76</c:v>
                </c:pt>
                <c:pt idx="4">
                  <c:v>33.28</c:v>
                </c:pt>
                <c:pt idx="5">
                  <c:v>33.729999999999997</c:v>
                </c:pt>
                <c:pt idx="6">
                  <c:v>12.5</c:v>
                </c:pt>
                <c:pt idx="7">
                  <c:v>8.4600000000000026</c:v>
                </c:pt>
                <c:pt idx="8">
                  <c:v>23.869999999999997</c:v>
                </c:pt>
                <c:pt idx="9">
                  <c:v>45.15</c:v>
                </c:pt>
                <c:pt idx="10">
                  <c:v>25.46</c:v>
                </c:pt>
                <c:pt idx="11">
                  <c:v>12.76</c:v>
                </c:pt>
                <c:pt idx="12">
                  <c:v>33.869999999999997</c:v>
                </c:pt>
                <c:pt idx="13">
                  <c:v>15.120000000000001</c:v>
                </c:pt>
                <c:pt idx="14">
                  <c:v>28.150000000000002</c:v>
                </c:pt>
                <c:pt idx="15">
                  <c:v>24.820000000000011</c:v>
                </c:pt>
                <c:pt idx="16">
                  <c:v>86.759999999999991</c:v>
                </c:pt>
                <c:pt idx="17">
                  <c:v>94.750000000000071</c:v>
                </c:pt>
                <c:pt idx="18">
                  <c:v>128.35999999999999</c:v>
                </c:pt>
                <c:pt idx="19">
                  <c:v>126.06000000000004</c:v>
                </c:pt>
                <c:pt idx="20">
                  <c:v>94.490000000000038</c:v>
                </c:pt>
                <c:pt idx="21">
                  <c:v>173.98000000000039</c:v>
                </c:pt>
                <c:pt idx="22">
                  <c:v>216.19000000000014</c:v>
                </c:pt>
                <c:pt idx="23">
                  <c:v>193.59000000000069</c:v>
                </c:pt>
                <c:pt idx="24">
                  <c:v>222.5900000000004</c:v>
                </c:pt>
                <c:pt idx="25">
                  <c:v>242.6100000000005</c:v>
                </c:pt>
                <c:pt idx="26">
                  <c:v>263.11999999999887</c:v>
                </c:pt>
                <c:pt idx="27">
                  <c:v>312.04999999999836</c:v>
                </c:pt>
                <c:pt idx="28">
                  <c:v>351.43999999999915</c:v>
                </c:pt>
                <c:pt idx="29">
                  <c:v>338.84999999999889</c:v>
                </c:pt>
                <c:pt idx="30">
                  <c:v>304.24</c:v>
                </c:pt>
                <c:pt idx="31">
                  <c:v>241.06000000000094</c:v>
                </c:pt>
                <c:pt idx="32">
                  <c:v>154.96000000000004</c:v>
                </c:pt>
                <c:pt idx="33">
                  <c:v>154.7700000000001</c:v>
                </c:pt>
                <c:pt idx="34">
                  <c:v>131.9700000000002</c:v>
                </c:pt>
                <c:pt idx="35">
                  <c:v>102.81999999999992</c:v>
                </c:pt>
                <c:pt idx="36">
                  <c:v>22.660000000000057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A2-1B46-B743-4653146F5D53}"/>
            </c:ext>
          </c:extLst>
        </c:ser>
        <c:ser>
          <c:idx val="1"/>
          <c:order val="1"/>
          <c:tx>
            <c:strRef>
              <c:f>Sheet10!$C$3</c:f>
              <c:strCache>
                <c:ptCount val="1"/>
                <c:pt idx="0">
                  <c:v>Sum of EU_Sales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Sheet10!$A$4:$A$41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Sheet10!$C$4:$C$41</c:f>
              <c:numCache>
                <c:formatCode>General</c:formatCode>
                <c:ptCount val="37"/>
                <c:pt idx="0">
                  <c:v>0.67000000000000015</c:v>
                </c:pt>
                <c:pt idx="1">
                  <c:v>1.9600000000000006</c:v>
                </c:pt>
                <c:pt idx="2">
                  <c:v>1.6500000000000008</c:v>
                </c:pt>
                <c:pt idx="3">
                  <c:v>0.80000000000000027</c:v>
                </c:pt>
                <c:pt idx="4">
                  <c:v>2.0999999999999996</c:v>
                </c:pt>
                <c:pt idx="5">
                  <c:v>4.74</c:v>
                </c:pt>
                <c:pt idx="6">
                  <c:v>2.8400000000000007</c:v>
                </c:pt>
                <c:pt idx="7">
                  <c:v>1.4100000000000001</c:v>
                </c:pt>
                <c:pt idx="8">
                  <c:v>6.5900000000000007</c:v>
                </c:pt>
                <c:pt idx="9">
                  <c:v>8.44</c:v>
                </c:pt>
                <c:pt idx="10">
                  <c:v>7.6299999999999981</c:v>
                </c:pt>
                <c:pt idx="11">
                  <c:v>3.9499999999999993</c:v>
                </c:pt>
                <c:pt idx="12">
                  <c:v>11.710000000000003</c:v>
                </c:pt>
                <c:pt idx="13">
                  <c:v>4.6499999999999995</c:v>
                </c:pt>
                <c:pt idx="14">
                  <c:v>14.879999999999997</c:v>
                </c:pt>
                <c:pt idx="15">
                  <c:v>14.899999999999981</c:v>
                </c:pt>
                <c:pt idx="16">
                  <c:v>47.259999999999984</c:v>
                </c:pt>
                <c:pt idx="17">
                  <c:v>48.319999999999986</c:v>
                </c:pt>
                <c:pt idx="18">
                  <c:v>66.900000000000119</c:v>
                </c:pt>
                <c:pt idx="19">
                  <c:v>62.67000000000003</c:v>
                </c:pt>
                <c:pt idx="20">
                  <c:v>52.750000000000028</c:v>
                </c:pt>
                <c:pt idx="21">
                  <c:v>94.889999999999858</c:v>
                </c:pt>
                <c:pt idx="22">
                  <c:v>109.74000000000032</c:v>
                </c:pt>
                <c:pt idx="23">
                  <c:v>103.8100000000003</c:v>
                </c:pt>
                <c:pt idx="24">
                  <c:v>107.32000000000035</c:v>
                </c:pt>
                <c:pt idx="25">
                  <c:v>121.94000000000041</c:v>
                </c:pt>
                <c:pt idx="26">
                  <c:v>129.23999999999992</c:v>
                </c:pt>
                <c:pt idx="27">
                  <c:v>160.6399999999997</c:v>
                </c:pt>
                <c:pt idx="28">
                  <c:v>184.67999999999978</c:v>
                </c:pt>
                <c:pt idx="29">
                  <c:v>191.72999999999982</c:v>
                </c:pt>
                <c:pt idx="30">
                  <c:v>176.87000000000015</c:v>
                </c:pt>
                <c:pt idx="31">
                  <c:v>167.44000000000025</c:v>
                </c:pt>
                <c:pt idx="32">
                  <c:v>118.78000000000002</c:v>
                </c:pt>
                <c:pt idx="33">
                  <c:v>125.94000000000004</c:v>
                </c:pt>
                <c:pt idx="34">
                  <c:v>125.65000000000011</c:v>
                </c:pt>
                <c:pt idx="35">
                  <c:v>97.710000000000022</c:v>
                </c:pt>
                <c:pt idx="36">
                  <c:v>26.760000000000062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A2-1B46-B743-4653146F5D53}"/>
            </c:ext>
          </c:extLst>
        </c:ser>
        <c:ser>
          <c:idx val="2"/>
          <c:order val="2"/>
          <c:tx>
            <c:strRef>
              <c:f>Sheet10!$D$3</c:f>
              <c:strCache>
                <c:ptCount val="1"/>
                <c:pt idx="0">
                  <c:v>Sum of JP_Sales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Sheet10!$A$4:$A$41</c:f>
              <c:strCache>
                <c:ptCount val="37"/>
                <c:pt idx="0">
                  <c:v>1980</c:v>
                </c:pt>
                <c:pt idx="1">
                  <c:v>1981</c:v>
                </c:pt>
                <c:pt idx="2">
                  <c:v>1982</c:v>
                </c:pt>
                <c:pt idx="3">
                  <c:v>1983</c:v>
                </c:pt>
                <c:pt idx="4">
                  <c:v>1984</c:v>
                </c:pt>
                <c:pt idx="5">
                  <c:v>1985</c:v>
                </c:pt>
                <c:pt idx="6">
                  <c:v>1986</c:v>
                </c:pt>
                <c:pt idx="7">
                  <c:v>1987</c:v>
                </c:pt>
                <c:pt idx="8">
                  <c:v>1988</c:v>
                </c:pt>
                <c:pt idx="9">
                  <c:v>1989</c:v>
                </c:pt>
                <c:pt idx="10">
                  <c:v>1990</c:v>
                </c:pt>
                <c:pt idx="11">
                  <c:v>1991</c:v>
                </c:pt>
                <c:pt idx="12">
                  <c:v>1992</c:v>
                </c:pt>
                <c:pt idx="13">
                  <c:v>1993</c:v>
                </c:pt>
                <c:pt idx="14">
                  <c:v>1994</c:v>
                </c:pt>
                <c:pt idx="15">
                  <c:v>1995</c:v>
                </c:pt>
                <c:pt idx="16">
                  <c:v>1996</c:v>
                </c:pt>
                <c:pt idx="17">
                  <c:v>1997</c:v>
                </c:pt>
                <c:pt idx="18">
                  <c:v>1998</c:v>
                </c:pt>
                <c:pt idx="19">
                  <c:v>1999</c:v>
                </c:pt>
                <c:pt idx="20">
                  <c:v>2000</c:v>
                </c:pt>
                <c:pt idx="21">
                  <c:v>2001</c:v>
                </c:pt>
                <c:pt idx="22">
                  <c:v>2002</c:v>
                </c:pt>
                <c:pt idx="23">
                  <c:v>2003</c:v>
                </c:pt>
                <c:pt idx="24">
                  <c:v>2004</c:v>
                </c:pt>
                <c:pt idx="25">
                  <c:v>2005</c:v>
                </c:pt>
                <c:pt idx="26">
                  <c:v>2006</c:v>
                </c:pt>
                <c:pt idx="27">
                  <c:v>2007</c:v>
                </c:pt>
                <c:pt idx="28">
                  <c:v>2008</c:v>
                </c:pt>
                <c:pt idx="29">
                  <c:v>2009</c:v>
                </c:pt>
                <c:pt idx="30">
                  <c:v>2010</c:v>
                </c:pt>
                <c:pt idx="31">
                  <c:v>2011</c:v>
                </c:pt>
                <c:pt idx="32">
                  <c:v>2012</c:v>
                </c:pt>
                <c:pt idx="33">
                  <c:v>2013</c:v>
                </c:pt>
                <c:pt idx="34">
                  <c:v>2014</c:v>
                </c:pt>
                <c:pt idx="35">
                  <c:v>2015</c:v>
                </c:pt>
                <c:pt idx="36">
                  <c:v>2016</c:v>
                </c:pt>
              </c:strCache>
            </c:strRef>
          </c:cat>
          <c:val>
            <c:numRef>
              <c:f>Sheet10!$D$4:$D$41</c:f>
              <c:numCache>
                <c:formatCode>General</c:formatCode>
                <c:ptCount val="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8.1</c:v>
                </c:pt>
                <c:pt idx="4">
                  <c:v>14.269999999999998</c:v>
                </c:pt>
                <c:pt idx="5">
                  <c:v>14.56</c:v>
                </c:pt>
                <c:pt idx="6">
                  <c:v>19.809999999999999</c:v>
                </c:pt>
                <c:pt idx="7">
                  <c:v>11.63</c:v>
                </c:pt>
                <c:pt idx="8">
                  <c:v>15.759999999999998</c:v>
                </c:pt>
                <c:pt idx="9">
                  <c:v>18.360000000000003</c:v>
                </c:pt>
                <c:pt idx="10">
                  <c:v>14.880000000000003</c:v>
                </c:pt>
                <c:pt idx="11">
                  <c:v>14.780000000000001</c:v>
                </c:pt>
                <c:pt idx="12">
                  <c:v>28.91</c:v>
                </c:pt>
                <c:pt idx="13">
                  <c:v>25.330000000000009</c:v>
                </c:pt>
                <c:pt idx="14">
                  <c:v>33.990000000000016</c:v>
                </c:pt>
                <c:pt idx="15">
                  <c:v>45.750000000000014</c:v>
                </c:pt>
                <c:pt idx="16">
                  <c:v>57.439999999999969</c:v>
                </c:pt>
                <c:pt idx="17">
                  <c:v>48.869999999999969</c:v>
                </c:pt>
                <c:pt idx="18">
                  <c:v>50.04</c:v>
                </c:pt>
                <c:pt idx="19">
                  <c:v>52.34</c:v>
                </c:pt>
                <c:pt idx="20">
                  <c:v>42.770000000000046</c:v>
                </c:pt>
                <c:pt idx="21">
                  <c:v>39.859999999999992</c:v>
                </c:pt>
                <c:pt idx="22">
                  <c:v>41.760000000000019</c:v>
                </c:pt>
                <c:pt idx="23">
                  <c:v>34.200000000000031</c:v>
                </c:pt>
                <c:pt idx="24">
                  <c:v>41.649999999999991</c:v>
                </c:pt>
                <c:pt idx="25">
                  <c:v>54.280000000000008</c:v>
                </c:pt>
                <c:pt idx="26">
                  <c:v>73.729999999999947</c:v>
                </c:pt>
                <c:pt idx="27">
                  <c:v>60.320000000000107</c:v>
                </c:pt>
                <c:pt idx="28">
                  <c:v>60.360000000000035</c:v>
                </c:pt>
                <c:pt idx="29">
                  <c:v>61.91999999999998</c:v>
                </c:pt>
                <c:pt idx="30">
                  <c:v>59.520000000000216</c:v>
                </c:pt>
                <c:pt idx="31">
                  <c:v>53.040000000000092</c:v>
                </c:pt>
                <c:pt idx="32">
                  <c:v>51.74000000000013</c:v>
                </c:pt>
                <c:pt idx="33">
                  <c:v>47.620000000000061</c:v>
                </c:pt>
                <c:pt idx="34">
                  <c:v>39.460000000000107</c:v>
                </c:pt>
                <c:pt idx="35">
                  <c:v>33.720000000000155</c:v>
                </c:pt>
                <c:pt idx="36">
                  <c:v>13.699999999999969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A2-1B46-B743-4653146F5D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6203296"/>
        <c:axId val="347438096"/>
      </c:lineChart>
      <c:catAx>
        <c:axId val="73620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7438096"/>
        <c:crosses val="autoZero"/>
        <c:auto val="1"/>
        <c:lblAlgn val="ctr"/>
        <c:lblOffset val="100"/>
        <c:noMultiLvlLbl val="0"/>
      </c:catAx>
      <c:valAx>
        <c:axId val="34743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Sales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620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2EE0-73A4-3251-EFAB-860A4D86E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Reflection 2016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FB29-7530-C156-0B8F-65024EF4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 from different geographical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3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1480-F214-5D61-E974-FA0813AB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the sales remained consistent over time 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E60F3-A98F-06E1-2F58-4F98EB777C2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155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0" name="Freeform 5">
            <a:extLst>
              <a:ext uri="{FF2B5EF4-FFF2-40B4-BE49-F238E27FC236}">
                <a16:creationId xmlns:a16="http://schemas.microsoft.com/office/drawing/2014/main" id="{CC3DF159-A62C-40A0-86EB-55F5FCDB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BDD04-85D4-2460-3D33-C1FFCA8D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Insight for what makes the sales different in different regions</a:t>
            </a: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2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1400" dirty="0">
                <a:solidFill>
                  <a:srgbClr val="EBEBEB"/>
                </a:solidFill>
              </a:rPr>
              <a:t>Action, Shooter &amp; Sports – dominated NA region</a:t>
            </a:r>
            <a:br>
              <a:rPr lang="en-US" sz="1400" dirty="0">
                <a:solidFill>
                  <a:srgbClr val="EBEBEB"/>
                </a:solidFill>
              </a:rPr>
            </a:br>
            <a:br>
              <a:rPr lang="en-US" sz="1400" dirty="0">
                <a:solidFill>
                  <a:srgbClr val="EBEBEB"/>
                </a:solidFill>
              </a:rPr>
            </a:br>
            <a:r>
              <a:rPr lang="en-US" sz="1400" dirty="0">
                <a:solidFill>
                  <a:srgbClr val="EBEBEB"/>
                </a:solidFill>
              </a:rPr>
              <a:t>Role-Playing – dominated JP region</a:t>
            </a:r>
            <a:endParaRPr lang="en-US" sz="1400" b="0" i="0" kern="1200" dirty="0">
              <a:solidFill>
                <a:srgbClr val="EBEBEB"/>
              </a:solidFill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F9E9D8F5-CAB0-5D2E-55E1-43D1760D8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endParaRPr lang="en-US" b="0" i="0" kern="1200" cap="all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80F1B1-406E-E7A7-4F48-73F74AA5F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846" y="731520"/>
            <a:ext cx="6841333" cy="350618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C5DDC647-9031-4B8C-B212-04560303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5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0870-B2C6-30F9-937C-75923033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Popular Platforms of these genres that contributed to the rise in sales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B59CCA-72E4-86F2-FCC0-8F6B744444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2927242"/>
            <a:ext cx="8824913" cy="276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BD27B-3E62-261C-16E7-00845F94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 of Regional Sales - 2016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54377-8018-9F9E-E620-D3AB8D2A4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North American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71885-46BB-3EB1-DDDA-53C355EAA55C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North American region saw the highest sales in Fighting, Shooter &amp;Sports Genres.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5C85E4-B558-CC73-15E0-64CBD0630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u="sng" dirty="0"/>
              <a:t>Europe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F3ABA24-17EF-86D5-53C2-A0CDF5B34EEB}"/>
              </a:ext>
            </a:extLst>
          </p:cNvPr>
          <p:cNvSpPr>
            <a:spLocks noGrp="1"/>
          </p:cNvSpPr>
          <p:nvPr>
            <p:ph type="pic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E91A70-9570-17CE-9EBB-7AC84D123180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European region had the highest sales for Racing, Strategy &amp; Sports Genres.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0040DF-090C-BF1F-99AB-D083781053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Japan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379832-AB4E-6981-9E37-5DC2BF4962BD}"/>
              </a:ext>
            </a:extLst>
          </p:cNvPr>
          <p:cNvSpPr>
            <a:spLocks noGrp="1"/>
          </p:cNvSpPr>
          <p:nvPr>
            <p:ph type="pic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B66D9D-54B2-9668-0775-9E6DF0C6E989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Japan region had the highest sales in Role-Playing and Simulation Genres.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F074698-856C-9E59-98DE-95A6831371D3}"/>
              </a:ext>
            </a:extLst>
          </p:cNvPr>
          <p:cNvSpPr>
            <a:spLocks noGrp="1"/>
          </p:cNvSpPr>
          <p:nvPr>
            <p:ph type="pic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FA095E-A640-3166-3447-0B05C371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0262"/>
            <a:ext cx="3050438" cy="19925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1856555-C28E-DE70-8B1C-67247B972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57" y="2540262"/>
            <a:ext cx="3050438" cy="19925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BE39BE-1BF2-0D1F-6E83-E1D889F67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609" y="2540260"/>
            <a:ext cx="3047261" cy="199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5D70-9B20-AC09-7355-E99CC364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for </a:t>
            </a:r>
            <a:r>
              <a:rPr lang="en-US" dirty="0" err="1"/>
              <a:t>GameCo’s</a:t>
            </a:r>
            <a:r>
              <a:rPr lang="en-US" dirty="0"/>
              <a:t>. Marketing budget - 2017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ACF2-67D8-2F4F-D4BF-A96869BC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it can be clearly seen that the assumption of a steady sales is not true.</a:t>
            </a:r>
          </a:p>
          <a:p>
            <a:pPr marL="0" indent="0">
              <a:buNone/>
            </a:pPr>
            <a:r>
              <a:rPr lang="en-US" u="sng" dirty="0"/>
              <a:t>Recommended actions </a:t>
            </a:r>
            <a:r>
              <a:rPr lang="en-US" dirty="0"/>
              <a:t>- </a:t>
            </a:r>
          </a:p>
          <a:p>
            <a:pPr>
              <a:buAutoNum type="arabicPeriod"/>
            </a:pPr>
            <a:r>
              <a:rPr lang="en-US" dirty="0"/>
              <a:t>Invest in genres/platforms having highest sales in a particular region.</a:t>
            </a:r>
          </a:p>
          <a:p>
            <a:pPr>
              <a:buAutoNum type="arabicPeriod"/>
            </a:pPr>
            <a:r>
              <a:rPr lang="en-US" dirty="0"/>
              <a:t>Consider the change in technology. Can the game be downloaded or purchased?</a:t>
            </a:r>
          </a:p>
          <a:p>
            <a:pPr>
              <a:buAutoNum type="arabicPeriod"/>
            </a:pPr>
            <a:r>
              <a:rPr lang="en-US" dirty="0"/>
              <a:t>Leading devices used to play the games worldwide.</a:t>
            </a:r>
          </a:p>
          <a:p>
            <a:pPr>
              <a:buAutoNum type="arabicPeriod"/>
            </a:pPr>
            <a:r>
              <a:rPr lang="en-US" dirty="0"/>
              <a:t>Most popular video game genre by age group.</a:t>
            </a:r>
          </a:p>
          <a:p>
            <a:pPr>
              <a:buAutoNum type="arabicPeriod"/>
            </a:pPr>
            <a:r>
              <a:rPr lang="en-US" dirty="0"/>
              <a:t>Gaming console that see high rates of user engagements.</a:t>
            </a:r>
          </a:p>
          <a:p>
            <a:pPr>
              <a:buAutoNum type="arabicPeriod"/>
            </a:pPr>
            <a:endParaRPr lang="en-US" dirty="0"/>
          </a:p>
          <a:p>
            <a:pPr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4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D70E-5042-5008-0123-DC09F2795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      Thank You!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86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360</TotalTime>
  <Words>203</Words>
  <Application>Microsoft Macintosh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Sales Reflection 2016 </vt:lpstr>
      <vt:lpstr>Have the sales remained consistent over time ?</vt:lpstr>
      <vt:lpstr>Insight for what makes the sales different in different regions  Action, Shooter &amp; Sports – dominated NA region  Role-Playing – dominated JP region</vt:lpstr>
      <vt:lpstr>Popular Platforms of these genres that contributed to the rise in sales</vt:lpstr>
      <vt:lpstr>Proportion of Regional Sales - 2016</vt:lpstr>
      <vt:lpstr>Recommendations for GameCo’s. Marketing budget - 2017</vt:lpstr>
      <vt:lpstr>             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Sinha</dc:creator>
  <cp:lastModifiedBy>Vineeta Sinha</cp:lastModifiedBy>
  <cp:revision>4</cp:revision>
  <dcterms:created xsi:type="dcterms:W3CDTF">2023-09-10T20:10:00Z</dcterms:created>
  <dcterms:modified xsi:type="dcterms:W3CDTF">2024-06-29T12:46:39Z</dcterms:modified>
</cp:coreProperties>
</file>