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91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9" r:id="rId12"/>
    <p:sldId id="39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375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35.wmf"/><Relationship Id="rId7" Type="http://schemas.openxmlformats.org/officeDocument/2006/relationships/image" Target="../media/image50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38.wmf"/><Relationship Id="rId11" Type="http://schemas.openxmlformats.org/officeDocument/2006/relationships/image" Target="../media/image54.wmf"/><Relationship Id="rId5" Type="http://schemas.openxmlformats.org/officeDocument/2006/relationships/image" Target="../media/image37.wmf"/><Relationship Id="rId10" Type="http://schemas.openxmlformats.org/officeDocument/2006/relationships/image" Target="../media/image53.wmf"/><Relationship Id="rId4" Type="http://schemas.openxmlformats.org/officeDocument/2006/relationships/image" Target="../media/image49.wmf"/><Relationship Id="rId9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8.wmf"/><Relationship Id="rId22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83266"/>
            <a:ext cx="91439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.1-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Множественные 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линейные связи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Порядковые и </a:t>
            </a:r>
            <a:r>
              <a:rPr lang="ru-RU" altLang="ru-RU" sz="3600" b="1" dirty="0" err="1" smtClean="0">
                <a:solidFill>
                  <a:srgbClr val="00FFFF"/>
                </a:solidFill>
                <a:latin typeface="Times New Roman Cyr" pitchFamily="18" charset="0"/>
              </a:rPr>
              <a:t>категоризованные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 переменные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Ранговый коэффициент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к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орреляции Спирмена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489254"/>
            <a:ext cx="87106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Базовая формула: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52399" y="4964705"/>
            <a:ext cx="87106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Свойства коэффициента Спирмена:</a:t>
            </a:r>
            <a:endParaRPr lang="ru-RU" sz="220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768503"/>
              </p:ext>
            </p:extLst>
          </p:nvPr>
        </p:nvGraphicFramePr>
        <p:xfrm>
          <a:off x="481983" y="1733881"/>
          <a:ext cx="3565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Уравнение" r:id="rId3" imgW="1981080" imgH="482400" progId="Equation.3">
                  <p:embed/>
                </p:oleObj>
              </mc:Choice>
              <mc:Fallback>
                <p:oleObj name="Уравнение" r:id="rId3" imgW="19810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83" y="1733881"/>
                        <a:ext cx="356552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107250"/>
              </p:ext>
            </p:extLst>
          </p:nvPr>
        </p:nvGraphicFramePr>
        <p:xfrm>
          <a:off x="479756" y="2759406"/>
          <a:ext cx="53498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Уравнение" r:id="rId5" imgW="2971800" imgH="761760" progId="Equation.3">
                  <p:embed/>
                </p:oleObj>
              </mc:Choice>
              <mc:Fallback>
                <p:oleObj name="Уравнение" r:id="rId5" imgW="2971800" imgH="761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56" y="2759406"/>
                        <a:ext cx="5349875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06298"/>
              </p:ext>
            </p:extLst>
          </p:nvPr>
        </p:nvGraphicFramePr>
        <p:xfrm>
          <a:off x="475611" y="4042106"/>
          <a:ext cx="32480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Уравнение" r:id="rId7" imgW="1803240" imgH="520560" progId="Equation.3">
                  <p:embed/>
                </p:oleObj>
              </mc:Choice>
              <mc:Fallback>
                <p:oleObj name="Уравнение" r:id="rId7" imgW="18032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1" y="4042106"/>
                        <a:ext cx="324802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911836" y="4105166"/>
            <a:ext cx="51035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число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групп объединенных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рангов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число элементов в каждой групп.</a:t>
            </a:r>
            <a:endParaRPr lang="ru-RU" sz="2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451616"/>
              </p:ext>
            </p:extLst>
          </p:nvPr>
        </p:nvGraphicFramePr>
        <p:xfrm>
          <a:off x="490982" y="5341026"/>
          <a:ext cx="3863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Уравнение" r:id="rId9" imgW="2145960" imgH="291960" progId="Equation.3">
                  <p:embed/>
                </p:oleObj>
              </mc:Choice>
              <mc:Fallback>
                <p:oleObj name="Уравнение" r:id="rId9" imgW="2145960" imgH="29196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82" y="5341026"/>
                        <a:ext cx="386397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5126"/>
              </p:ext>
            </p:extLst>
          </p:nvPr>
        </p:nvGraphicFramePr>
        <p:xfrm>
          <a:off x="505413" y="5775098"/>
          <a:ext cx="4848226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Уравнение" r:id="rId11" imgW="2692080" imgH="291960" progId="Equation.3">
                  <p:embed/>
                </p:oleObj>
              </mc:Choice>
              <mc:Fallback>
                <p:oleObj name="Уравнение" r:id="rId11" imgW="2692080" imgH="29196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13" y="5775098"/>
                        <a:ext cx="4848226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25421"/>
              </p:ext>
            </p:extLst>
          </p:nvPr>
        </p:nvGraphicFramePr>
        <p:xfrm>
          <a:off x="500336" y="6198630"/>
          <a:ext cx="39560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Уравнение" r:id="rId13" imgW="2197080" imgH="291960" progId="Equation.3">
                  <p:embed/>
                </p:oleObj>
              </mc:Choice>
              <mc:Fallback>
                <p:oleObj name="Уравнение" r:id="rId13" imgW="2197080" imgH="29196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36" y="6198630"/>
                        <a:ext cx="395605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2399" y="2488200"/>
            <a:ext cx="8595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ru-RU" sz="2200" b="1" dirty="0">
                <a:solidFill>
                  <a:srgbClr val="00FFFF"/>
                </a:solidFill>
              </a:rPr>
              <a:t>Формула для случая </a:t>
            </a:r>
            <a:r>
              <a:rPr lang="ru-RU" sz="2200" b="1" dirty="0" smtClean="0">
                <a:solidFill>
                  <a:srgbClr val="00FFFF"/>
                </a:solidFill>
              </a:rPr>
              <a:t>объединенных рангов: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3001785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Численные примеры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5430" y="1455223"/>
            <a:ext cx="42727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инвестиционных проектов,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проранжированных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2 экспертами.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52823"/>
              </p:ext>
            </p:extLst>
          </p:nvPr>
        </p:nvGraphicFramePr>
        <p:xfrm>
          <a:off x="228600" y="2206625"/>
          <a:ext cx="285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Уравнение" r:id="rId3" imgW="1587240" imgH="253800" progId="Equation.3">
                  <p:embed/>
                </p:oleObj>
              </mc:Choice>
              <mc:Fallback>
                <p:oleObj name="Уравнение" r:id="rId3" imgW="1587240" imgH="2538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6625"/>
                        <a:ext cx="285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35430" y="1122114"/>
            <a:ext cx="42727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1: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353362" y="1451215"/>
            <a:ext cx="46976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стран,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проранжированных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 уровню жизни и качеству институтов.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361937" y="1118106"/>
            <a:ext cx="42727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2: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77432"/>
              </p:ext>
            </p:extLst>
          </p:nvPr>
        </p:nvGraphicFramePr>
        <p:xfrm>
          <a:off x="239690" y="2568906"/>
          <a:ext cx="2833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Уравнение" r:id="rId5" imgW="1574640" imgH="253800" progId="Equation.3">
                  <p:embed/>
                </p:oleObj>
              </mc:Choice>
              <mc:Fallback>
                <p:oleObj name="Уравнение" r:id="rId5" imgW="1574640" imgH="2538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90" y="2568906"/>
                        <a:ext cx="28336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62869"/>
              </p:ext>
            </p:extLst>
          </p:nvPr>
        </p:nvGraphicFramePr>
        <p:xfrm>
          <a:off x="4418094" y="2223140"/>
          <a:ext cx="472590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Уравнение" r:id="rId7" imgW="2908080" imgH="253800" progId="Equation.3">
                  <p:embed/>
                </p:oleObj>
              </mc:Choice>
              <mc:Fallback>
                <p:oleObj name="Уравнение" r:id="rId7" imgW="2908080" imgH="2538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94" y="2223140"/>
                        <a:ext cx="4725906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310131"/>
              </p:ext>
            </p:extLst>
          </p:nvPr>
        </p:nvGraphicFramePr>
        <p:xfrm>
          <a:off x="4391724" y="2570494"/>
          <a:ext cx="466186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7" name="Уравнение" r:id="rId9" imgW="2527200" imgH="253800" progId="Equation.3">
                  <p:embed/>
                </p:oleObj>
              </mc:Choice>
              <mc:Fallback>
                <p:oleObj name="Уравнение" r:id="rId9" imgW="2527200" imgH="2538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724" y="2570494"/>
                        <a:ext cx="4661866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896307"/>
              </p:ext>
            </p:extLst>
          </p:nvPr>
        </p:nvGraphicFramePr>
        <p:xfrm>
          <a:off x="285750" y="2901950"/>
          <a:ext cx="3565944" cy="146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Уравнение" r:id="rId11" imgW="1981080" imgH="812520" progId="Equation.3">
                  <p:embed/>
                </p:oleObj>
              </mc:Choice>
              <mc:Fallback>
                <p:oleObj name="Уравнение" r:id="rId11" imgW="1981080" imgH="8125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901950"/>
                        <a:ext cx="3565944" cy="1462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62111"/>
              </p:ext>
            </p:extLst>
          </p:nvPr>
        </p:nvGraphicFramePr>
        <p:xfrm>
          <a:off x="4408488" y="2997199"/>
          <a:ext cx="4697412" cy="263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Уравнение" r:id="rId13" imgW="3047760" imgH="1650960" progId="Equation.3">
                  <p:embed/>
                </p:oleObj>
              </mc:Choice>
              <mc:Fallback>
                <p:oleObj name="Уравнение" r:id="rId13" imgW="3047760" imgH="1650960" progId="Equation.3">
                  <p:embed/>
                  <p:pic>
                    <p:nvPicPr>
                      <p:cNvPr id="0" name="Object 2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2997199"/>
                        <a:ext cx="4697412" cy="2631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52399" y="5369777"/>
            <a:ext cx="87106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Недостатки коэффициента Спирмена:</a:t>
            </a:r>
          </a:p>
          <a:p>
            <a:pPr marL="355600" indent="-355600" algn="just" hangingPunct="0">
              <a:buAutoNum type="arabicPeriod"/>
            </a:pPr>
            <a:r>
              <a:rPr lang="ru-RU" sz="2200" dirty="0" smtClean="0"/>
              <a:t>Недостаточная изученность статистических свойств.</a:t>
            </a:r>
          </a:p>
          <a:p>
            <a:pPr marL="355600" indent="-355600" algn="just" hangingPunct="0">
              <a:buAutoNum type="arabicPeriod"/>
            </a:pPr>
            <a:r>
              <a:rPr lang="ru-RU" sz="2200" dirty="0" smtClean="0"/>
              <a:t>Невозможность построения частных коэффициентов корреляции.</a:t>
            </a:r>
          </a:p>
          <a:p>
            <a:pPr marL="355600" indent="-355600" algn="just" hangingPunct="0">
              <a:buAutoNum type="arabicPeriod"/>
            </a:pPr>
            <a:r>
              <a:rPr lang="ru-RU" sz="2200" dirty="0" smtClean="0"/>
              <a:t>Необходимость полного пересчета при добавлении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19782659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8" grpId="0"/>
      <p:bldP spid="20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Ранговый коэффициент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к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орреляции Кендалла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8752" y="1393446"/>
            <a:ext cx="87106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Базовая формула:</a:t>
            </a:r>
            <a:endParaRPr lang="ru-RU" sz="22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52399" y="2443411"/>
            <a:ext cx="87106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Свойства коэффициента Кендалла:</a:t>
            </a:r>
            <a:endParaRPr lang="ru-RU" sz="220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76249"/>
              </p:ext>
            </p:extLst>
          </p:nvPr>
        </p:nvGraphicFramePr>
        <p:xfrm>
          <a:off x="530351" y="1750886"/>
          <a:ext cx="4304311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Уравнение" r:id="rId3" imgW="2361960" imgH="457200" progId="Equation.3">
                  <p:embed/>
                </p:oleObj>
              </mc:Choice>
              <mc:Fallback>
                <p:oleObj name="Уравнение" r:id="rId3" imgW="2361960" imgH="45720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1" y="1750886"/>
                        <a:ext cx="4304311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834663" y="1621460"/>
            <a:ext cx="41997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минимальное число обменов со-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седних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элементов переменной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ее приведения к виду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361754"/>
              </p:ext>
            </p:extLst>
          </p:nvPr>
        </p:nvGraphicFramePr>
        <p:xfrm>
          <a:off x="519113" y="2787650"/>
          <a:ext cx="39100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Уравнение" r:id="rId5" imgW="2171520" imgH="291960" progId="Equation.3">
                  <p:embed/>
                </p:oleObj>
              </mc:Choice>
              <mc:Fallback>
                <p:oleObj name="Уравнение" r:id="rId5" imgW="2171520" imgH="29196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787650"/>
                        <a:ext cx="3910012" cy="525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73474"/>
              </p:ext>
            </p:extLst>
          </p:nvPr>
        </p:nvGraphicFramePr>
        <p:xfrm>
          <a:off x="517525" y="3221038"/>
          <a:ext cx="65643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Уравнение" r:id="rId7" imgW="3644640" imgH="291960" progId="Equation.3">
                  <p:embed/>
                </p:oleObj>
              </mc:Choice>
              <mc:Fallback>
                <p:oleObj name="Уравнение" r:id="rId7" imgW="3644640" imgH="29196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3221038"/>
                        <a:ext cx="6564313" cy="525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108682"/>
              </p:ext>
            </p:extLst>
          </p:nvPr>
        </p:nvGraphicFramePr>
        <p:xfrm>
          <a:off x="514350" y="3644900"/>
          <a:ext cx="4002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Уравнение" r:id="rId9" imgW="2222280" imgH="291960" progId="Equation.3">
                  <p:embed/>
                </p:oleObj>
              </mc:Choice>
              <mc:Fallback>
                <p:oleObj name="Уравнение" r:id="rId9" imgW="2222280" imgH="29196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644900"/>
                        <a:ext cx="4002088" cy="525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52864" y="4061134"/>
            <a:ext cx="8936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Расчет числа обменов неудобен, </a:t>
            </a:r>
            <a:r>
              <a:rPr lang="en-US" sz="2200" b="1" i="1" dirty="0" smtClean="0">
                <a:solidFill>
                  <a:srgbClr val="00FFFF"/>
                </a:solidFill>
              </a:rPr>
              <a:t>v</a:t>
            </a:r>
            <a:r>
              <a:rPr lang="en-US" sz="2200" b="1" dirty="0" smtClean="0">
                <a:solidFill>
                  <a:srgbClr val="00FFFF"/>
                </a:solidFill>
              </a:rPr>
              <a:t> – </a:t>
            </a:r>
            <a:r>
              <a:rPr lang="ru-RU" sz="2200" b="1" dirty="0" smtClean="0">
                <a:solidFill>
                  <a:srgbClr val="00FFFF"/>
                </a:solidFill>
              </a:rPr>
              <a:t>также число инверсий </a:t>
            </a:r>
            <a:r>
              <a:rPr lang="ru-RU" sz="2200" dirty="0" smtClean="0"/>
              <a:t>(число рас-положенных в разном порядке пар элементов из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(</a:t>
            </a:r>
            <a:r>
              <a:rPr lang="en-US" sz="2200" i="1" baseline="30000" dirty="0" smtClean="0"/>
              <a:t>k</a:t>
            </a:r>
            <a:r>
              <a:rPr lang="en-US" sz="2200" baseline="30000" dirty="0" smtClean="0"/>
              <a:t>)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(</a:t>
            </a:r>
            <a:r>
              <a:rPr lang="en-US" sz="2200" i="1" baseline="30000" dirty="0" smtClean="0"/>
              <a:t>j</a:t>
            </a:r>
            <a:r>
              <a:rPr lang="en-US" sz="2200" baseline="30000" dirty="0" smtClean="0"/>
              <a:t>)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Удобно произвести сортировку данных по одной из переменных!</a:t>
            </a:r>
            <a:endParaRPr lang="ru-RU" sz="2200" dirty="0" smtClean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512717"/>
              </p:ext>
            </p:extLst>
          </p:nvPr>
        </p:nvGraphicFramePr>
        <p:xfrm>
          <a:off x="261366" y="5172837"/>
          <a:ext cx="66929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Уравнение" r:id="rId11" imgW="3809880" imgH="914400" progId="Equation.3">
                  <p:embed/>
                </p:oleObj>
              </mc:Choice>
              <mc:Fallback>
                <p:oleObj name="Уравнение" r:id="rId11" imgW="3809880" imgH="914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66" y="5172837"/>
                        <a:ext cx="6692900" cy="1646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90638"/>
              </p:ext>
            </p:extLst>
          </p:nvPr>
        </p:nvGraphicFramePr>
        <p:xfrm>
          <a:off x="7187184" y="5485130"/>
          <a:ext cx="1945704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Уравнение" r:id="rId13" imgW="1231560" imgH="609480" progId="Equation.3">
                  <p:embed/>
                </p:oleObj>
              </mc:Choice>
              <mc:Fallback>
                <p:oleObj name="Уравнение" r:id="rId13" imgW="1231560" imgH="609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184" y="5485130"/>
                        <a:ext cx="1945704" cy="1095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43173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Ранговый коэффициент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к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орреляции Кендалла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2399" y="1427496"/>
            <a:ext cx="8595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ru-RU" sz="2200" b="1" dirty="0">
                <a:solidFill>
                  <a:srgbClr val="00FFFF"/>
                </a:solidFill>
              </a:rPr>
              <a:t>Формула для случая </a:t>
            </a:r>
            <a:r>
              <a:rPr lang="ru-RU" sz="2200" b="1" dirty="0" smtClean="0">
                <a:solidFill>
                  <a:srgbClr val="00FFFF"/>
                </a:solidFill>
              </a:rPr>
              <a:t>объединенных рангов:</a:t>
            </a:r>
            <a:endParaRPr lang="ru-RU" sz="2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7992"/>
              </p:ext>
            </p:extLst>
          </p:nvPr>
        </p:nvGraphicFramePr>
        <p:xfrm>
          <a:off x="457200" y="1815338"/>
          <a:ext cx="40925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Уравнение" r:id="rId3" imgW="2273040" imgH="990360" progId="Equation.3">
                  <p:embed/>
                </p:oleObj>
              </mc:Choice>
              <mc:Fallback>
                <p:oleObj name="Уравнение" r:id="rId3" imgW="2273040" imgH="990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15338"/>
                        <a:ext cx="4092575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94940"/>
              </p:ext>
            </p:extLst>
          </p:nvPr>
        </p:nvGraphicFramePr>
        <p:xfrm>
          <a:off x="4792663" y="2120900"/>
          <a:ext cx="2765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Уравнение" r:id="rId5" imgW="1536480" imgH="520560" progId="Equation.3">
                  <p:embed/>
                </p:oleObj>
              </mc:Choice>
              <mc:Fallback>
                <p:oleObj name="Уравнение" r:id="rId5" imgW="153648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2120900"/>
                        <a:ext cx="27654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06436"/>
              </p:ext>
            </p:extLst>
          </p:nvPr>
        </p:nvGraphicFramePr>
        <p:xfrm>
          <a:off x="228600" y="3907409"/>
          <a:ext cx="285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Уравнение" r:id="rId7" imgW="1587240" imgH="253800" progId="Equation.3">
                  <p:embed/>
                </p:oleObj>
              </mc:Choice>
              <mc:Fallback>
                <p:oleObj name="Уравнение" r:id="rId7" imgW="1587240" imgH="2538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907409"/>
                        <a:ext cx="285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53718" y="3536130"/>
            <a:ext cx="42727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1: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831585" y="3550410"/>
            <a:ext cx="42727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2: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499095"/>
              </p:ext>
            </p:extLst>
          </p:nvPr>
        </p:nvGraphicFramePr>
        <p:xfrm>
          <a:off x="239690" y="4269690"/>
          <a:ext cx="2833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Уравнение" r:id="rId9" imgW="1574640" imgH="253800" progId="Equation.3">
                  <p:embed/>
                </p:oleObj>
              </mc:Choice>
              <mc:Fallback>
                <p:oleObj name="Уравнение" r:id="rId9" imgW="1574640" imgH="2538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90" y="4269690"/>
                        <a:ext cx="28336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56526"/>
              </p:ext>
            </p:extLst>
          </p:nvPr>
        </p:nvGraphicFramePr>
        <p:xfrm>
          <a:off x="3906030" y="3923924"/>
          <a:ext cx="507445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Уравнение" r:id="rId11" imgW="2908080" imgH="253800" progId="Equation.3">
                  <p:embed/>
                </p:oleObj>
              </mc:Choice>
              <mc:Fallback>
                <p:oleObj name="Уравнение" r:id="rId11" imgW="2908080" imgH="2538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030" y="3923924"/>
                        <a:ext cx="5074458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68244"/>
              </p:ext>
            </p:extLst>
          </p:nvPr>
        </p:nvGraphicFramePr>
        <p:xfrm>
          <a:off x="3879659" y="4271278"/>
          <a:ext cx="500569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Уравнение" r:id="rId13" imgW="2527200" imgH="253800" progId="Equation.3">
                  <p:embed/>
                </p:oleObj>
              </mc:Choice>
              <mc:Fallback>
                <p:oleObj name="Уравнение" r:id="rId13" imgW="2527200" imgH="2538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659" y="4271278"/>
                        <a:ext cx="500569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24536"/>
              </p:ext>
            </p:extLst>
          </p:nvPr>
        </p:nvGraphicFramePr>
        <p:xfrm>
          <a:off x="1015937" y="4673600"/>
          <a:ext cx="19256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7" name="Уравнение" r:id="rId15" imgW="1002960" imgH="203040" progId="Equation.3">
                  <p:embed/>
                </p:oleObj>
              </mc:Choice>
              <mc:Fallback>
                <p:oleObj name="Уравнение" r:id="rId15" imgW="1002960" imgH="2030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937" y="4673600"/>
                        <a:ext cx="1925637" cy="365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90406"/>
              </p:ext>
            </p:extLst>
          </p:nvPr>
        </p:nvGraphicFramePr>
        <p:xfrm>
          <a:off x="319088" y="5083175"/>
          <a:ext cx="25368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Уравнение" r:id="rId17" imgW="1409400" imgH="660240" progId="Equation.3">
                  <p:embed/>
                </p:oleObj>
              </mc:Choice>
              <mc:Fallback>
                <p:oleObj name="Уравнение" r:id="rId17" imgW="1409400" imgH="660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5083175"/>
                        <a:ext cx="2536825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16007"/>
              </p:ext>
            </p:extLst>
          </p:nvPr>
        </p:nvGraphicFramePr>
        <p:xfrm>
          <a:off x="3904175" y="4696011"/>
          <a:ext cx="20843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9" name="Уравнение" r:id="rId19" imgW="1257120" imgH="393480" progId="Equation.3">
                  <p:embed/>
                </p:oleObj>
              </mc:Choice>
              <mc:Fallback>
                <p:oleObj name="Уравнение" r:id="rId19" imgW="125712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175" y="4696011"/>
                        <a:ext cx="2084388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76023"/>
              </p:ext>
            </p:extLst>
          </p:nvPr>
        </p:nvGraphicFramePr>
        <p:xfrm>
          <a:off x="6087197" y="4695031"/>
          <a:ext cx="301536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0" name="Уравнение" r:id="rId21" imgW="1892160" imgH="393480" progId="Equation.3">
                  <p:embed/>
                </p:oleObj>
              </mc:Choice>
              <mc:Fallback>
                <p:oleObj name="Уравнение" r:id="rId21" imgW="1892160" imgH="39348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197" y="4695031"/>
                        <a:ext cx="3015360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517829"/>
              </p:ext>
            </p:extLst>
          </p:nvPr>
        </p:nvGraphicFramePr>
        <p:xfrm>
          <a:off x="3914712" y="5195888"/>
          <a:ext cx="42068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1" name="Уравнение" r:id="rId23" imgW="2336760" imgH="850680" progId="Equation.3">
                  <p:embed/>
                </p:oleObj>
              </mc:Choice>
              <mc:Fallback>
                <p:oleObj name="Уравнение" r:id="rId23" imgW="2336760" imgH="850680" progId="Equation.3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12" y="5195888"/>
                        <a:ext cx="4206875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6873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гипотезы о наличии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связи между порядковыми переменными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-12193" y="1701817"/>
            <a:ext cx="23896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r" hangingPunct="0"/>
            <a:r>
              <a:rPr lang="ru-RU" sz="2200" b="1" dirty="0" smtClean="0">
                <a:solidFill>
                  <a:srgbClr val="00FFFF"/>
                </a:solidFill>
              </a:rPr>
              <a:t>Связь есть, если</a:t>
            </a:r>
          </a:p>
          <a:p>
            <a:pPr marL="266700" indent="-266700" algn="r" hangingPunct="0"/>
            <a:endParaRPr lang="ru-RU" sz="2200" b="1" dirty="0">
              <a:solidFill>
                <a:srgbClr val="00FFFF"/>
              </a:solidFill>
            </a:endParaRPr>
          </a:p>
          <a:p>
            <a:pPr marL="266700" indent="-266700" algn="r" hangingPunct="0"/>
            <a:r>
              <a:rPr lang="ru-RU" sz="2200" b="1" dirty="0" smtClean="0">
                <a:solidFill>
                  <a:srgbClr val="00FFFF"/>
                </a:solidFill>
              </a:rPr>
              <a:t>или</a:t>
            </a:r>
            <a:endParaRPr lang="ru-RU" sz="2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04481"/>
              </p:ext>
            </p:extLst>
          </p:nvPr>
        </p:nvGraphicFramePr>
        <p:xfrm>
          <a:off x="2380869" y="1348934"/>
          <a:ext cx="356616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Уравнение" r:id="rId3" imgW="1981200" imgH="533400" progId="Equation.3">
                  <p:embed/>
                </p:oleObj>
              </mc:Choice>
              <mc:Fallback>
                <p:oleObj name="Уравнение" r:id="rId3" imgW="1981200" imgH="533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869" y="1348934"/>
                        <a:ext cx="3566160" cy="96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80838"/>
              </p:ext>
            </p:extLst>
          </p:nvPr>
        </p:nvGraphicFramePr>
        <p:xfrm>
          <a:off x="2390775" y="2189099"/>
          <a:ext cx="31527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Уравнение" r:id="rId5" imgW="1752480" imgH="469800" progId="Equation.3">
                  <p:embed/>
                </p:oleObj>
              </mc:Choice>
              <mc:Fallback>
                <p:oleObj name="Уравнение" r:id="rId5" imgW="175248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189099"/>
                        <a:ext cx="315277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67167"/>
              </p:ext>
            </p:extLst>
          </p:nvPr>
        </p:nvGraphicFramePr>
        <p:xfrm>
          <a:off x="3364991" y="2940573"/>
          <a:ext cx="2787710" cy="52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Уравнение" r:id="rId7" imgW="1548728" imgH="291973" progId="Equation.3">
                  <p:embed/>
                </p:oleObj>
              </mc:Choice>
              <mc:Fallback>
                <p:oleObj name="Уравнение" r:id="rId7" imgW="1548728" imgH="2919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991" y="2940573"/>
                        <a:ext cx="2787710" cy="525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64275" y="2998661"/>
            <a:ext cx="8870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ru-RU" sz="2200" dirty="0" smtClean="0"/>
              <a:t>0,915 </a:t>
            </a:r>
            <a:r>
              <a:rPr lang="en-US" sz="2200" dirty="0" smtClean="0"/>
              <a:t>&gt; </a:t>
            </a:r>
            <a:r>
              <a:rPr lang="ru-RU" sz="2200" dirty="0" smtClean="0"/>
              <a:t>СТЬЮДРАСПОБР                                       ,  </a:t>
            </a:r>
            <a:r>
              <a:rPr lang="ru-RU" sz="2200" b="1" dirty="0" smtClean="0">
                <a:solidFill>
                  <a:srgbClr val="00FFFF"/>
                </a:solidFill>
              </a:rPr>
              <a:t>0,915 </a:t>
            </a:r>
            <a:r>
              <a:rPr lang="en-US" sz="2200" b="1" dirty="0" smtClean="0">
                <a:solidFill>
                  <a:srgbClr val="00FFFF"/>
                </a:solidFill>
              </a:rPr>
              <a:t>&gt; 0,392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82563" y="3549256"/>
            <a:ext cx="8870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ru-RU" sz="2200" dirty="0" smtClean="0"/>
              <a:t>0,</a:t>
            </a:r>
            <a:r>
              <a:rPr lang="en-US" sz="2200" dirty="0" smtClean="0"/>
              <a:t>778</a:t>
            </a:r>
            <a:r>
              <a:rPr lang="ru-RU" sz="2200" dirty="0" smtClean="0"/>
              <a:t> </a:t>
            </a:r>
            <a:r>
              <a:rPr lang="en-US" sz="2200" dirty="0" smtClean="0"/>
              <a:t>&gt; </a:t>
            </a:r>
            <a:r>
              <a:rPr lang="ru-RU" sz="2200" dirty="0" smtClean="0"/>
              <a:t>НОРМСТОБР(0,975)                        ,            </a:t>
            </a:r>
            <a:r>
              <a:rPr lang="ru-RU" sz="2200" b="1" dirty="0" smtClean="0">
                <a:solidFill>
                  <a:srgbClr val="00FFFF"/>
                </a:solidFill>
              </a:rPr>
              <a:t>0,778 </a:t>
            </a:r>
            <a:r>
              <a:rPr lang="en-US" sz="2200" b="1" dirty="0" smtClean="0">
                <a:solidFill>
                  <a:srgbClr val="00FFFF"/>
                </a:solidFill>
              </a:rPr>
              <a:t>&gt; 0,</a:t>
            </a:r>
            <a:r>
              <a:rPr lang="ru-RU" sz="2200" b="1" dirty="0" smtClean="0">
                <a:solidFill>
                  <a:srgbClr val="00FFFF"/>
                </a:solidFill>
              </a:rPr>
              <a:t>487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843654"/>
              </p:ext>
            </p:extLst>
          </p:nvPr>
        </p:nvGraphicFramePr>
        <p:xfrm>
          <a:off x="3688493" y="3377974"/>
          <a:ext cx="17129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Уравнение" r:id="rId9" imgW="952200" imgH="469800" progId="Equation.3">
                  <p:embed/>
                </p:oleObj>
              </mc:Choice>
              <mc:Fallback>
                <p:oleObj name="Уравнение" r:id="rId9" imgW="95220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493" y="3377974"/>
                        <a:ext cx="1712912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164274" y="4062316"/>
            <a:ext cx="89614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ru-RU" sz="2200" dirty="0" smtClean="0"/>
              <a:t>Неравенства утверждают, что связь есть при уровне значимости </a:t>
            </a:r>
            <a:r>
              <a:rPr lang="el-GR" sz="2200" i="1" dirty="0" smtClean="0"/>
              <a:t>α</a:t>
            </a:r>
            <a:r>
              <a:rPr lang="ru-RU" sz="2200" i="1" dirty="0" smtClean="0"/>
              <a:t> </a:t>
            </a:r>
            <a:r>
              <a:rPr lang="ru-RU" sz="2200" dirty="0" smtClean="0"/>
              <a:t>= 0,05.</a:t>
            </a:r>
            <a:endParaRPr lang="ru-RU" sz="2200" dirty="0"/>
          </a:p>
        </p:txBody>
      </p:sp>
      <p:sp>
        <p:nvSpPr>
          <p:cNvPr id="32" name="Text Box 388"/>
          <p:cNvSpPr txBox="1">
            <a:spLocks noChangeArrowheads="1"/>
          </p:cNvSpPr>
          <p:nvPr/>
        </p:nvSpPr>
        <p:spPr bwMode="auto">
          <a:xfrm>
            <a:off x="164274" y="4500279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Доверительный интервал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для коэффициента Кендалла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323623"/>
              </p:ext>
            </p:extLst>
          </p:nvPr>
        </p:nvGraphicFramePr>
        <p:xfrm>
          <a:off x="182562" y="5540920"/>
          <a:ext cx="82524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Уравнение" r:id="rId11" imgW="4584700" imgH="508000" progId="Equation.3">
                  <p:embed/>
                </p:oleObj>
              </mc:Choice>
              <mc:Fallback>
                <p:oleObj name="Уравнение" r:id="rId11" imgW="4584700" imgH="508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" y="5540920"/>
                        <a:ext cx="82524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118650" y="6300042"/>
            <a:ext cx="89614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ru-RU" sz="2200" dirty="0" smtClean="0"/>
              <a:t>Интервал приближенный, формулу использовать для больших выборок!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0808331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8" grpId="0"/>
      <p:bldP spid="30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Связь между несколькими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порядковыми переменными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8911" y="1470028"/>
            <a:ext cx="39663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b="1" dirty="0" smtClean="0">
                <a:solidFill>
                  <a:srgbClr val="00FFFF"/>
                </a:solidFill>
              </a:rPr>
              <a:t>Коэффициент конкордации:</a:t>
            </a:r>
            <a:endParaRPr lang="ru-RU" sz="22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5430"/>
              </p:ext>
            </p:extLst>
          </p:nvPr>
        </p:nvGraphicFramePr>
        <p:xfrm>
          <a:off x="523875" y="1693101"/>
          <a:ext cx="4741619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Уравнение" r:id="rId3" imgW="2730240" imgH="596880" progId="Equation.3">
                  <p:embed/>
                </p:oleObj>
              </mc:Choice>
              <mc:Fallback>
                <p:oleObj name="Уравнение" r:id="rId3" imgW="2730240" imgH="596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693101"/>
                        <a:ext cx="4741619" cy="1073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5265494" y="1992616"/>
            <a:ext cx="3878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en-US" sz="2200" i="1" dirty="0"/>
              <a:t>n</a:t>
            </a:r>
            <a:r>
              <a:rPr lang="en-US" sz="2200" dirty="0" smtClean="0"/>
              <a:t> – </a:t>
            </a:r>
            <a:r>
              <a:rPr lang="ru-RU" sz="2200" dirty="0" smtClean="0"/>
              <a:t>число объектов,</a:t>
            </a:r>
          </a:p>
          <a:p>
            <a:pPr marL="266700" indent="-266700" algn="just" hangingPunct="0"/>
            <a:r>
              <a:rPr lang="en-US" sz="2200" i="1" dirty="0" smtClean="0"/>
              <a:t>m</a:t>
            </a:r>
            <a:r>
              <a:rPr lang="en-US" sz="2200" dirty="0" smtClean="0"/>
              <a:t> – </a:t>
            </a:r>
            <a:r>
              <a:rPr lang="ru-RU" sz="2200" dirty="0" smtClean="0"/>
              <a:t>число переменных,</a:t>
            </a:r>
            <a:endParaRPr lang="en-US" sz="2200" dirty="0" smtClean="0"/>
          </a:p>
          <a:p>
            <a:pPr marL="266700" indent="-266700" algn="just" hangingPunct="0"/>
            <a:r>
              <a:rPr lang="en-US" sz="2200" i="1" dirty="0" smtClean="0"/>
              <a:t>k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,…,</a:t>
            </a:r>
            <a:r>
              <a:rPr lang="en-US" sz="2200" i="1" dirty="0" smtClean="0"/>
              <a:t>k</a:t>
            </a:r>
            <a:r>
              <a:rPr lang="en-US" sz="2200" i="1" baseline="-25000" dirty="0" smtClean="0"/>
              <a:t>m</a:t>
            </a:r>
            <a:r>
              <a:rPr lang="en-US" sz="2200" dirty="0" smtClean="0"/>
              <a:t> – </a:t>
            </a:r>
            <a:r>
              <a:rPr lang="ru-RU" sz="2200" dirty="0" smtClean="0"/>
              <a:t>номера переменных.</a:t>
            </a:r>
            <a:endParaRPr lang="ru-RU" sz="22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08835"/>
              </p:ext>
            </p:extLst>
          </p:nvPr>
        </p:nvGraphicFramePr>
        <p:xfrm>
          <a:off x="530352" y="2645590"/>
          <a:ext cx="3913632" cy="189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Уравнение" r:id="rId5" imgW="2133600" imgH="1054100" progId="Equation.3">
                  <p:embed/>
                </p:oleObj>
              </mc:Choice>
              <mc:Fallback>
                <p:oleObj name="Уравнение" r:id="rId5" imgW="2133600" imgH="10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" y="2645590"/>
                        <a:ext cx="3913632" cy="1897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4443984" y="3426620"/>
            <a:ext cx="47183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en-US" sz="2200" dirty="0" smtClean="0"/>
              <a:t>– </a:t>
            </a:r>
            <a:r>
              <a:rPr lang="ru-RU" sz="2200" dirty="0" smtClean="0"/>
              <a:t>при наличии объединенных рангов.</a:t>
            </a:r>
            <a:endParaRPr lang="ru-RU" sz="22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2399" y="4436803"/>
            <a:ext cx="5352289" cy="432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Свойства коэффициента конкордации:</a:t>
            </a:r>
            <a:endParaRPr lang="ru-RU" sz="2200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455750" y="4798100"/>
            <a:ext cx="64936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hangingPunct="0"/>
            <a:r>
              <a:rPr lang="en-US" sz="2200" i="1" dirty="0" smtClean="0"/>
              <a:t>W</a:t>
            </a:r>
            <a:r>
              <a:rPr lang="en-US" sz="2200" dirty="0" smtClean="0"/>
              <a:t>(</a:t>
            </a:r>
            <a:r>
              <a:rPr lang="en-US" sz="2200" i="1" dirty="0" smtClean="0"/>
              <a:t>m</a:t>
            </a:r>
            <a:r>
              <a:rPr lang="en-US" sz="2200" dirty="0" smtClean="0"/>
              <a:t>) </a:t>
            </a:r>
            <a:r>
              <a:rPr lang="en-US" sz="2200" dirty="0" smtClean="0">
                <a:sym typeface="Symbol" panose="05050102010706020507" pitchFamily="18" charset="2"/>
              </a:rPr>
              <a:t> [0;1],</a:t>
            </a:r>
          </a:p>
          <a:p>
            <a:pPr marL="266700" indent="-266700" algn="just" hangingPunct="0"/>
            <a:r>
              <a:rPr lang="en-US" sz="2200" i="1" dirty="0"/>
              <a:t>W</a:t>
            </a:r>
            <a:r>
              <a:rPr lang="en-US" sz="2200" dirty="0"/>
              <a:t>(</a:t>
            </a:r>
            <a:r>
              <a:rPr lang="en-US" sz="2200" i="1" dirty="0"/>
              <a:t>m</a:t>
            </a:r>
            <a:r>
              <a:rPr lang="en-US" sz="2200" dirty="0"/>
              <a:t>) </a:t>
            </a:r>
            <a:r>
              <a:rPr lang="en-US" sz="2200" dirty="0" smtClean="0"/>
              <a:t>= 1 </a:t>
            </a:r>
            <a:r>
              <a:rPr lang="ru-RU" sz="2200" dirty="0" smtClean="0"/>
              <a:t>при полном совпадении переменных,</a:t>
            </a:r>
            <a:endParaRPr lang="ru-RU" sz="2200" dirty="0"/>
          </a:p>
          <a:p>
            <a:pPr marL="266700" indent="-266700" algn="just" hangingPunct="0"/>
            <a:r>
              <a:rPr lang="en-US" sz="2200" i="1" dirty="0"/>
              <a:t>W</a:t>
            </a:r>
            <a:r>
              <a:rPr lang="en-US" sz="2200" dirty="0"/>
              <a:t>(</a:t>
            </a:r>
            <a:r>
              <a:rPr lang="en-US" sz="2200" i="1" dirty="0"/>
              <a:t>m</a:t>
            </a:r>
            <a:r>
              <a:rPr lang="en-US" sz="2200" dirty="0"/>
              <a:t>) = </a:t>
            </a:r>
            <a:r>
              <a:rPr lang="ru-RU" sz="2200" dirty="0" smtClean="0"/>
              <a:t>0,</a:t>
            </a:r>
            <a:r>
              <a:rPr lang="en-US" sz="2200" dirty="0" smtClean="0"/>
              <a:t> </a:t>
            </a:r>
            <a:r>
              <a:rPr lang="ru-RU" sz="2200" dirty="0" smtClean="0"/>
              <a:t>когда распределение случайно.</a:t>
            </a:r>
            <a:endParaRPr lang="ru-RU" sz="22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68911" y="5835218"/>
            <a:ext cx="88115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Коэффициент конкордации не может быть отрицательным: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59093"/>
              </p:ext>
            </p:extLst>
          </p:nvPr>
        </p:nvGraphicFramePr>
        <p:xfrm>
          <a:off x="241300" y="6180138"/>
          <a:ext cx="6359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Уравнение" r:id="rId7" imgW="3530520" imgH="266400" progId="Equation.3">
                  <p:embed/>
                </p:oleObj>
              </mc:Choice>
              <mc:Fallback>
                <p:oleObj name="Уравнение" r:id="rId7" imgW="3530520" imgH="2664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6180138"/>
                        <a:ext cx="63595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0500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5430" y="1107751"/>
            <a:ext cx="90085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Ранжировка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10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инвестиционных проектов, осуществленная 3 экспертами.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40135"/>
              </p:ext>
            </p:extLst>
          </p:nvPr>
        </p:nvGraphicFramePr>
        <p:xfrm>
          <a:off x="201613" y="1493838"/>
          <a:ext cx="4041775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Уравнение" r:id="rId3" imgW="2438280" imgH="2539800" progId="Equation.3">
                  <p:embed/>
                </p:oleObj>
              </mc:Choice>
              <mc:Fallback>
                <p:oleObj name="Уравнение" r:id="rId3" imgW="2438280" imgH="253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493838"/>
                        <a:ext cx="4041775" cy="457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78329"/>
              </p:ext>
            </p:extLst>
          </p:nvPr>
        </p:nvGraphicFramePr>
        <p:xfrm>
          <a:off x="5619116" y="1806979"/>
          <a:ext cx="3452812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Уравнение" r:id="rId5" imgW="1917360" imgH="1206360" progId="Equation.3">
                  <p:embed/>
                </p:oleObj>
              </mc:Choice>
              <mc:Fallback>
                <p:oleObj name="Уравнение" r:id="rId5" imgW="1917360" imgH="1206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116" y="1806979"/>
                        <a:ext cx="3452812" cy="217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651867" y="1932002"/>
            <a:ext cx="87580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2 2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endParaRPr lang="ru-RU" sz="2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2 2 2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4 3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 bwMode="auto">
          <a:xfrm>
            <a:off x="5467840" y="1972946"/>
            <a:ext cx="0" cy="18123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23932"/>
              </p:ext>
            </p:extLst>
          </p:nvPr>
        </p:nvGraphicFramePr>
        <p:xfrm>
          <a:off x="4309189" y="4064032"/>
          <a:ext cx="4762739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Уравнение" r:id="rId7" imgW="2946240" imgH="634680" progId="Equation.3">
                  <p:embed/>
                </p:oleObj>
              </mc:Choice>
              <mc:Fallback>
                <p:oleObj name="Уравнение" r:id="rId7" imgW="2946240" imgH="634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189" y="4064032"/>
                        <a:ext cx="4762739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67225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гипотезы о наличии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связи между несколькими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порядковыми переменными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8975" y="2031001"/>
            <a:ext cx="23896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b="1" dirty="0" smtClean="0">
                <a:solidFill>
                  <a:srgbClr val="00FFFF"/>
                </a:solidFill>
              </a:rPr>
              <a:t>Связь есть, если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80043"/>
              </p:ext>
            </p:extLst>
          </p:nvPr>
        </p:nvGraphicFramePr>
        <p:xfrm>
          <a:off x="2455418" y="2011109"/>
          <a:ext cx="553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Уравнение" r:id="rId3" imgW="3073320" imgH="253800" progId="Equation.3">
                  <p:embed/>
                </p:oleObj>
              </mc:Choice>
              <mc:Fallback>
                <p:oleObj name="Уравнение" r:id="rId3" imgW="30733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418" y="2011109"/>
                        <a:ext cx="5530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88976" y="2551011"/>
            <a:ext cx="15731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b="1" dirty="0" smtClean="0">
                <a:solidFill>
                  <a:srgbClr val="00FFFF"/>
                </a:solidFill>
              </a:rPr>
              <a:t>Пример 1: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1745"/>
              </p:ext>
            </p:extLst>
          </p:nvPr>
        </p:nvGraphicFramePr>
        <p:xfrm>
          <a:off x="616522" y="2904808"/>
          <a:ext cx="2994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Уравнение" r:id="rId5" imgW="1663560" imgH="266400" progId="Equation.3">
                  <p:embed/>
                </p:oleObj>
              </mc:Choice>
              <mc:Fallback>
                <p:oleObj name="Уравнение" r:id="rId5" imgW="166356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22" y="2904808"/>
                        <a:ext cx="29940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98517"/>
              </p:ext>
            </p:extLst>
          </p:nvPr>
        </p:nvGraphicFramePr>
        <p:xfrm>
          <a:off x="3710559" y="2917508"/>
          <a:ext cx="3908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Уравнение" r:id="rId7" imgW="2171520" imgH="279360" progId="Equation.3">
                  <p:embed/>
                </p:oleObj>
              </mc:Choice>
              <mc:Fallback>
                <p:oleObj name="Уравнение" r:id="rId7" imgW="217152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559" y="2917508"/>
                        <a:ext cx="39084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621792" y="3300193"/>
            <a:ext cx="84135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en-US" sz="2200" dirty="0" smtClean="0"/>
              <a:t>22,35</a:t>
            </a:r>
            <a:r>
              <a:rPr lang="ru-RU" sz="2200" dirty="0"/>
              <a:t> </a:t>
            </a:r>
            <a:r>
              <a:rPr lang="en-US" sz="2200" dirty="0" smtClean="0"/>
              <a:t>&gt; 16,92    </a:t>
            </a:r>
            <a:r>
              <a:rPr lang="en-US" sz="2200" dirty="0" smtClean="0">
                <a:sym typeface="Symbol" panose="05050102010706020507" pitchFamily="18" charset="2"/>
              </a:rPr>
              <a:t>    </a:t>
            </a:r>
            <a:r>
              <a:rPr lang="ru-RU" sz="2200" dirty="0" smtClean="0">
                <a:sym typeface="Symbol" panose="05050102010706020507" pitchFamily="18" charset="2"/>
              </a:rPr>
              <a:t>связь между 3 переменными есть при </a:t>
            </a:r>
            <a:r>
              <a:rPr lang="en-US" sz="2200" i="1" dirty="0" smtClean="0">
                <a:sym typeface="Symbol" panose="05050102010706020507" pitchFamily="18" charset="2"/>
              </a:rPr>
              <a:t>α</a:t>
            </a:r>
            <a:r>
              <a:rPr lang="en-US" sz="2200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=</a:t>
            </a:r>
            <a:r>
              <a:rPr lang="ru-RU" sz="2200" dirty="0" smtClean="0">
                <a:sym typeface="Symbol" panose="05050102010706020507" pitchFamily="18" charset="2"/>
              </a:rPr>
              <a:t> 0,05.</a:t>
            </a:r>
            <a:endParaRPr lang="ru-RU" sz="22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182563" y="3898321"/>
            <a:ext cx="15731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b="1" dirty="0" smtClean="0">
                <a:solidFill>
                  <a:srgbClr val="00FFFF"/>
                </a:solidFill>
              </a:rPr>
              <a:t>Пример 2: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50077"/>
              </p:ext>
            </p:extLst>
          </p:nvPr>
        </p:nvGraphicFramePr>
        <p:xfrm>
          <a:off x="683894" y="4256055"/>
          <a:ext cx="338328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Уравнение" r:id="rId9" imgW="1879600" imgH="241300" progId="Equation.3">
                  <p:embed/>
                </p:oleObj>
              </mc:Choice>
              <mc:Fallback>
                <p:oleObj name="Уравнение" r:id="rId9" imgW="1879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4" y="4256055"/>
                        <a:ext cx="338328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607712"/>
              </p:ext>
            </p:extLst>
          </p:nvPr>
        </p:nvGraphicFramePr>
        <p:xfrm>
          <a:off x="681927" y="4610608"/>
          <a:ext cx="3133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Уравнение" r:id="rId11" imgW="1739880" imgH="266400" progId="Equation.3">
                  <p:embed/>
                </p:oleObj>
              </mc:Choice>
              <mc:Fallback>
                <p:oleObj name="Уравнение" r:id="rId11" imgW="1739880" imgH="26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27" y="4610608"/>
                        <a:ext cx="31337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36435"/>
              </p:ext>
            </p:extLst>
          </p:nvPr>
        </p:nvGraphicFramePr>
        <p:xfrm>
          <a:off x="3910013" y="4622546"/>
          <a:ext cx="3978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Уравнение" r:id="rId13" imgW="2209680" imgH="279360" progId="Equation.3">
                  <p:embed/>
                </p:oleObj>
              </mc:Choice>
              <mc:Fallback>
                <p:oleObj name="Уравнение" r:id="rId13" imgW="220968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622546"/>
                        <a:ext cx="39782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621791" y="5037636"/>
            <a:ext cx="84135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dirty="0" smtClean="0"/>
              <a:t>26,88 </a:t>
            </a:r>
            <a:r>
              <a:rPr lang="en-US" sz="2200" dirty="0" smtClean="0"/>
              <a:t>&gt; </a:t>
            </a:r>
            <a:r>
              <a:rPr lang="ru-RU" sz="2200" dirty="0" smtClean="0"/>
              <a:t>21</a:t>
            </a:r>
            <a:r>
              <a:rPr lang="en-US" sz="2200" dirty="0" smtClean="0"/>
              <a:t>,</a:t>
            </a:r>
            <a:r>
              <a:rPr lang="ru-RU" sz="2200" dirty="0" smtClean="0"/>
              <a:t>03</a:t>
            </a:r>
            <a:r>
              <a:rPr lang="en-US" sz="2200" dirty="0" smtClean="0"/>
              <a:t>    </a:t>
            </a:r>
            <a:r>
              <a:rPr lang="en-US" sz="2200" dirty="0" smtClean="0">
                <a:sym typeface="Symbol" panose="05050102010706020507" pitchFamily="18" charset="2"/>
              </a:rPr>
              <a:t>    </a:t>
            </a:r>
            <a:r>
              <a:rPr lang="ru-RU" sz="2200" dirty="0" smtClean="0">
                <a:sym typeface="Symbol" panose="05050102010706020507" pitchFamily="18" charset="2"/>
              </a:rPr>
              <a:t>связь между 28 переменными есть при </a:t>
            </a:r>
            <a:r>
              <a:rPr lang="en-US" sz="2200" i="1" dirty="0" smtClean="0">
                <a:sym typeface="Symbol" panose="05050102010706020507" pitchFamily="18" charset="2"/>
              </a:rPr>
              <a:t>α</a:t>
            </a:r>
            <a:r>
              <a:rPr lang="en-US" sz="2200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=</a:t>
            </a:r>
            <a:r>
              <a:rPr lang="ru-RU" sz="2200" dirty="0" smtClean="0">
                <a:sym typeface="Symbol" panose="05050102010706020507" pitchFamily="18" charset="2"/>
              </a:rPr>
              <a:t> 0,05.</a:t>
            </a:r>
            <a:endParaRPr lang="ru-RU" sz="2200" dirty="0" smtClean="0"/>
          </a:p>
        </p:txBody>
      </p:sp>
      <p:sp>
        <p:nvSpPr>
          <p:cNvPr id="35" name="Прямоугольник 34"/>
          <p:cNvSpPr/>
          <p:nvPr/>
        </p:nvSpPr>
        <p:spPr>
          <a:xfrm>
            <a:off x="200850" y="5583017"/>
            <a:ext cx="89065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sz="2200" b="1" dirty="0" smtClean="0">
                <a:solidFill>
                  <a:srgbClr val="00FFFF"/>
                </a:solidFill>
              </a:rPr>
              <a:t>Замечание:</a:t>
            </a:r>
            <a:r>
              <a:rPr lang="ru-RU" sz="2200" dirty="0" smtClean="0"/>
              <a:t> при большом количестве переменных даже малого значения коэффициента конкордации достаточно для вывода о наличии связи.</a:t>
            </a:r>
            <a:endParaRPr lang="ru-RU" sz="2200" b="1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6348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4" grpId="0"/>
      <p:bldP spid="25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Корреляционный анализ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к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атегоризованных переменных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8975" y="1482361"/>
            <a:ext cx="86624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9988" indent="-1169988" algn="just" hangingPunct="0"/>
            <a:r>
              <a:rPr lang="en-US" sz="2200" b="1" i="1" dirty="0">
                <a:solidFill>
                  <a:srgbClr val="00FFFF"/>
                </a:solidFill>
              </a:rPr>
              <a:t>x</a:t>
            </a:r>
            <a:r>
              <a:rPr lang="en-US" sz="2200" b="1" baseline="30000" dirty="0" smtClean="0">
                <a:solidFill>
                  <a:srgbClr val="00FFFF"/>
                </a:solidFill>
              </a:rPr>
              <a:t>(1)</a:t>
            </a:r>
            <a:r>
              <a:rPr lang="en-US" sz="2200" b="1" dirty="0" smtClean="0">
                <a:solidFill>
                  <a:srgbClr val="00FFFF"/>
                </a:solidFill>
              </a:rPr>
              <a:t>, </a:t>
            </a:r>
            <a:r>
              <a:rPr lang="en-US" sz="2200" b="1" i="1" dirty="0" smtClean="0">
                <a:solidFill>
                  <a:srgbClr val="00FFFF"/>
                </a:solidFill>
              </a:rPr>
              <a:t>x</a:t>
            </a:r>
            <a:r>
              <a:rPr lang="en-US" sz="2200" b="1" baseline="30000" dirty="0" smtClean="0">
                <a:solidFill>
                  <a:srgbClr val="00FFFF"/>
                </a:solidFill>
              </a:rPr>
              <a:t>(2)</a:t>
            </a:r>
            <a:r>
              <a:rPr lang="en-US" sz="2200" b="1" dirty="0" smtClean="0">
                <a:solidFill>
                  <a:srgbClr val="00FFFF"/>
                </a:solidFill>
              </a:rPr>
              <a:t> – </a:t>
            </a:r>
            <a:r>
              <a:rPr lang="ru-RU" sz="2200" b="1" dirty="0" err="1" smtClean="0">
                <a:solidFill>
                  <a:srgbClr val="00FFFF"/>
                </a:solidFill>
              </a:rPr>
              <a:t>категоризованные</a:t>
            </a:r>
            <a:r>
              <a:rPr lang="ru-RU" sz="2200" b="1" dirty="0" smtClean="0">
                <a:solidFill>
                  <a:srgbClr val="00FFFF"/>
                </a:solidFill>
              </a:rPr>
              <a:t> переменные </a:t>
            </a:r>
            <a:r>
              <a:rPr lang="ru-RU" sz="2200" dirty="0" smtClean="0"/>
              <a:t>(переменные, описываемые конечным числом состояний).</a:t>
            </a:r>
          </a:p>
          <a:p>
            <a:pPr marL="1169988" indent="-1169988" algn="just" hangingPunct="0"/>
            <a:r>
              <a:rPr lang="en-US" sz="2200" dirty="0" smtClean="0"/>
              <a:t>##</a:t>
            </a:r>
            <a:r>
              <a:rPr lang="ru-RU" sz="2200" dirty="0" smtClean="0"/>
              <a:t> пол, социальная страта, сезон, фирма-производитель,…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82562" y="2544282"/>
            <a:ext cx="3401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b="1" dirty="0" smtClean="0">
                <a:solidFill>
                  <a:srgbClr val="00FFFF"/>
                </a:solidFill>
              </a:rPr>
              <a:t>Таблица сопряженности: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661015"/>
              </p:ext>
            </p:extLst>
          </p:nvPr>
        </p:nvGraphicFramePr>
        <p:xfrm>
          <a:off x="277496" y="2871215"/>
          <a:ext cx="870299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Уравнение" r:id="rId3" imgW="5461000" imgH="1651000" progId="Equation.3">
                  <p:embed/>
                </p:oleObj>
              </mc:Choice>
              <mc:Fallback>
                <p:oleObj name="Уравнение" r:id="rId3" imgW="5461000" imgH="165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6" y="2871215"/>
                        <a:ext cx="8702992" cy="297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 bwMode="auto">
          <a:xfrm>
            <a:off x="1119116" y="3283924"/>
            <a:ext cx="4107977" cy="16650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88975" y="5853193"/>
            <a:ext cx="86624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9988" indent="-1169988" algn="just" hangingPunct="0"/>
            <a:r>
              <a:rPr lang="ru-RU" sz="2200" b="1" dirty="0" smtClean="0">
                <a:solidFill>
                  <a:srgbClr val="00FFFF"/>
                </a:solidFill>
              </a:rPr>
              <a:t>Статистическая независимость переменных:</a:t>
            </a:r>
            <a:endParaRPr lang="ru-RU" sz="2200" dirty="0" smtClean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29670"/>
              </p:ext>
            </p:extLst>
          </p:nvPr>
        </p:nvGraphicFramePr>
        <p:xfrm>
          <a:off x="6089904" y="5684397"/>
          <a:ext cx="2944559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Уравнение" r:id="rId5" imgW="1726920" imgH="419040" progId="Equation.3">
                  <p:embed/>
                </p:oleObj>
              </mc:Choice>
              <mc:Fallback>
                <p:oleObj name="Уравнение" r:id="rId5" imgW="1726920" imgH="41904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904" y="5684397"/>
                        <a:ext cx="2944559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188975" y="6312033"/>
            <a:ext cx="73091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Чем больше отклонение, тем больше показатель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связи:</a:t>
            </a:r>
            <a:endParaRPr lang="ru-RU" sz="2200" dirty="0">
              <a:solidFill>
                <a:srgbClr val="00FFFF"/>
              </a:solidFill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35218"/>
              </p:ext>
            </p:extLst>
          </p:nvPr>
        </p:nvGraphicFramePr>
        <p:xfrm>
          <a:off x="7343774" y="6337300"/>
          <a:ext cx="1690689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Уравнение" r:id="rId7" imgW="1117440" imgH="241200" progId="Equation.3">
                  <p:embed/>
                </p:oleObj>
              </mc:Choice>
              <mc:Fallback>
                <p:oleObj name="Уравнение" r:id="rId7" imgW="1117440" imgH="2412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4" y="6337300"/>
                        <a:ext cx="1690689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30182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5" grpId="0" animBg="1"/>
      <p:bldP spid="19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Случаи тесной связи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независимости переменных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8975" y="1502289"/>
            <a:ext cx="8845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9988" indent="-1169988" algn="just" hangingPunct="0"/>
            <a:r>
              <a:rPr lang="en-US" dirty="0"/>
              <a:t>##</a:t>
            </a:r>
            <a:r>
              <a:rPr lang="ru-RU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baseline="30000" dirty="0" smtClean="0"/>
              <a:t>(1)</a:t>
            </a:r>
            <a:r>
              <a:rPr lang="en-US" dirty="0" smtClean="0"/>
              <a:t> – </a:t>
            </a:r>
            <a:r>
              <a:rPr lang="ru-RU" dirty="0" smtClean="0"/>
              <a:t>пол</a:t>
            </a:r>
            <a:r>
              <a:rPr lang="en-US" dirty="0" smtClean="0"/>
              <a:t> (</a:t>
            </a:r>
            <a:r>
              <a:rPr lang="ru-RU" dirty="0" smtClean="0"/>
              <a:t>муж</a:t>
            </a:r>
            <a:r>
              <a:rPr lang="en-US" dirty="0" smtClean="0"/>
              <a:t>/</a:t>
            </a:r>
            <a:r>
              <a:rPr lang="ru-RU" dirty="0" smtClean="0"/>
              <a:t>жен),  </a:t>
            </a:r>
            <a:r>
              <a:rPr lang="en-US" i="1" dirty="0" smtClean="0"/>
              <a:t>x</a:t>
            </a:r>
            <a:r>
              <a:rPr lang="en-US" baseline="30000" dirty="0" smtClean="0"/>
              <a:t>(</a:t>
            </a:r>
            <a:r>
              <a:rPr lang="ru-RU" baseline="30000" dirty="0" smtClean="0"/>
              <a:t>2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уровень зарплаты (высокая</a:t>
            </a:r>
            <a:r>
              <a:rPr lang="en-US" dirty="0" smtClean="0"/>
              <a:t>/</a:t>
            </a:r>
            <a:r>
              <a:rPr lang="ru-RU" dirty="0" smtClean="0"/>
              <a:t>низкая),  </a:t>
            </a:r>
            <a:r>
              <a:rPr lang="en-US" i="1" dirty="0" smtClean="0"/>
              <a:t>n</a:t>
            </a:r>
            <a:r>
              <a:rPr lang="en-US" dirty="0" smtClean="0"/>
              <a:t> = 100.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83273"/>
              </p:ext>
            </p:extLst>
          </p:nvPr>
        </p:nvGraphicFramePr>
        <p:xfrm>
          <a:off x="228727" y="1884363"/>
          <a:ext cx="22431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Уравнение" r:id="rId3" imgW="1434960" imgH="914400" progId="Equation.3">
                  <p:embed/>
                </p:oleObj>
              </mc:Choice>
              <mc:Fallback>
                <p:oleObj name="Уравнение" r:id="rId3" imgW="14349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27" y="1884363"/>
                        <a:ext cx="2243138" cy="164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84377"/>
              </p:ext>
            </p:extLst>
          </p:nvPr>
        </p:nvGraphicFramePr>
        <p:xfrm>
          <a:off x="2508250" y="2313813"/>
          <a:ext cx="2210054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Уравнение" r:id="rId5" imgW="1371600" imgH="457200" progId="Equation.3">
                  <p:embed/>
                </p:oleObj>
              </mc:Choice>
              <mc:Fallback>
                <p:oleObj name="Уравнение" r:id="rId5" imgW="13716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313813"/>
                        <a:ext cx="2210054" cy="82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47905" y="2186261"/>
            <a:ext cx="4214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аксимально </a:t>
            </a:r>
            <a:r>
              <a:rPr lang="ru-RU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тесная связь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знание значения одной переменной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позво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ляет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восстановить значение другой.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60478"/>
              </p:ext>
            </p:extLst>
          </p:nvPr>
        </p:nvGraphicFramePr>
        <p:xfrm>
          <a:off x="228727" y="3530600"/>
          <a:ext cx="22431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Уравнение" r:id="rId7" imgW="1434960" imgH="914400" progId="Equation.3">
                  <p:embed/>
                </p:oleObj>
              </mc:Choice>
              <mc:Fallback>
                <p:oleObj name="Уравнение" r:id="rId7" imgW="1434960" imgH="9144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27" y="3530600"/>
                        <a:ext cx="2243138" cy="164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78433"/>
              </p:ext>
            </p:extLst>
          </p:nvPr>
        </p:nvGraphicFramePr>
        <p:xfrm>
          <a:off x="219075" y="5176838"/>
          <a:ext cx="228282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Уравнение" r:id="rId9" imgW="1460160" imgH="914400" progId="Equation.3">
                  <p:embed/>
                </p:oleObj>
              </mc:Choice>
              <mc:Fallback>
                <p:oleObj name="Уравнение" r:id="rId9" imgW="1460160" imgH="9144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5176838"/>
                        <a:ext cx="2282825" cy="164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28765"/>
              </p:ext>
            </p:extLst>
          </p:nvPr>
        </p:nvGraphicFramePr>
        <p:xfrm>
          <a:off x="2508250" y="3960813"/>
          <a:ext cx="13938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Уравнение" r:id="rId11" imgW="774360" imgH="457200" progId="Equation.3">
                  <p:embed/>
                </p:oleObj>
              </mc:Choice>
              <mc:Fallback>
                <p:oleObj name="Уравнение" r:id="rId11" imgW="774360" imgH="4572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960813"/>
                        <a:ext cx="1393825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803519"/>
              </p:ext>
            </p:extLst>
          </p:nvPr>
        </p:nvGraphicFramePr>
        <p:xfrm>
          <a:off x="2508250" y="5588000"/>
          <a:ext cx="13938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Уравнение" r:id="rId13" imgW="774360" imgH="457200" progId="Equation.3">
                  <p:embed/>
                </p:oleObj>
              </mc:Choice>
              <mc:Fallback>
                <p:oleObj name="Уравнение" r:id="rId13" imgW="774360" imgH="4572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588000"/>
                        <a:ext cx="13938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011612" y="3866719"/>
            <a:ext cx="502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Полное </a:t>
            </a:r>
            <a:r>
              <a:rPr lang="ru-RU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связи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знание значения одной переменной не позволяет сделать никаких выводов о значении другой.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957637" y="5492123"/>
            <a:ext cx="502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Полное </a:t>
            </a:r>
            <a:r>
              <a:rPr lang="ru-RU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связи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знание значения одной переменной не позволяет сделать никаких выводов о значении другой.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54843" y="1930696"/>
            <a:ext cx="900751" cy="7361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354842" y="3582293"/>
            <a:ext cx="900751" cy="7361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354841" y="5218782"/>
            <a:ext cx="900751" cy="7361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8252967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8" grpId="0"/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Линейная зависимость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о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 нескольких объясняющих переменных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5986" y="1528116"/>
            <a:ext cx="888847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Парные коэффициенты корреляции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учитывают влияние на эту связь других переменных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Следовательно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необходим измеритель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связи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очищенный от опосредованного влияния других переменных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т.е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дающий оценку тесноты связи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между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при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условии, что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ос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тальные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переменные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зафиксированы на некотором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постоянном уровне.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5986" y="3418043"/>
            <a:ext cx="88884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Предположение:  </a:t>
            </a: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простой (линейный) характер влияния всех остальных переменных на </a:t>
            </a:r>
            <a:r>
              <a:rPr lang="en-US" sz="2200" i="1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854498"/>
              </p:ext>
            </p:extLst>
          </p:nvPr>
        </p:nvGraphicFramePr>
        <p:xfrm>
          <a:off x="2408238" y="3729038"/>
          <a:ext cx="38179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Уравнение" r:id="rId3" imgW="2120760" imgH="279360" progId="Equation.3">
                  <p:embed/>
                </p:oleObj>
              </mc:Choice>
              <mc:Fallback>
                <p:oleObj name="Уравнение" r:id="rId3" imgW="212076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729038"/>
                        <a:ext cx="38179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45986" y="4253918"/>
            <a:ext cx="88884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Обозначим для удобства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(0)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b="1" u="none" strike="noStrike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806165"/>
              </p:ext>
            </p:extLst>
          </p:nvPr>
        </p:nvGraphicFramePr>
        <p:xfrm>
          <a:off x="168529" y="4584764"/>
          <a:ext cx="338455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Уравнение" r:id="rId5" imgW="1879560" imgH="965160" progId="Equation.3">
                  <p:embed/>
                </p:oleObj>
              </mc:Choice>
              <mc:Fallback>
                <p:oleObj name="Уравнение" r:id="rId5" imgW="187956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29" y="4584764"/>
                        <a:ext cx="3384550" cy="173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527697" y="4617382"/>
            <a:ext cx="55990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hangingPunct="0"/>
            <a:r>
              <a:rPr kumimoji="0" lang="en-US" altLang="ru-RU" sz="2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</a:t>
            </a:r>
            <a:r>
              <a:rPr kumimoji="0" lang="en-US" altLang="ru-RU" sz="22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ij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– алгебраическое дополнени</a:t>
            </a:r>
            <a:r>
              <a:rPr lang="ru-RU" altLang="ru-RU" sz="2200" dirty="0" smtClean="0">
                <a:latin typeface="+mn-lt"/>
                <a:ea typeface="Times New Roman" panose="02020603050405020304" pitchFamily="18" charset="0"/>
              </a:rPr>
              <a:t>е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для </a:t>
            </a:r>
            <a:r>
              <a:rPr kumimoji="0" lang="en-US" altLang="ru-RU" sz="2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</a:t>
            </a:r>
            <a:r>
              <a:rPr kumimoji="0" lang="en-US" altLang="ru-RU" sz="22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ij</a:t>
            </a:r>
            <a:r>
              <a:rPr lang="ru-RU" altLang="ru-RU" sz="2200" dirty="0" smtClean="0"/>
              <a:t> в</a:t>
            </a:r>
            <a:endParaRPr kumimoji="0" lang="en-US" altLang="ru-RU" sz="22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200" dirty="0">
                <a:latin typeface="+mn-lt"/>
              </a:rPr>
              <a:t> </a:t>
            </a:r>
            <a:r>
              <a:rPr lang="en-US" altLang="ru-RU" sz="2200" dirty="0" smtClean="0">
                <a:latin typeface="+mn-lt"/>
              </a:rPr>
              <a:t>       </a:t>
            </a:r>
            <a:r>
              <a:rPr lang="ru-RU" altLang="ru-RU" sz="2200" dirty="0" smtClean="0">
                <a:latin typeface="+mn-lt"/>
              </a:rPr>
              <a:t>определителе корреляционной матрицы.</a:t>
            </a:r>
            <a:endParaRPr kumimoji="0" lang="ru-RU" altLang="ru-RU" sz="22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45986" y="5365263"/>
            <a:ext cx="54884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hangingPunct="0"/>
            <a:r>
              <a:rPr kumimoji="0" lang="en-US" altLang="ru-RU" sz="2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</a:t>
            </a:r>
            <a:r>
              <a:rPr kumimoji="0" lang="en-US" altLang="ru-RU" sz="22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ij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= (–1)</a:t>
            </a:r>
            <a:r>
              <a:rPr kumimoji="0" lang="en-US" altLang="ru-RU" sz="22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i+j</a:t>
            </a:r>
            <a:r>
              <a:rPr kumimoji="0" lang="en-US" altLang="ru-RU" sz="22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det</a:t>
            </a:r>
            <a:r>
              <a:rPr kumimoji="0" lang="en-US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ru-RU" sz="2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</a:t>
            </a:r>
            <a:r>
              <a:rPr kumimoji="0" lang="en-US" altLang="ru-RU" sz="22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ij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матрица </a:t>
            </a:r>
            <a:r>
              <a:rPr lang="en-US" altLang="ru-RU" sz="2200" i="1" dirty="0" err="1">
                <a:ea typeface="Times New Roman" panose="02020603050405020304" pitchFamily="18" charset="0"/>
              </a:rPr>
              <a:t>A</a:t>
            </a:r>
            <a:r>
              <a:rPr lang="en-US" altLang="ru-RU" sz="2200" i="1" baseline="-25000" dirty="0" err="1">
                <a:ea typeface="Times New Roman" panose="02020603050405020304" pitchFamily="18" charset="0"/>
              </a:rPr>
              <a:t>ij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получена из </a:t>
            </a:r>
            <a:r>
              <a:rPr kumimoji="0" lang="en-US" alt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</a:t>
            </a:r>
            <a:endParaRPr kumimoji="0" lang="ru-RU" altLang="ru-RU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lvl="0" algn="just" eaLnBrk="0" hangingPunct="0"/>
            <a:r>
              <a:rPr lang="ru-RU" altLang="ru-RU" sz="2200" i="1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ru-RU" altLang="ru-RU" sz="2200" i="1" dirty="0" smtClean="0">
                <a:latin typeface="+mn-lt"/>
                <a:ea typeface="Times New Roman" panose="02020603050405020304" pitchFamily="18" charset="0"/>
              </a:rPr>
              <a:t>      </a:t>
            </a:r>
            <a:r>
              <a:rPr kumimoji="0" lang="en-US" altLang="ru-RU" sz="2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ru-RU" altLang="ru-RU" sz="2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вычеркиванием </a:t>
            </a:r>
            <a:r>
              <a:rPr kumimoji="0" lang="en-US" altLang="ru-RU" sz="2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</a:t>
            </a:r>
            <a:r>
              <a:rPr kumimoji="0" lang="en-US" altLang="ru-RU" sz="2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-</a:t>
            </a:r>
            <a:r>
              <a:rPr kumimoji="0" lang="ru-RU" altLang="ru-RU" sz="2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строки</a:t>
            </a:r>
            <a:r>
              <a:rPr kumimoji="0" lang="ru-RU" altLang="ru-RU" sz="22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и </a:t>
            </a:r>
            <a:r>
              <a:rPr kumimoji="0" lang="en-US" altLang="ru-RU" sz="2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j</a:t>
            </a:r>
            <a:r>
              <a:rPr kumimoji="0" lang="en-US" altLang="ru-RU" sz="22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-</a:t>
            </a:r>
            <a:r>
              <a:rPr lang="ru-RU" altLang="ru-RU" sz="2200" dirty="0" smtClean="0">
                <a:latin typeface="+mn-lt"/>
                <a:ea typeface="Times New Roman" panose="02020603050405020304" pitchFamily="18" charset="0"/>
              </a:rPr>
              <a:t>столбца.</a:t>
            </a:r>
            <a:endParaRPr kumimoji="0" lang="ru-RU" altLang="ru-RU" sz="22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36223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9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Квадратичная сопряженность –характеристика тесноты связи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20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331950"/>
              </p:ext>
            </p:extLst>
          </p:nvPr>
        </p:nvGraphicFramePr>
        <p:xfrm>
          <a:off x="503047" y="1832737"/>
          <a:ext cx="48244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Уравнение" r:id="rId3" imgW="2679480" imgH="558720" progId="Equation.3">
                  <p:embed/>
                </p:oleObj>
              </mc:Choice>
              <mc:Fallback>
                <p:oleObj name="Уравнение" r:id="rId3" imgW="2679480" imgH="558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47" y="1832737"/>
                        <a:ext cx="4824413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45986" y="1499250"/>
            <a:ext cx="70229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b="1" dirty="0" smtClean="0">
                <a:solidFill>
                  <a:srgbClr val="00FFFF"/>
                </a:solidFill>
              </a:rPr>
              <a:t>Квадратичная сопряженность: два способа расчета: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85552"/>
              </p:ext>
            </p:extLst>
          </p:nvPr>
        </p:nvGraphicFramePr>
        <p:xfrm>
          <a:off x="5435885" y="2063078"/>
          <a:ext cx="1576656" cy="4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Уравнение" r:id="rId5" imgW="875920" imgH="253890" progId="Equation.3">
                  <p:embed/>
                </p:oleObj>
              </mc:Choice>
              <mc:Fallback>
                <p:oleObj name="Уравнение" r:id="rId5" imgW="875920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885" y="2063078"/>
                        <a:ext cx="1576656" cy="457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45985" y="2837625"/>
            <a:ext cx="70229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b="1" dirty="0" smtClean="0">
                <a:solidFill>
                  <a:srgbClr val="00FFFF"/>
                </a:solidFill>
              </a:rPr>
              <a:t>Проверка гипотезы о наличии связи: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00250"/>
              </p:ext>
            </p:extLst>
          </p:nvPr>
        </p:nvGraphicFramePr>
        <p:xfrm>
          <a:off x="521334" y="3204716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Уравнение" r:id="rId7" imgW="1841500" imgH="254000" progId="Equation.3">
                  <p:embed/>
                </p:oleObj>
              </mc:Choice>
              <mc:Fallback>
                <p:oleObj name="Уравнение" r:id="rId7" imgW="18415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4" y="3204716"/>
                        <a:ext cx="3314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037173" y="3219295"/>
            <a:ext cx="50896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dirty="0" smtClean="0">
                <a:sym typeface="Symbol" panose="05050102010706020507" pitchFamily="18" charset="2"/>
              </a:rPr>
              <a:t>    </a:t>
            </a:r>
            <a:r>
              <a:rPr lang="ru-RU" sz="2200" dirty="0">
                <a:sym typeface="Symbol" panose="05050102010706020507" pitchFamily="18" charset="2"/>
              </a:rPr>
              <a:t>с</a:t>
            </a:r>
            <a:r>
              <a:rPr lang="ru-RU" sz="2200" dirty="0" smtClean="0"/>
              <a:t>вязь есть при уровне значимости </a:t>
            </a:r>
            <a:r>
              <a:rPr lang="el-GR" sz="2200" i="1" dirty="0" smtClean="0"/>
              <a:t>α</a:t>
            </a:r>
            <a:r>
              <a:rPr lang="ru-RU" sz="2200" dirty="0" smtClean="0"/>
              <a:t>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45985" y="3747412"/>
            <a:ext cx="70229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b="1" dirty="0" smtClean="0">
                <a:solidFill>
                  <a:srgbClr val="00FFFF"/>
                </a:solidFill>
              </a:rPr>
              <a:t>Коэффициент </a:t>
            </a:r>
            <a:r>
              <a:rPr lang="ru-RU" sz="2200" b="1" dirty="0" err="1" smtClean="0">
                <a:solidFill>
                  <a:srgbClr val="00FFFF"/>
                </a:solidFill>
              </a:rPr>
              <a:t>Крамера</a:t>
            </a:r>
            <a:r>
              <a:rPr lang="ru-RU" sz="2200" b="1" dirty="0" smtClean="0">
                <a:solidFill>
                  <a:srgbClr val="00FFFF"/>
                </a:solidFill>
              </a:rPr>
              <a:t>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88854" y="4115423"/>
            <a:ext cx="88456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dirty="0" smtClean="0">
                <a:sym typeface="Symbol" panose="05050102010706020507" pitchFamily="18" charset="2"/>
              </a:rPr>
              <a:t>Недостатком квадратичной сопряженности является неограниченность ее значений: при </a:t>
            </a:r>
            <a:r>
              <a:rPr lang="en-US" sz="2200" i="1" dirty="0" smtClean="0">
                <a:sym typeface="Symbol" panose="05050102010706020507" pitchFamily="18" charset="2"/>
              </a:rPr>
              <a:t>n</a:t>
            </a:r>
            <a:r>
              <a:rPr lang="en-US" sz="2200" dirty="0" smtClean="0">
                <a:sym typeface="Symbol" panose="05050102010706020507" pitchFamily="18" charset="2"/>
              </a:rPr>
              <a:t> →  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sym typeface="Symbol" panose="05050102010706020507" pitchFamily="18" charset="2"/>
              </a:rPr>
              <a:t>X </a:t>
            </a:r>
            <a:r>
              <a:rPr lang="en-US" sz="2200" baseline="30000" dirty="0" smtClean="0">
                <a:sym typeface="Symbol" panose="05050102010706020507" pitchFamily="18" charset="2"/>
              </a:rPr>
              <a:t>2</a:t>
            </a:r>
            <a:r>
              <a:rPr lang="en-US" sz="2200" dirty="0" smtClean="0">
                <a:sym typeface="Symbol" panose="05050102010706020507" pitchFamily="18" charset="2"/>
              </a:rPr>
              <a:t> → . </a:t>
            </a:r>
            <a:r>
              <a:rPr lang="ru-RU" sz="2200" dirty="0" smtClean="0">
                <a:sym typeface="Symbol" panose="05050102010706020507" pitchFamily="18" charset="2"/>
              </a:rPr>
              <a:t>Следовательно, желательно построить другой показатель, находящийся в привычном диапазоне </a:t>
            </a:r>
            <a:r>
              <a:rPr lang="en-US" sz="2200" dirty="0" smtClean="0">
                <a:sym typeface="Symbol" panose="05050102010706020507" pitchFamily="18" charset="2"/>
              </a:rPr>
              <a:t>[0; 1].</a:t>
            </a:r>
            <a:endParaRPr lang="ru-RU" sz="2200" dirty="0" smtClean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82831"/>
              </p:ext>
            </p:extLst>
          </p:nvPr>
        </p:nvGraphicFramePr>
        <p:xfrm>
          <a:off x="521334" y="5160744"/>
          <a:ext cx="386334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Уравнение" r:id="rId9" imgW="2146300" imgH="520700" progId="Equation.3">
                  <p:embed/>
                </p:oleObj>
              </mc:Choice>
              <mc:Fallback>
                <p:oleObj name="Уравнение" r:id="rId9" imgW="21463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4" y="5160744"/>
                        <a:ext cx="3863340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59732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2" grpId="0"/>
      <p:bldP spid="25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45987" y="1112523"/>
            <a:ext cx="88456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Зависимость оплаты труда </a:t>
            </a:r>
            <a:r>
              <a:rPr lang="ru-RU" sz="2200" dirty="0">
                <a:sym typeface="Symbol" panose="05050102010706020507" pitchFamily="18" charset="2"/>
              </a:rPr>
              <a:t>(низкая; средняя; высокая) </a:t>
            </a:r>
            <a:r>
              <a:rPr 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от образования </a:t>
            </a:r>
            <a:r>
              <a:rPr lang="ru-RU" sz="2200" dirty="0">
                <a:sym typeface="Symbol" panose="05050102010706020507" pitchFamily="18" charset="2"/>
              </a:rPr>
              <a:t>(неполное среднее; среднее; среднее специальное; высшее; высшее со степенью), 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sym typeface="Symbol" panose="05050102010706020507" pitchFamily="18" charset="2"/>
              </a:rPr>
              <a:t>n</a:t>
            </a:r>
            <a:r>
              <a:rPr lang="en-US" sz="2200" dirty="0" smtClean="0">
                <a:sym typeface="Symbol" panose="05050102010706020507" pitchFamily="18" charset="2"/>
              </a:rPr>
              <a:t> = 300.</a:t>
            </a:r>
            <a:endParaRPr lang="ru-RU" sz="2200" dirty="0" smtClean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796375"/>
              </p:ext>
            </p:extLst>
          </p:nvPr>
        </p:nvGraphicFramePr>
        <p:xfrm>
          <a:off x="512064" y="2220519"/>
          <a:ext cx="419427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Уравнение" r:id="rId3" imgW="2819400" imgH="1143000" progId="Equation.3">
                  <p:embed/>
                </p:oleObj>
              </mc:Choice>
              <mc:Fallback>
                <p:oleObj name="Уравнение" r:id="rId3" imgW="2819400" imgH="1143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4" y="2220519"/>
                        <a:ext cx="4194276" cy="205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03614"/>
              </p:ext>
            </p:extLst>
          </p:nvPr>
        </p:nvGraphicFramePr>
        <p:xfrm>
          <a:off x="5747796" y="2574804"/>
          <a:ext cx="2696976" cy="12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Уравнение" r:id="rId5" imgW="1498320" imgH="711000" progId="Equation.3">
                  <p:embed/>
                </p:oleObj>
              </mc:Choice>
              <mc:Fallback>
                <p:oleObj name="Уравнение" r:id="rId5" imgW="14983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47796" y="2574804"/>
                        <a:ext cx="2696976" cy="12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5248656" y="2164107"/>
            <a:ext cx="3878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Равномерное распределение</a:t>
            </a:r>
            <a:endParaRPr lang="ru-RU" sz="2200" dirty="0" smtClean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03136"/>
              </p:ext>
            </p:extLst>
          </p:nvPr>
        </p:nvGraphicFramePr>
        <p:xfrm>
          <a:off x="145987" y="4278918"/>
          <a:ext cx="4517453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Уравнение" r:id="rId7" imgW="3289300" imgH="711200" progId="Equation.3">
                  <p:embed/>
                </p:oleObj>
              </mc:Choice>
              <mc:Fallback>
                <p:oleObj name="Уравнение" r:id="rId7" imgW="3289300" imgH="71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87" y="4278918"/>
                        <a:ext cx="4517453" cy="128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312877"/>
              </p:ext>
            </p:extLst>
          </p:nvPr>
        </p:nvGraphicFramePr>
        <p:xfrm>
          <a:off x="4892232" y="4278918"/>
          <a:ext cx="4142231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Уравнение" r:id="rId9" imgW="3073400" imgH="711200" progId="Equation.3">
                  <p:embed/>
                </p:oleObj>
              </mc:Choice>
              <mc:Fallback>
                <p:oleObj name="Уравнение" r:id="rId9" imgW="30734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232" y="4278918"/>
                        <a:ext cx="4142231" cy="128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81971"/>
              </p:ext>
            </p:extLst>
          </p:nvPr>
        </p:nvGraphicFramePr>
        <p:xfrm>
          <a:off x="145987" y="5596509"/>
          <a:ext cx="2870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Уравнение" r:id="rId11" imgW="1549080" imgH="253800" progId="Equation.3">
                  <p:embed/>
                </p:oleObj>
              </mc:Choice>
              <mc:Fallback>
                <p:oleObj name="Уравнение" r:id="rId11" imgW="154908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87" y="5596509"/>
                        <a:ext cx="2870263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00053"/>
              </p:ext>
            </p:extLst>
          </p:nvPr>
        </p:nvGraphicFramePr>
        <p:xfrm>
          <a:off x="3142070" y="5467637"/>
          <a:ext cx="3199012" cy="86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Уравнение" r:id="rId13" imgW="1777680" imgH="482400" progId="Equation.3">
                  <p:embed/>
                </p:oleObj>
              </mc:Choice>
              <mc:Fallback>
                <p:oleObj name="Уравнение" r:id="rId13" imgW="1777680" imgH="48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070" y="5467637"/>
                        <a:ext cx="3199012" cy="868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65770"/>
              </p:ext>
            </p:extLst>
          </p:nvPr>
        </p:nvGraphicFramePr>
        <p:xfrm>
          <a:off x="182563" y="6226175"/>
          <a:ext cx="4019361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Уравнение" r:id="rId15" imgW="2374560" imgH="279360" progId="Equation.3">
                  <p:embed/>
                </p:oleObj>
              </mc:Choice>
              <mc:Fallback>
                <p:oleObj name="Уравнение" r:id="rId15" imgW="237456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6226175"/>
                        <a:ext cx="4019361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4201924" y="6262350"/>
            <a:ext cx="49420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56,48 </a:t>
            </a:r>
            <a:r>
              <a:rPr lang="en-US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&gt; 26,12 </a:t>
            </a:r>
            <a:r>
              <a:rPr lang="ru-RU" sz="2200" dirty="0" smtClean="0">
                <a:sym typeface="Symbol" panose="05050102010706020507" pitchFamily="18" charset="2"/>
              </a:rPr>
              <a:t>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/>
              <a:t>связь </a:t>
            </a:r>
            <a:r>
              <a:rPr lang="ru-RU" sz="2200" dirty="0"/>
              <a:t>есть при </a:t>
            </a:r>
            <a:r>
              <a:rPr lang="el-GR" sz="2200" i="1" dirty="0" smtClean="0"/>
              <a:t>α</a:t>
            </a:r>
            <a:r>
              <a:rPr lang="en-US" sz="2200" dirty="0" smtClean="0"/>
              <a:t>=0,001.</a:t>
            </a:r>
            <a:endParaRPr lang="ru-RU" sz="2200" dirty="0"/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650592" y="2221374"/>
            <a:ext cx="2824128" cy="11878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3835684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30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Частные (очищенные)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коэффициенты корреляции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84742" y="1664773"/>
            <a:ext cx="67211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частный коэффициент корреляции, коэффициент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-реляции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 переменными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baseline="30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фиксиро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ванных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значениях всех остальных переменных.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430" y="2741655"/>
            <a:ext cx="8845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Случай трех переменных: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5430" y="4416845"/>
            <a:ext cx="88990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Свойства частных коэффициентов корреляции:</a:t>
            </a:r>
          </a:p>
          <a:p>
            <a:pPr algn="just"/>
            <a:r>
              <a:rPr lang="ru-RU" sz="2200" dirty="0" smtClean="0"/>
              <a:t>Проверка гипотезы о наличии</a:t>
            </a:r>
            <a:r>
              <a:rPr lang="en-US" sz="2200" dirty="0" smtClean="0"/>
              <a:t>/</a:t>
            </a:r>
            <a:r>
              <a:rPr lang="ru-RU" sz="2200" dirty="0" smtClean="0"/>
              <a:t>отсутствии связи, а также построение до-верительного интервала для частного коэффициента корреляции </a:t>
            </a:r>
            <a:r>
              <a:rPr lang="en-US" sz="2200" i="1" dirty="0" smtClean="0"/>
              <a:t>k</a:t>
            </a:r>
            <a:r>
              <a:rPr lang="en-US" sz="2200" dirty="0" smtClean="0"/>
              <a:t>-</a:t>
            </a:r>
            <a:r>
              <a:rPr lang="ru-RU" sz="2200" dirty="0" err="1" smtClean="0"/>
              <a:t>по-рядка</a:t>
            </a:r>
            <a:r>
              <a:rPr lang="ru-RU" sz="2200" dirty="0" smtClean="0"/>
              <a:t> (при исключении влияния </a:t>
            </a:r>
            <a:r>
              <a:rPr lang="en-US" sz="2200" i="1" dirty="0" smtClean="0"/>
              <a:t>k</a:t>
            </a:r>
            <a:r>
              <a:rPr lang="en-US" sz="2200" dirty="0" smtClean="0"/>
              <a:t> </a:t>
            </a:r>
            <a:r>
              <a:rPr lang="ru-RU" sz="2200" dirty="0" smtClean="0"/>
              <a:t>переменных) происходит по тем же формулам, что и для парного коэффициента корреляции с единственным отличием: </a:t>
            </a:r>
            <a:r>
              <a:rPr lang="ru-RU" sz="2200" b="1" dirty="0" smtClean="0">
                <a:solidFill>
                  <a:srgbClr val="00FFFF"/>
                </a:solidFill>
              </a:rPr>
              <a:t>объем выборки уменьшается на </a:t>
            </a:r>
            <a:r>
              <a:rPr lang="en-US" sz="2200" b="1" i="1" dirty="0" smtClean="0">
                <a:solidFill>
                  <a:srgbClr val="00FFFF"/>
                </a:solidFill>
              </a:rPr>
              <a:t>k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91838"/>
              </p:ext>
            </p:extLst>
          </p:nvPr>
        </p:nvGraphicFramePr>
        <p:xfrm>
          <a:off x="182562" y="1464311"/>
          <a:ext cx="224028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Уравнение" r:id="rId3" imgW="1244600" imgH="520700" progId="Equation.3">
                  <p:embed/>
                </p:oleObj>
              </mc:Choice>
              <mc:Fallback>
                <p:oleObj name="Уравнение" r:id="rId3" imgW="1244600" imgH="520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" y="1464311"/>
                        <a:ext cx="2240280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27375"/>
              </p:ext>
            </p:extLst>
          </p:nvPr>
        </p:nvGraphicFramePr>
        <p:xfrm>
          <a:off x="182879" y="3080170"/>
          <a:ext cx="22399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Уравнение" r:id="rId5" imgW="1244520" imgH="711000" progId="Equation.3">
                  <p:embed/>
                </p:oleObj>
              </mc:Choice>
              <mc:Fallback>
                <p:oleObj name="Уравнение" r:id="rId5" imgW="1244520" imgH="7110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" y="3080170"/>
                        <a:ext cx="2239963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667007"/>
              </p:ext>
            </p:extLst>
          </p:nvPr>
        </p:nvGraphicFramePr>
        <p:xfrm>
          <a:off x="2623185" y="3067944"/>
          <a:ext cx="281178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Уравнение" r:id="rId7" imgW="1562100" imgH="508000" progId="Equation.3">
                  <p:embed/>
                </p:oleObj>
              </mc:Choice>
              <mc:Fallback>
                <p:oleObj name="Уравнение" r:id="rId7" imgW="15621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185" y="3067944"/>
                        <a:ext cx="281178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95091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Численные примеры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5430" y="1455223"/>
            <a:ext cx="89704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37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число исследуемых предприятий легкой промышленности,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(0)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качество ткани (в баллах),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среднемесячное число профилактических наладок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автоматич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линии,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среднемесячное число обрывов нити.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93765"/>
              </p:ext>
            </p:extLst>
          </p:nvPr>
        </p:nvGraphicFramePr>
        <p:xfrm>
          <a:off x="182563" y="3354684"/>
          <a:ext cx="3130551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Уравнение" r:id="rId3" imgW="1739880" imgH="711000" progId="Equation.3">
                  <p:embed/>
                </p:oleObj>
              </mc:Choice>
              <mc:Fallback>
                <p:oleObj name="Уравнение" r:id="rId3" imgW="1739880" imgH="7110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3354684"/>
                        <a:ext cx="3130551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35430" y="1122114"/>
            <a:ext cx="8845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1: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380" y="5113407"/>
            <a:ext cx="8989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нахождении доверительного интервала корректируем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37 – 1 = 36.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365855"/>
              </p:ext>
            </p:extLst>
          </p:nvPr>
        </p:nvGraphicFramePr>
        <p:xfrm>
          <a:off x="200665" y="2879725"/>
          <a:ext cx="4368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" name="Уравнение" r:id="rId5" imgW="2425680" imgH="228600" progId="Equation.3">
                  <p:embed/>
                </p:oleObj>
              </mc:Choice>
              <mc:Fallback>
                <p:oleObj name="Уравнение" r:id="rId5" imgW="2425680" imgH="2286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5" y="2879725"/>
                        <a:ext cx="43688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78957"/>
              </p:ext>
            </p:extLst>
          </p:nvPr>
        </p:nvGraphicFramePr>
        <p:xfrm>
          <a:off x="3856038" y="3135313"/>
          <a:ext cx="45021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name="Уравнение" r:id="rId7" imgW="2501640" imgH="482400" progId="Equation.3">
                  <p:embed/>
                </p:oleObj>
              </mc:Choice>
              <mc:Fallback>
                <p:oleObj name="Уравнение" r:id="rId7" imgW="250164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3135313"/>
                        <a:ext cx="45021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61060"/>
              </p:ext>
            </p:extLst>
          </p:nvPr>
        </p:nvGraphicFramePr>
        <p:xfrm>
          <a:off x="3867150" y="4002088"/>
          <a:ext cx="45910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name="Уравнение" r:id="rId9" imgW="2552400" imgH="482400" progId="Equation.3">
                  <p:embed/>
                </p:oleObj>
              </mc:Choice>
              <mc:Fallback>
                <p:oleObj name="Уравнение" r:id="rId9" imgW="25524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4002088"/>
                        <a:ext cx="45910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97330" y="4794162"/>
            <a:ext cx="90085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Связь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есть,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что согласуется с профессиональными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представлениями!</a:t>
            </a:r>
            <a:endParaRPr lang="ru-RU" sz="220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991726"/>
              </p:ext>
            </p:extLst>
          </p:nvPr>
        </p:nvGraphicFramePr>
        <p:xfrm>
          <a:off x="195639" y="5449888"/>
          <a:ext cx="43672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8" name="Уравнение" r:id="rId11" imgW="2425680" imgH="419040" progId="Equation.3">
                  <p:embed/>
                </p:oleObj>
              </mc:Choice>
              <mc:Fallback>
                <p:oleObj name="Уравнение" r:id="rId11" imgW="242568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39" y="5449888"/>
                        <a:ext cx="43672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8102"/>
              </p:ext>
            </p:extLst>
          </p:nvPr>
        </p:nvGraphicFramePr>
        <p:xfrm>
          <a:off x="211514" y="5961063"/>
          <a:ext cx="43434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9" name="Уравнение" r:id="rId13" imgW="2412720" imgH="457200" progId="Equation.3">
                  <p:embed/>
                </p:oleObj>
              </mc:Choice>
              <mc:Fallback>
                <p:oleObj name="Уравнение" r:id="rId13" imgW="241272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14" y="5961063"/>
                        <a:ext cx="434340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39762"/>
              </p:ext>
            </p:extLst>
          </p:nvPr>
        </p:nvGraphicFramePr>
        <p:xfrm>
          <a:off x="5184271" y="5607050"/>
          <a:ext cx="19177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0" name="Уравнение" r:id="rId15" imgW="1066680" imgH="215640" progId="Equation.3">
                  <p:embed/>
                </p:oleObj>
              </mc:Choice>
              <mc:Fallback>
                <p:oleObj name="Уравнение" r:id="rId15" imgW="10666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271" y="5607050"/>
                        <a:ext cx="19177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276548"/>
              </p:ext>
            </p:extLst>
          </p:nvPr>
        </p:nvGraphicFramePr>
        <p:xfrm>
          <a:off x="5192218" y="6162036"/>
          <a:ext cx="3817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" name="Уравнение" r:id="rId17" imgW="2120760" imgH="215640" progId="Equation.3">
                  <p:embed/>
                </p:oleObj>
              </mc:Choice>
              <mc:Fallback>
                <p:oleObj name="Уравнение" r:id="rId17" imgW="212076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218" y="6162036"/>
                        <a:ext cx="38179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29175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Численные примеры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5430" y="1455223"/>
            <a:ext cx="89704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число лет метеонаблюдений,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(0)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урожайность кормовых трав,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весеннее количество осадков,</a:t>
            </a:r>
          </a:p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накопленная за весну сумма активных (выше +5,5С) температур.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37836"/>
              </p:ext>
            </p:extLst>
          </p:nvPr>
        </p:nvGraphicFramePr>
        <p:xfrm>
          <a:off x="149225" y="3354388"/>
          <a:ext cx="331311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Уравнение" r:id="rId3" imgW="1841400" imgH="711000" progId="Equation.3">
                  <p:embed/>
                </p:oleObj>
              </mc:Choice>
              <mc:Fallback>
                <p:oleObj name="Уравнение" r:id="rId3" imgW="1841400" imgH="7110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3354388"/>
                        <a:ext cx="3313113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35430" y="1122114"/>
            <a:ext cx="8845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2: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70594"/>
              </p:ext>
            </p:extLst>
          </p:nvPr>
        </p:nvGraphicFramePr>
        <p:xfrm>
          <a:off x="171450" y="2879725"/>
          <a:ext cx="4300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Уравнение" r:id="rId5" imgW="2387520" imgH="228600" progId="Equation.3">
                  <p:embed/>
                </p:oleObj>
              </mc:Choice>
              <mc:Fallback>
                <p:oleObj name="Уравнение" r:id="rId5" imgW="2387520" imgH="2286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879725"/>
                        <a:ext cx="43005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533851"/>
              </p:ext>
            </p:extLst>
          </p:nvPr>
        </p:nvGraphicFramePr>
        <p:xfrm>
          <a:off x="3992563" y="3135313"/>
          <a:ext cx="42275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Уравнение" r:id="rId7" imgW="2349360" imgH="482400" progId="Equation.3">
                  <p:embed/>
                </p:oleObj>
              </mc:Choice>
              <mc:Fallback>
                <p:oleObj name="Уравнение" r:id="rId7" imgW="2349360" imgH="4824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135313"/>
                        <a:ext cx="422751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82210"/>
              </p:ext>
            </p:extLst>
          </p:nvPr>
        </p:nvGraphicFramePr>
        <p:xfrm>
          <a:off x="4016375" y="3983038"/>
          <a:ext cx="41798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Уравнение" r:id="rId9" imgW="2323800" imgH="482400" progId="Equation.3">
                  <p:embed/>
                </p:oleObj>
              </mc:Choice>
              <mc:Fallback>
                <p:oleObj name="Уравнение" r:id="rId9" imgW="2323800" imgH="4824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983038"/>
                        <a:ext cx="4179888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97330" y="4794162"/>
            <a:ext cx="89371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Связь со второй переменной не отрицательная, а слабая положи-тельная, что согласуется с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профессиональными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представлениями!</a:t>
            </a:r>
            <a:endParaRPr lang="ru-RU" sz="220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48752"/>
              </p:ext>
            </p:extLst>
          </p:nvPr>
        </p:nvGraphicFramePr>
        <p:xfrm>
          <a:off x="174625" y="5562600"/>
          <a:ext cx="66309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Уравнение" r:id="rId11" imgW="3682800" imgH="241200" progId="Equation.3">
                  <p:embed/>
                </p:oleObj>
              </mc:Choice>
              <mc:Fallback>
                <p:oleObj name="Уравнение" r:id="rId11" imgW="3682800" imgH="2412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5562600"/>
                        <a:ext cx="66309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3400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Множественный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коэффициент корреляции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5430" y="1493323"/>
            <a:ext cx="88990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Множественный коэффициент корреляции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коэффициент корреляции между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линейной функцией регрессии, т.е. между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наилучшей ли-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нейной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комбинацией переменных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,…,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той, для которой значение коэффициента корреляции максимально.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32094"/>
              </p:ext>
            </p:extLst>
          </p:nvPr>
        </p:nvGraphicFramePr>
        <p:xfrm>
          <a:off x="495299" y="2869328"/>
          <a:ext cx="566928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Уравнение" r:id="rId3" imgW="3149600" imgH="279400" progId="Equation.3">
                  <p:embed/>
                </p:oleObj>
              </mc:Choice>
              <mc:Fallback>
                <p:oleObj name="Уравнение" r:id="rId3" imgW="31496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" y="2869328"/>
                        <a:ext cx="566928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35430" y="3402908"/>
            <a:ext cx="89371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множественного коэффициента корреляции:</a:t>
            </a:r>
          </a:p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При предположении о линейности связи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indent="-36195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Вычисление множественного коэффициента корреляции по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корреля-ционной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матрице: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31397"/>
              </p:ext>
            </p:extLst>
          </p:nvPr>
        </p:nvGraphicFramePr>
        <p:xfrm>
          <a:off x="476249" y="4102100"/>
          <a:ext cx="2971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Уравнение" r:id="rId5" imgW="1650960" imgH="419040" progId="Equation.3">
                  <p:embed/>
                </p:oleObj>
              </mc:Choice>
              <mc:Fallback>
                <p:oleObj name="Уравнение" r:id="rId5" imgW="16509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49" y="4102100"/>
                        <a:ext cx="29718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982268"/>
              </p:ext>
            </p:extLst>
          </p:nvPr>
        </p:nvGraphicFramePr>
        <p:xfrm>
          <a:off x="514349" y="5408139"/>
          <a:ext cx="18272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Уравнение" r:id="rId7" imgW="1015920" imgH="469800" progId="Equation.3">
                  <p:embed/>
                </p:oleObj>
              </mc:Choice>
              <mc:Fallback>
                <p:oleObj name="Уравнение" r:id="rId7" imgW="101592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9" y="5408139"/>
                        <a:ext cx="1827212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14924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Множественный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коэффициент корреляции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5430" y="1536008"/>
            <a:ext cx="889903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множественного коэффициента корреляции:</a:t>
            </a: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МКК по частным коэффициентам корреляции:</a:t>
            </a: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МКК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мажорирует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все парные и частные КК, характеризующие стати-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стическую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связь:                   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где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любое подмножество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{1,…,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содержащее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Присоединение новой переменной не может уменьшить величины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вне зависимости от порядка присоединения:</a:t>
            </a:r>
          </a:p>
          <a:p>
            <a:pPr marL="266700" indent="-266700" algn="just" hangingPunct="0">
              <a:spcBef>
                <a:spcPts val="0"/>
              </a:spcBef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33900"/>
              </p:ext>
            </p:extLst>
          </p:nvPr>
        </p:nvGraphicFramePr>
        <p:xfrm>
          <a:off x="2647950" y="4205288"/>
          <a:ext cx="1622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Уравнение" r:id="rId3" imgW="901440" imgH="304560" progId="Equation.3">
                  <p:embed/>
                </p:oleObj>
              </mc:Choice>
              <mc:Fallback>
                <p:oleObj name="Уравнение" r:id="rId3" imgW="90144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205288"/>
                        <a:ext cx="162242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35262"/>
              </p:ext>
            </p:extLst>
          </p:nvPr>
        </p:nvGraphicFramePr>
        <p:xfrm>
          <a:off x="441325" y="5572125"/>
          <a:ext cx="63785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Уравнение" r:id="rId5" imgW="3543120" imgH="317160" progId="Equation.3">
                  <p:embed/>
                </p:oleObj>
              </mc:Choice>
              <mc:Fallback>
                <p:oleObj name="Уравнение" r:id="rId5" imgW="3543120" imgH="317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5572125"/>
                        <a:ext cx="637857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33934"/>
              </p:ext>
            </p:extLst>
          </p:nvPr>
        </p:nvGraphicFramePr>
        <p:xfrm>
          <a:off x="479425" y="2177011"/>
          <a:ext cx="65608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Уравнение" r:id="rId7" imgW="3644900" imgH="381000" progId="Equation.3">
                  <p:embed/>
                </p:oleObj>
              </mc:Choice>
              <mc:Fallback>
                <p:oleObj name="Уравнение" r:id="rId7" imgW="3644900" imgH="3810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177011"/>
                        <a:ext cx="656082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681927"/>
              </p:ext>
            </p:extLst>
          </p:nvPr>
        </p:nvGraphicFramePr>
        <p:xfrm>
          <a:off x="879475" y="2765122"/>
          <a:ext cx="810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Уравнение" r:id="rId9" imgW="4444920" imgH="317160" progId="Equation.3">
                  <p:embed/>
                </p:oleObj>
              </mc:Choice>
              <mc:Fallback>
                <p:oleObj name="Уравнение" r:id="rId9" imgW="4444920" imgH="31716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765122"/>
                        <a:ext cx="8101013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85658"/>
              </p:ext>
            </p:extLst>
          </p:nvPr>
        </p:nvGraphicFramePr>
        <p:xfrm>
          <a:off x="898524" y="3301998"/>
          <a:ext cx="8081964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Уравнение" r:id="rId11" imgW="4292280" imgH="317160" progId="Equation.3">
                  <p:embed/>
                </p:oleObj>
              </mc:Choice>
              <mc:Fallback>
                <p:oleObj name="Уравнение" r:id="rId11" imgW="4292280" imgH="31716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4" y="3301998"/>
                        <a:ext cx="8081964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1814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гипотезы о наличии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множественной линейной связи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8586" y="1896970"/>
            <a:ext cx="901541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1. Выбираем уровень значимости </a:t>
            </a:r>
            <a:r>
              <a:rPr lang="el-GR" sz="2200" b="1" i="1" dirty="0" smtClean="0">
                <a:solidFill>
                  <a:srgbClr val="00FFFF"/>
                </a:solidFill>
              </a:rPr>
              <a:t>α</a:t>
            </a:r>
            <a:r>
              <a:rPr lang="ru-RU" sz="2200" b="1" dirty="0" smtClean="0">
                <a:solidFill>
                  <a:srgbClr val="00FFFF"/>
                </a:solidFill>
              </a:rPr>
              <a:t>.</a:t>
            </a:r>
            <a:endParaRPr lang="en-US" sz="2200" b="1" dirty="0" smtClean="0">
              <a:solidFill>
                <a:srgbClr val="00FFFF"/>
              </a:solidFill>
            </a:endParaRPr>
          </a:p>
          <a:p>
            <a:pPr algn="just" hangingPunct="0"/>
            <a:r>
              <a:rPr lang="en-US" sz="2200" dirty="0" smtClean="0"/>
              <a:t>    </a:t>
            </a:r>
            <a:r>
              <a:rPr lang="ru-RU" sz="2200" dirty="0" smtClean="0"/>
              <a:t>Типичные значения </a:t>
            </a:r>
            <a:r>
              <a:rPr lang="en-US" sz="2200" dirty="0" smtClean="0"/>
              <a:t> </a:t>
            </a:r>
            <a:r>
              <a:rPr lang="el-GR" sz="2200" b="1" i="1" dirty="0" smtClean="0">
                <a:solidFill>
                  <a:srgbClr val="00FFFF"/>
                </a:solidFill>
              </a:rPr>
              <a:t>α</a:t>
            </a:r>
            <a:r>
              <a:rPr lang="en-US" sz="2200" b="1" dirty="0" smtClean="0">
                <a:solidFill>
                  <a:srgbClr val="00FFFF"/>
                </a:solidFill>
              </a:rPr>
              <a:t> = 0,05</a:t>
            </a:r>
            <a:r>
              <a:rPr lang="en-US" sz="2200" dirty="0" smtClean="0"/>
              <a:t>;  0,1;  0,01,  0,001.</a:t>
            </a:r>
            <a:endParaRPr lang="ru-RU" sz="2200" dirty="0"/>
          </a:p>
          <a:p>
            <a:pPr algn="just" hangingPunct="0"/>
            <a:r>
              <a:rPr lang="en-US" sz="2200" b="1" dirty="0" smtClean="0">
                <a:solidFill>
                  <a:srgbClr val="00FFFF"/>
                </a:solidFill>
              </a:rPr>
              <a:t>2</a:t>
            </a:r>
            <a:r>
              <a:rPr lang="ru-RU" sz="2200" b="1" dirty="0" smtClean="0">
                <a:solidFill>
                  <a:srgbClr val="00FFFF"/>
                </a:solidFill>
              </a:rPr>
              <a:t>. Вычисляем эмпирическое значение критерия:</a:t>
            </a:r>
          </a:p>
          <a:p>
            <a:pPr algn="just" hangingPunct="0"/>
            <a:endParaRPr lang="ru-RU" sz="2200" dirty="0"/>
          </a:p>
          <a:p>
            <a:pPr algn="just" hangingPunct="0"/>
            <a:endParaRPr lang="ru-RU" sz="2200" dirty="0" smtClean="0"/>
          </a:p>
          <a:p>
            <a:pPr algn="just" hangingPunct="0"/>
            <a:endParaRPr lang="ru-RU" sz="2200" dirty="0" smtClean="0"/>
          </a:p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3. Вычисляем критическую точку:</a:t>
            </a:r>
          </a:p>
          <a:p>
            <a:pPr algn="just" hangingPunct="0"/>
            <a:r>
              <a:rPr lang="ru-RU" sz="2200" dirty="0"/>
              <a:t> </a:t>
            </a:r>
            <a:r>
              <a:rPr lang="ru-RU" sz="2200" dirty="0" smtClean="0"/>
              <a:t>                               </a:t>
            </a:r>
            <a:r>
              <a:rPr lang="en-US" sz="2200" dirty="0" smtClean="0"/>
              <a:t>              </a:t>
            </a:r>
            <a:r>
              <a:rPr lang="ru-RU" sz="2200" dirty="0" smtClean="0"/>
              <a:t> </a:t>
            </a:r>
            <a:r>
              <a:rPr lang="en-US" sz="2200" dirty="0" smtClean="0"/>
              <a:t>F</a:t>
            </a:r>
            <a:r>
              <a:rPr lang="ru-RU" sz="2200" dirty="0" smtClean="0"/>
              <a:t>РАСПОБР (</a:t>
            </a:r>
            <a:r>
              <a:rPr lang="el-GR" sz="2200" i="1" dirty="0" smtClean="0"/>
              <a:t>α</a:t>
            </a:r>
            <a:r>
              <a:rPr lang="en-US" sz="2200" dirty="0" smtClean="0"/>
              <a:t>; </a:t>
            </a:r>
            <a:r>
              <a:rPr lang="en-US" sz="2200" i="1" dirty="0" smtClean="0"/>
              <a:t>p</a:t>
            </a:r>
            <a:r>
              <a:rPr lang="en-US" sz="2200" dirty="0" smtClean="0"/>
              <a:t>; </a:t>
            </a:r>
            <a:r>
              <a:rPr lang="en-US" sz="2200" i="1" dirty="0" smtClean="0"/>
              <a:t>n</a:t>
            </a:r>
            <a:r>
              <a:rPr lang="en-US" sz="2200" dirty="0" smtClean="0"/>
              <a:t> – </a:t>
            </a:r>
            <a:r>
              <a:rPr lang="en-US" sz="2200" i="1" dirty="0" smtClean="0"/>
              <a:t>p</a:t>
            </a:r>
            <a:r>
              <a:rPr lang="en-US" sz="2200" dirty="0" smtClean="0"/>
              <a:t> – 1).</a:t>
            </a:r>
          </a:p>
          <a:p>
            <a:pPr algn="just" hangingPunct="0"/>
            <a:r>
              <a:rPr lang="en-US" sz="2200" b="1" dirty="0" smtClean="0">
                <a:solidFill>
                  <a:srgbClr val="00FFFF"/>
                </a:solidFill>
              </a:rPr>
              <a:t>4. </a:t>
            </a:r>
            <a:r>
              <a:rPr lang="ru-RU" sz="2200" b="1" dirty="0" smtClean="0">
                <a:solidFill>
                  <a:srgbClr val="00FFFF"/>
                </a:solidFill>
              </a:rPr>
              <a:t>Сравниваем эмпирическое и критическое значение</a:t>
            </a:r>
            <a:r>
              <a:rPr lang="ru-RU" sz="2200" dirty="0" smtClean="0"/>
              <a:t> и делаем вывод:</a:t>
            </a:r>
          </a:p>
          <a:p>
            <a:pPr marL="266700" indent="-266700" algn="just" hangingPunct="0"/>
            <a:r>
              <a:rPr lang="ru-RU" sz="2200" dirty="0"/>
              <a:t> </a:t>
            </a:r>
            <a:r>
              <a:rPr lang="ru-RU" sz="2200" dirty="0" smtClean="0"/>
              <a:t>   Если  </a:t>
            </a:r>
            <a:r>
              <a:rPr lang="en-US" sz="2200" i="1" dirty="0" smtClean="0"/>
              <a:t>F</a:t>
            </a:r>
            <a:r>
              <a:rPr lang="ru-RU" sz="2200" baseline="-25000" dirty="0" err="1" smtClean="0"/>
              <a:t>эмп</a:t>
            </a:r>
            <a:r>
              <a:rPr lang="ru-RU" sz="2200" dirty="0" smtClean="0"/>
              <a:t> </a:t>
            </a:r>
            <a:r>
              <a:rPr lang="en-US" sz="2200" dirty="0" smtClean="0"/>
              <a:t>&gt; </a:t>
            </a:r>
            <a:r>
              <a:rPr lang="en-US" sz="2200" i="1" dirty="0" smtClean="0"/>
              <a:t>F</a:t>
            </a:r>
            <a:r>
              <a:rPr lang="ru-RU" sz="2200" baseline="-25000" dirty="0" err="1" smtClean="0"/>
              <a:t>крит</a:t>
            </a:r>
            <a:r>
              <a:rPr lang="ru-RU" sz="2200" baseline="-25000" dirty="0" smtClean="0"/>
              <a:t> </a:t>
            </a:r>
            <a:r>
              <a:rPr lang="ru-RU" sz="2200" dirty="0" smtClean="0"/>
              <a:t>, то гипотеза </a:t>
            </a:r>
            <a:r>
              <a:rPr lang="en-US" sz="2200" i="1" dirty="0" smtClean="0"/>
              <a:t>H</a:t>
            </a:r>
            <a:r>
              <a:rPr lang="ru-RU" sz="2200" baseline="-25000" dirty="0" smtClean="0"/>
              <a:t>0 </a:t>
            </a:r>
            <a:r>
              <a:rPr lang="en-US" sz="2200" dirty="0" smtClean="0"/>
              <a:t> </a:t>
            </a:r>
            <a:r>
              <a:rPr lang="ru-RU" sz="2200" dirty="0" smtClean="0"/>
              <a:t>об отсутствии множественной линей-ной связи отвергается при уровне значимости </a:t>
            </a:r>
            <a:r>
              <a:rPr lang="el-GR" sz="2200" i="1" dirty="0" smtClean="0"/>
              <a:t>α</a:t>
            </a:r>
            <a:r>
              <a:rPr lang="ru-RU" sz="2200" dirty="0" smtClean="0"/>
              <a:t>, связь есть.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5430" y="1520311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 о статистической независимости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="1" spc="-20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,…,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="1" spc="-20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b="1" i="1" spc="-20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b="1" spc="-20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200" b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y.X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0.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322951"/>
              </p:ext>
            </p:extLst>
          </p:nvPr>
        </p:nvGraphicFramePr>
        <p:xfrm>
          <a:off x="450850" y="2954338"/>
          <a:ext cx="28352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Уравнение" r:id="rId3" imgW="1574640" imgH="533160" progId="Equation.3">
                  <p:embed/>
                </p:oleObj>
              </mc:Choice>
              <mc:Fallback>
                <p:oleObj name="Уравнение" r:id="rId3" imgW="1574640" imgH="53316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954338"/>
                        <a:ext cx="283527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60494"/>
              </p:ext>
            </p:extLst>
          </p:nvPr>
        </p:nvGraphicFramePr>
        <p:xfrm>
          <a:off x="474663" y="4268788"/>
          <a:ext cx="30400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Уравнение" r:id="rId5" imgW="1688760" imgH="241200" progId="Equation.3">
                  <p:embed/>
                </p:oleObj>
              </mc:Choice>
              <mc:Fallback>
                <p:oleObj name="Уравнение" r:id="rId5" imgW="1688760" imgH="2412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268788"/>
                        <a:ext cx="30400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34800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Корреляционный анализ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п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орядковых переменных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8587" y="2232602"/>
            <a:ext cx="87106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Типовые задачи:</a:t>
            </a:r>
          </a:p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1. Анализ структуры упорядочений.</a:t>
            </a:r>
            <a:endParaRPr lang="en-US" sz="2200" b="1" dirty="0" smtClean="0">
              <a:solidFill>
                <a:srgbClr val="00FFFF"/>
              </a:solidFill>
            </a:endParaRPr>
          </a:p>
          <a:p>
            <a:pPr marL="628650" indent="-361950" algn="just" hangingPunct="0">
              <a:buAutoNum type="arabicPeriod"/>
            </a:pPr>
            <a:r>
              <a:rPr lang="ru-RU" sz="2200" dirty="0" smtClean="0"/>
              <a:t>Точки разбросаны равномерно, нет согласованности между пере-</a:t>
            </a:r>
            <a:r>
              <a:rPr lang="ru-RU" sz="2200" dirty="0" err="1" smtClean="0"/>
              <a:t>менными</a:t>
            </a:r>
            <a:r>
              <a:rPr lang="ru-RU" sz="2200" dirty="0" smtClean="0"/>
              <a:t>.</a:t>
            </a:r>
          </a:p>
          <a:p>
            <a:pPr marL="628650" indent="-361950" algn="just" hangingPunct="0">
              <a:buAutoNum type="arabicPeriod"/>
            </a:pPr>
            <a:r>
              <a:rPr lang="ru-RU" sz="2200" dirty="0" smtClean="0"/>
              <a:t>Часть из </a:t>
            </a: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ru-RU" sz="2200" dirty="0" smtClean="0"/>
              <a:t>переменных близки между собой.</a:t>
            </a:r>
          </a:p>
          <a:p>
            <a:pPr marL="628650" indent="-361950" algn="just" hangingPunct="0">
              <a:buAutoNum type="arabicPeriod"/>
            </a:pPr>
            <a:r>
              <a:rPr lang="ru-RU" sz="2200" dirty="0" smtClean="0"/>
              <a:t>Часть из </a:t>
            </a:r>
            <a:r>
              <a:rPr lang="en-US" sz="2200" i="1" dirty="0" smtClean="0"/>
              <a:t>n</a:t>
            </a:r>
            <a:r>
              <a:rPr lang="ru-RU" sz="2200" dirty="0" smtClean="0"/>
              <a:t> объектов близки между собой.</a:t>
            </a:r>
          </a:p>
          <a:p>
            <a:pPr algn="just" hangingPunct="0"/>
            <a:r>
              <a:rPr lang="en-US" sz="2200" b="1" dirty="0" smtClean="0">
                <a:solidFill>
                  <a:srgbClr val="00FFFF"/>
                </a:solidFill>
              </a:rPr>
              <a:t>2</a:t>
            </a:r>
            <a:r>
              <a:rPr lang="ru-RU" sz="2200" b="1" dirty="0" smtClean="0">
                <a:solidFill>
                  <a:srgbClr val="00FFFF"/>
                </a:solidFill>
              </a:rPr>
              <a:t>. Анализ совокупной согласованности переменных.</a:t>
            </a:r>
          </a:p>
          <a:p>
            <a:pPr algn="just" hangingPunct="0"/>
            <a:r>
              <a:rPr lang="ru-RU" sz="2200" dirty="0"/>
              <a:t> </a:t>
            </a:r>
            <a:r>
              <a:rPr lang="ru-RU" sz="2200" dirty="0" smtClean="0"/>
              <a:t>   </a:t>
            </a:r>
            <a:r>
              <a:rPr lang="en-US" sz="2200" dirty="0" smtClean="0"/>
              <a:t>## </a:t>
            </a:r>
            <a:r>
              <a:rPr lang="ru-RU" sz="2200" dirty="0" smtClean="0"/>
              <a:t> Исследование степени согласованности мнений экспертов.</a:t>
            </a:r>
          </a:p>
          <a:p>
            <a:pPr marL="266700" indent="-266700" algn="just" hangingPunct="0"/>
            <a:r>
              <a:rPr lang="ru-RU" sz="2200" b="1" dirty="0" smtClean="0">
                <a:solidFill>
                  <a:srgbClr val="00FFFF"/>
                </a:solidFill>
              </a:rPr>
              <a:t>3. Построение единого группового упорядочения объектов</a:t>
            </a:r>
            <a:r>
              <a:rPr lang="ru-RU" sz="2200" dirty="0" smtClean="0"/>
              <a:t>, т.е. ран-жировки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/>
              <a:t>, минимально удаленной от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,…,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5431" y="1520311"/>
            <a:ext cx="87037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0" indent="-1428750" algn="just" hangingPunct="0">
              <a:spcAft>
                <a:spcPts val="0"/>
              </a:spcAft>
              <a:buSzPts val="12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,…,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порядковые переменные (обозначающие порядковое место в ряду, отсортированному по соответствующему показателю)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2563" y="5733279"/>
            <a:ext cx="87106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</a:rPr>
              <a:t>Объединенные ранги:</a:t>
            </a:r>
          </a:p>
          <a:p>
            <a:pPr algn="just" hangingPunct="0"/>
            <a:r>
              <a:rPr lang="ru-RU" sz="2200" dirty="0" smtClean="0"/>
              <a:t>Если есть неразличимые по некоторому свойству объекты, им всем приписывается единый ранг, равный среднему арифметическому.</a:t>
            </a:r>
          </a:p>
        </p:txBody>
      </p:sp>
    </p:spTree>
    <p:extLst>
      <p:ext uri="{BB962C8B-B14F-4D97-AF65-F5344CB8AC3E}">
        <p14:creationId xmlns:p14="http://schemas.microsoft.com/office/powerpoint/2010/main" val="203706072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18977</TotalTime>
  <Words>1355</Words>
  <Application>Microsoft Office PowerPoint</Application>
  <PresentationFormat>Экран (4:3)</PresentationFormat>
  <Paragraphs>201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564</cp:revision>
  <dcterms:created xsi:type="dcterms:W3CDTF">1997-05-19T02:18:46Z</dcterms:created>
  <dcterms:modified xsi:type="dcterms:W3CDTF">2019-02-04T15:11:25Z</dcterms:modified>
</cp:coreProperties>
</file>