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sldIdLst>
    <p:sldId id="291" r:id="rId2"/>
    <p:sldId id="388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375" r:id="rId2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C0C0C0"/>
    <a:srgbClr val="6666FF"/>
    <a:srgbClr val="CC0066"/>
    <a:srgbClr val="99678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Темный стиль 1 —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07" autoAdjust="0"/>
    <p:restoredTop sz="94364" autoAdjust="0"/>
  </p:normalViewPr>
  <p:slideViewPr>
    <p:cSldViewPr snapToGrid="0">
      <p:cViewPr varScale="1">
        <p:scale>
          <a:sx n="70" d="100"/>
          <a:sy n="70" d="100"/>
        </p:scale>
        <p:origin x="81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asha\Word\2018\&#1044;&#1042;&#1060;&#1059;\&#1069;&#1082;&#1086;&#1085;&#1086;&#1084;&#1077;&#1090;&#1088;&#1080;&#1082;&#1072;\Practice1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945963055164804E-2"/>
          <c:y val="3.0324463719325581E-2"/>
          <c:w val="0.86563306749446745"/>
          <c:h val="0.86640020727839295"/>
        </c:manualLayout>
      </c:layout>
      <c:scatterChart>
        <c:scatterStyle val="lineMarker"/>
        <c:varyColors val="0"/>
        <c:ser>
          <c:idx val="0"/>
          <c:order val="0"/>
          <c:spPr>
            <a:ln w="25400">
              <a:noFill/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63500" cap="rnd" cmpd="sng" algn="ctr">
                <a:solidFill>
                  <a:schemeClr val="accent1">
                    <a:alpha val="25000"/>
                  </a:schemeClr>
                </a:solidFill>
                <a:round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9.3969816272965884E-2"/>
                  <c:y val="-7.2363298337707785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</c:trendlineLbl>
          </c:trendline>
          <c:xVal>
            <c:numRef>
              <c:f>'Задача 2'!$B$3:$B$42</c:f>
              <c:numCache>
                <c:formatCode>General</c:formatCode>
                <c:ptCount val="40"/>
                <c:pt idx="0">
                  <c:v>5</c:v>
                </c:pt>
                <c:pt idx="1">
                  <c:v>2</c:v>
                </c:pt>
                <c:pt idx="2">
                  <c:v>3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4</c:v>
                </c:pt>
                <c:pt idx="8">
                  <c:v>15</c:v>
                </c:pt>
                <c:pt idx="9">
                  <c:v>3</c:v>
                </c:pt>
                <c:pt idx="10">
                  <c:v>1</c:v>
                </c:pt>
                <c:pt idx="11">
                  <c:v>9</c:v>
                </c:pt>
                <c:pt idx="12">
                  <c:v>5</c:v>
                </c:pt>
                <c:pt idx="13">
                  <c:v>3</c:v>
                </c:pt>
                <c:pt idx="14">
                  <c:v>8</c:v>
                </c:pt>
                <c:pt idx="15">
                  <c:v>2</c:v>
                </c:pt>
                <c:pt idx="16">
                  <c:v>4</c:v>
                </c:pt>
                <c:pt idx="17">
                  <c:v>14</c:v>
                </c:pt>
                <c:pt idx="18">
                  <c:v>10</c:v>
                </c:pt>
                <c:pt idx="19">
                  <c:v>5</c:v>
                </c:pt>
                <c:pt idx="20">
                  <c:v>8</c:v>
                </c:pt>
                <c:pt idx="21">
                  <c:v>12</c:v>
                </c:pt>
                <c:pt idx="22">
                  <c:v>3</c:v>
                </c:pt>
                <c:pt idx="23">
                  <c:v>28</c:v>
                </c:pt>
                <c:pt idx="24">
                  <c:v>17</c:v>
                </c:pt>
                <c:pt idx="25">
                  <c:v>6</c:v>
                </c:pt>
                <c:pt idx="26">
                  <c:v>31</c:v>
                </c:pt>
                <c:pt idx="27">
                  <c:v>7</c:v>
                </c:pt>
                <c:pt idx="28">
                  <c:v>30</c:v>
                </c:pt>
                <c:pt idx="29">
                  <c:v>10</c:v>
                </c:pt>
                <c:pt idx="30">
                  <c:v>7</c:v>
                </c:pt>
                <c:pt idx="31">
                  <c:v>22</c:v>
                </c:pt>
                <c:pt idx="32">
                  <c:v>6</c:v>
                </c:pt>
                <c:pt idx="33">
                  <c:v>24</c:v>
                </c:pt>
                <c:pt idx="34">
                  <c:v>11</c:v>
                </c:pt>
                <c:pt idx="35">
                  <c:v>7</c:v>
                </c:pt>
                <c:pt idx="36">
                  <c:v>19</c:v>
                </c:pt>
                <c:pt idx="37">
                  <c:v>13</c:v>
                </c:pt>
                <c:pt idx="38">
                  <c:v>8</c:v>
                </c:pt>
                <c:pt idx="39">
                  <c:v>18</c:v>
                </c:pt>
              </c:numCache>
            </c:numRef>
          </c:xVal>
          <c:yVal>
            <c:numRef>
              <c:f>'Задача 2'!$A$3:$A$42</c:f>
              <c:numCache>
                <c:formatCode>General</c:formatCode>
                <c:ptCount val="40"/>
                <c:pt idx="0">
                  <c:v>10</c:v>
                </c:pt>
                <c:pt idx="1">
                  <c:v>13</c:v>
                </c:pt>
                <c:pt idx="2">
                  <c:v>17</c:v>
                </c:pt>
                <c:pt idx="3">
                  <c:v>19</c:v>
                </c:pt>
                <c:pt idx="4">
                  <c:v>20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26</c:v>
                </c:pt>
                <c:pt idx="9">
                  <c:v>27</c:v>
                </c:pt>
                <c:pt idx="10">
                  <c:v>28</c:v>
                </c:pt>
                <c:pt idx="11">
                  <c:v>28</c:v>
                </c:pt>
                <c:pt idx="12">
                  <c:v>30</c:v>
                </c:pt>
                <c:pt idx="13">
                  <c:v>32</c:v>
                </c:pt>
                <c:pt idx="14">
                  <c:v>32</c:v>
                </c:pt>
                <c:pt idx="15">
                  <c:v>33</c:v>
                </c:pt>
                <c:pt idx="16">
                  <c:v>35</c:v>
                </c:pt>
                <c:pt idx="17">
                  <c:v>35</c:v>
                </c:pt>
                <c:pt idx="18">
                  <c:v>38</c:v>
                </c:pt>
                <c:pt idx="19">
                  <c:v>40</c:v>
                </c:pt>
                <c:pt idx="20">
                  <c:v>44</c:v>
                </c:pt>
                <c:pt idx="21">
                  <c:v>45</c:v>
                </c:pt>
                <c:pt idx="22">
                  <c:v>50</c:v>
                </c:pt>
                <c:pt idx="23">
                  <c:v>50</c:v>
                </c:pt>
                <c:pt idx="24">
                  <c:v>51</c:v>
                </c:pt>
                <c:pt idx="25">
                  <c:v>56</c:v>
                </c:pt>
                <c:pt idx="26">
                  <c:v>57</c:v>
                </c:pt>
                <c:pt idx="27">
                  <c:v>62</c:v>
                </c:pt>
                <c:pt idx="28">
                  <c:v>65</c:v>
                </c:pt>
                <c:pt idx="29">
                  <c:v>71</c:v>
                </c:pt>
                <c:pt idx="30">
                  <c:v>83</c:v>
                </c:pt>
                <c:pt idx="31">
                  <c:v>95</c:v>
                </c:pt>
                <c:pt idx="32">
                  <c:v>113</c:v>
                </c:pt>
                <c:pt idx="33">
                  <c:v>130</c:v>
                </c:pt>
                <c:pt idx="34">
                  <c:v>152</c:v>
                </c:pt>
                <c:pt idx="35">
                  <c:v>158</c:v>
                </c:pt>
                <c:pt idx="36">
                  <c:v>177</c:v>
                </c:pt>
                <c:pt idx="37">
                  <c:v>204</c:v>
                </c:pt>
                <c:pt idx="38">
                  <c:v>245</c:v>
                </c:pt>
                <c:pt idx="39">
                  <c:v>280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ED-4770-AA9D-82910C993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0825280"/>
        <c:axId val="460823312"/>
      </c:scatterChart>
      <c:valAx>
        <c:axId val="460825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0823312"/>
        <c:crosses val="autoZero"/>
        <c:crossBetween val="midCat"/>
      </c:valAx>
      <c:valAx>
        <c:axId val="460823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0825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2128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452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4BF2B-EDCC-4238-9875-5C67E1AFDEE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937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25197-A4C5-4721-A87C-344BCE667719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50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8AAA0-B2D9-4C59-B273-892D0141489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87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A675-512E-45D7-B0FE-82DE76E5B89E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7108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B883A-5F90-4AC3-921E-9665592E6AA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07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AAA3E-90FA-40A8-979B-A694495C6C37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5677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A41A-A7B1-46FE-9765-07487C8E2C1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994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2D8A1-9A0E-4138-A57D-EBBD0FF74E5F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909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97A9-0AF9-44CC-A973-30D979A420C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94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590E-5841-4875-A72E-9F4435973AC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570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0B772-AC5B-4868-A056-9B13DBDAE7B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931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781102A1-7DE0-4B25-AF63-EB521F448DE8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29.png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58.e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7.e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1.wmf"/><Relationship Id="rId3" Type="http://schemas.openxmlformats.org/officeDocument/2006/relationships/chart" Target="../charts/chart1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3.wmf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oleObject" Target="../embeddings/oleObject26.bin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8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1701800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412750"/>
            <a:ext cx="90106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Эконометрика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-</a:t>
            </a: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1</a:t>
            </a:r>
            <a:endParaRPr lang="ru-RU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0" y="3983266"/>
            <a:ext cx="914399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Лекции </a:t>
            </a:r>
            <a:r>
              <a:rPr lang="en-US" altLang="ru-RU" sz="6000" b="1" dirty="0">
                <a:solidFill>
                  <a:srgbClr val="00FFFF"/>
                </a:solidFill>
                <a:latin typeface="Times New Roman Cyr" pitchFamily="18" charset="0"/>
              </a:rPr>
              <a:t>3</a:t>
            </a: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.1-</a:t>
            </a:r>
            <a:r>
              <a:rPr lang="en-US" altLang="ru-RU" sz="6000" b="1" dirty="0">
                <a:solidFill>
                  <a:srgbClr val="00FFFF"/>
                </a:solidFill>
                <a:latin typeface="Times New Roman Cyr" pitchFamily="18" charset="0"/>
              </a:rPr>
              <a:t>3</a:t>
            </a: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.2</a:t>
            </a:r>
            <a:endParaRPr lang="en-US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Регрессионный анализ. МНК.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err="1" smtClean="0">
                <a:solidFill>
                  <a:srgbClr val="00FFFF"/>
                </a:solidFill>
                <a:latin typeface="Times New Roman Cyr" pitchFamily="18" charset="0"/>
              </a:rPr>
              <a:t>Мультиколлинеарность</a:t>
            </a:r>
            <a:endParaRPr lang="ru-RU" altLang="ru-RU" sz="36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2807283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Значимость регрессоров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10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778806"/>
              </p:ext>
            </p:extLst>
          </p:nvPr>
        </p:nvGraphicFramePr>
        <p:xfrm>
          <a:off x="217551" y="1031939"/>
          <a:ext cx="28114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4" name="Уравнение" r:id="rId3" imgW="1562040" imgH="520560" progId="Equation.3">
                  <p:embed/>
                </p:oleObj>
              </mc:Choice>
              <mc:Fallback>
                <p:oleObj name="Уравнение" r:id="rId3" imgW="1562040" imgH="5205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551" y="1031939"/>
                        <a:ext cx="2811463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029014" y="1222251"/>
            <a:ext cx="469019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распределена по закону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Стьюдента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45987" y="1895412"/>
            <a:ext cx="888847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Проверка гипотезы о значимости регрессоров:  </a:t>
            </a:r>
            <a:r>
              <a:rPr lang="ru-RU" sz="2200" b="1" i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2200" b="1" baseline="-2500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l-GR" sz="2200" b="1" i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θ</a:t>
            </a:r>
            <a:r>
              <a:rPr lang="en-US" sz="2200" b="1" i="1" baseline="-2500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 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 0</a:t>
            </a:r>
          </a:p>
          <a:p>
            <a:r>
              <a:rPr lang="en-US" sz="2200" dirty="0" smtClean="0"/>
              <a:t>1</a:t>
            </a:r>
            <a:r>
              <a:rPr lang="ru-RU" sz="2200" dirty="0" smtClean="0"/>
              <a:t>. Задаем уровень значимости </a:t>
            </a:r>
            <a:r>
              <a:rPr lang="el-GR" sz="2200" i="1" dirty="0" smtClean="0"/>
              <a:t>α</a:t>
            </a:r>
            <a:r>
              <a:rPr lang="ru-RU" sz="2200" i="1" dirty="0" smtClean="0"/>
              <a:t>.</a:t>
            </a:r>
          </a:p>
          <a:p>
            <a:r>
              <a:rPr lang="ru-RU" sz="2200" dirty="0" smtClean="0"/>
              <a:t>2. Находим эмпирическую точку  </a:t>
            </a:r>
            <a:r>
              <a:rPr lang="en-US" sz="2200" i="1" dirty="0" err="1" smtClean="0"/>
              <a:t>t</a:t>
            </a:r>
            <a:r>
              <a:rPr lang="en-US" sz="2200" i="1" baseline="-25000" dirty="0" err="1" smtClean="0"/>
              <a:t>j</a:t>
            </a:r>
            <a:r>
              <a:rPr lang="en-US" sz="2200" dirty="0" smtClean="0"/>
              <a:t> = </a:t>
            </a:r>
            <a:r>
              <a:rPr lang="el-GR" sz="2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θ</a:t>
            </a:r>
            <a:r>
              <a:rPr lang="en-US" sz="2200" b="1" i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n-US" sz="2200" dirty="0" smtClean="0"/>
              <a:t> / </a:t>
            </a:r>
            <a:r>
              <a:rPr lang="en-US" sz="2200" i="1" dirty="0" err="1" smtClean="0"/>
              <a:t>s</a:t>
            </a:r>
            <a:r>
              <a:rPr lang="en-US" sz="2200" i="1" baseline="-25000" dirty="0" err="1" smtClean="0"/>
              <a:t>j</a:t>
            </a:r>
            <a:r>
              <a:rPr lang="ru-RU" sz="2200" dirty="0" smtClean="0"/>
              <a:t>.</a:t>
            </a:r>
          </a:p>
          <a:p>
            <a:r>
              <a:rPr lang="ru-RU" sz="2200" dirty="0" smtClean="0"/>
              <a:t>3. Находим критическую точку  </a:t>
            </a:r>
            <a:r>
              <a:rPr lang="en-US" sz="2200" i="1" dirty="0" smtClean="0"/>
              <a:t>t</a:t>
            </a:r>
            <a:r>
              <a:rPr lang="ru-RU" sz="2200" baseline="-25000" dirty="0" err="1" smtClean="0"/>
              <a:t>крит</a:t>
            </a:r>
            <a:r>
              <a:rPr lang="ru-RU" sz="2200" dirty="0" smtClean="0"/>
              <a:t> = СТЬЮДРАСПОБР(</a:t>
            </a:r>
            <a:r>
              <a:rPr lang="el-GR" sz="2200" i="1" dirty="0"/>
              <a:t>α</a:t>
            </a:r>
            <a:r>
              <a:rPr lang="en-US" sz="2200" dirty="0" smtClean="0"/>
              <a:t>; </a:t>
            </a:r>
            <a:r>
              <a:rPr lang="en-US" sz="2200" i="1" dirty="0" smtClean="0"/>
              <a:t>n</a:t>
            </a:r>
            <a:r>
              <a:rPr lang="en-US" sz="2200" dirty="0" smtClean="0"/>
              <a:t> – </a:t>
            </a:r>
            <a:r>
              <a:rPr lang="en-US" sz="2200" i="1" dirty="0" smtClean="0"/>
              <a:t>p</a:t>
            </a:r>
            <a:r>
              <a:rPr lang="en-US" sz="2200" dirty="0" smtClean="0"/>
              <a:t> – 1).</a:t>
            </a:r>
          </a:p>
          <a:p>
            <a:r>
              <a:rPr lang="en-US" sz="2200" dirty="0" smtClean="0"/>
              <a:t>4. </a:t>
            </a:r>
            <a:r>
              <a:rPr lang="ru-RU" sz="2200" dirty="0" smtClean="0"/>
              <a:t>Если </a:t>
            </a:r>
            <a:r>
              <a:rPr lang="en-US" sz="2200" dirty="0" smtClean="0"/>
              <a:t>| </a:t>
            </a:r>
            <a:r>
              <a:rPr lang="en-US" sz="2200" i="1" dirty="0" err="1" smtClean="0"/>
              <a:t>t</a:t>
            </a:r>
            <a:r>
              <a:rPr lang="en-US" sz="2200" i="1" baseline="-25000" dirty="0" err="1" smtClean="0"/>
              <a:t>j</a:t>
            </a:r>
            <a:r>
              <a:rPr lang="en-US" sz="2200" i="1" baseline="-25000" dirty="0" smtClean="0"/>
              <a:t> </a:t>
            </a:r>
            <a:r>
              <a:rPr lang="en-US" sz="2200" dirty="0" smtClean="0"/>
              <a:t>| &gt; </a:t>
            </a:r>
            <a:r>
              <a:rPr lang="en-US" sz="2200" i="1" dirty="0"/>
              <a:t>t</a:t>
            </a:r>
            <a:r>
              <a:rPr lang="ru-RU" sz="2200" baseline="-25000" dirty="0" err="1" smtClean="0"/>
              <a:t>крит</a:t>
            </a:r>
            <a:r>
              <a:rPr lang="ru-RU" sz="2200" baseline="-25000" dirty="0" smtClean="0"/>
              <a:t> </a:t>
            </a:r>
            <a:r>
              <a:rPr lang="ru-RU" sz="2200" dirty="0" smtClean="0"/>
              <a:t>, то </a:t>
            </a:r>
            <a:r>
              <a:rPr lang="ru-RU" sz="2200" i="1" dirty="0" smtClean="0"/>
              <a:t>Н</a:t>
            </a:r>
            <a:r>
              <a:rPr lang="ru-RU" sz="2200" baseline="-25000" dirty="0" smtClean="0"/>
              <a:t>0</a:t>
            </a:r>
            <a:r>
              <a:rPr lang="ru-RU" sz="2200" dirty="0" smtClean="0"/>
              <a:t> отвергается и делается вывод о наличии связи.</a:t>
            </a:r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844774"/>
              </p:ext>
            </p:extLst>
          </p:nvPr>
        </p:nvGraphicFramePr>
        <p:xfrm>
          <a:off x="250952" y="4380548"/>
          <a:ext cx="879951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5" name="Уравнение" r:id="rId5" imgW="4889160" imgH="419040" progId="Equation.3">
                  <p:embed/>
                </p:oleObj>
              </mc:Choice>
              <mc:Fallback>
                <p:oleObj name="Уравнение" r:id="rId5" imgW="4889160" imgH="419040" progId="Equation.3">
                  <p:embed/>
                  <p:pic>
                    <p:nvPicPr>
                      <p:cNvPr id="22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52" y="4380548"/>
                        <a:ext cx="8799513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94945" y="5133023"/>
            <a:ext cx="569014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t</a:t>
            </a:r>
            <a:r>
              <a:rPr lang="ru-RU" baseline="-25000" dirty="0" err="1"/>
              <a:t>крит</a:t>
            </a:r>
            <a:r>
              <a:rPr lang="ru-RU" dirty="0"/>
              <a:t> = </a:t>
            </a:r>
            <a:r>
              <a:rPr lang="ru-RU" sz="2200" dirty="0" smtClean="0"/>
              <a:t>СТЬЮДРАСПОБР(0,05</a:t>
            </a:r>
            <a:r>
              <a:rPr lang="en-US" dirty="0" smtClean="0"/>
              <a:t>; </a:t>
            </a:r>
            <a:r>
              <a:rPr lang="ru-RU" dirty="0" smtClean="0"/>
              <a:t>28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 smtClean="0"/>
              <a:t>3</a:t>
            </a:r>
            <a:r>
              <a:rPr lang="en-US" dirty="0" smtClean="0"/>
              <a:t> </a:t>
            </a:r>
            <a:r>
              <a:rPr lang="en-US" dirty="0"/>
              <a:t>– 1</a:t>
            </a:r>
            <a:r>
              <a:rPr lang="en-US" dirty="0" smtClean="0"/>
              <a:t>)</a:t>
            </a:r>
            <a:r>
              <a:rPr lang="ru-RU" dirty="0" smtClean="0"/>
              <a:t> = 2,06.</a:t>
            </a:r>
            <a:endParaRPr lang="ru-RU" dirty="0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554973"/>
              </p:ext>
            </p:extLst>
          </p:nvPr>
        </p:nvGraphicFramePr>
        <p:xfrm>
          <a:off x="239713" y="3724275"/>
          <a:ext cx="4865687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6" name="Уравнение" r:id="rId7" imgW="2705040" imgH="380880" progId="Equation.3">
                  <p:embed/>
                </p:oleObj>
              </mc:Choice>
              <mc:Fallback>
                <p:oleObj name="Уравнение" r:id="rId7" imgW="2705040" imgH="380880" progId="Equation.3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3" y="3724275"/>
                        <a:ext cx="4865687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Прямоугольник 25"/>
          <p:cNvSpPr/>
          <p:nvPr/>
        </p:nvSpPr>
        <p:spPr>
          <a:xfrm>
            <a:off x="199261" y="5626578"/>
            <a:ext cx="89447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Гипотеза </a:t>
            </a:r>
            <a:r>
              <a:rPr lang="en-US" sz="2200" i="1" dirty="0" smtClean="0"/>
              <a:t>H</a:t>
            </a:r>
            <a:r>
              <a:rPr lang="en-US" sz="2200" baseline="-25000" dirty="0" smtClean="0"/>
              <a:t>0 </a:t>
            </a:r>
            <a:r>
              <a:rPr lang="en-US" sz="2200" dirty="0" smtClean="0"/>
              <a:t> </a:t>
            </a:r>
            <a:r>
              <a:rPr lang="ru-RU" sz="2200" dirty="0" smtClean="0"/>
              <a:t>принимается для </a:t>
            </a:r>
            <a:r>
              <a:rPr lang="ru-RU" sz="2200" i="1" dirty="0" smtClean="0">
                <a:sym typeface="Symbol" panose="05050102010706020507" pitchFamily="18" charset="2"/>
              </a:rPr>
              <a:t></a:t>
            </a:r>
            <a:r>
              <a:rPr lang="ru-RU" sz="2200" baseline="-25000" dirty="0" smtClean="0">
                <a:sym typeface="Symbol" panose="05050102010706020507" pitchFamily="18" charset="2"/>
              </a:rPr>
              <a:t>3</a:t>
            </a:r>
            <a:r>
              <a:rPr lang="ru-RU" sz="2200" dirty="0" smtClean="0"/>
              <a:t> и отвергается для </a:t>
            </a:r>
            <a:r>
              <a:rPr lang="ru-RU" sz="2200" i="1" dirty="0" smtClean="0">
                <a:sym typeface="Symbol" panose="05050102010706020507" pitchFamily="18" charset="2"/>
              </a:rPr>
              <a:t></a:t>
            </a:r>
            <a:r>
              <a:rPr lang="en-US" sz="2200" baseline="-25000" dirty="0" smtClean="0">
                <a:sym typeface="Symbol" panose="05050102010706020507" pitchFamily="18" charset="2"/>
              </a:rPr>
              <a:t>0</a:t>
            </a:r>
            <a:r>
              <a:rPr lang="en-US" sz="2200" dirty="0" smtClean="0">
                <a:sym typeface="Symbol" panose="05050102010706020507" pitchFamily="18" charset="2"/>
              </a:rPr>
              <a:t>, </a:t>
            </a:r>
            <a:r>
              <a:rPr lang="ru-RU" sz="2200" i="1" dirty="0" smtClean="0">
                <a:sym typeface="Symbol" panose="05050102010706020507" pitchFamily="18" charset="2"/>
              </a:rPr>
              <a:t></a:t>
            </a:r>
            <a:r>
              <a:rPr lang="en-US" sz="2200" baseline="-25000" dirty="0" smtClean="0">
                <a:sym typeface="Symbol" panose="05050102010706020507" pitchFamily="18" charset="2"/>
              </a:rPr>
              <a:t>1</a:t>
            </a:r>
            <a:r>
              <a:rPr lang="en-US" sz="2200" dirty="0" smtClean="0">
                <a:sym typeface="Symbol" panose="05050102010706020507" pitchFamily="18" charset="2"/>
              </a:rPr>
              <a:t>, </a:t>
            </a:r>
            <a:r>
              <a:rPr lang="ru-RU" sz="2200" i="1" dirty="0" smtClean="0">
                <a:sym typeface="Symbol" panose="05050102010706020507" pitchFamily="18" charset="2"/>
              </a:rPr>
              <a:t></a:t>
            </a:r>
            <a:r>
              <a:rPr lang="en-US" sz="2200" baseline="-25000" dirty="0" smtClean="0">
                <a:sym typeface="Symbol" panose="05050102010706020507" pitchFamily="18" charset="2"/>
              </a:rPr>
              <a:t>2</a:t>
            </a:r>
            <a:r>
              <a:rPr lang="ru-RU" sz="2200" dirty="0" smtClean="0">
                <a:sym typeface="Symbol" panose="05050102010706020507" pitchFamily="18" charset="2"/>
              </a:rPr>
              <a:t> при </a:t>
            </a:r>
            <a:r>
              <a:rPr lang="el-GR" sz="2200" i="1" dirty="0" smtClean="0">
                <a:sym typeface="Symbol" panose="05050102010706020507" pitchFamily="18" charset="2"/>
              </a:rPr>
              <a:t>α</a:t>
            </a:r>
            <a:r>
              <a:rPr lang="ru-RU" sz="2200" dirty="0" smtClean="0">
                <a:sym typeface="Symbol" panose="05050102010706020507" pitchFamily="18" charset="2"/>
              </a:rPr>
              <a:t> = 0,05.</a:t>
            </a:r>
          </a:p>
          <a:p>
            <a:r>
              <a:rPr lang="ru-RU" sz="2200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Регрессор </a:t>
            </a:r>
            <a:r>
              <a:rPr lang="en-US" sz="2200" b="1" i="1" dirty="0" smtClean="0">
                <a:solidFill>
                  <a:srgbClr val="00FFFF"/>
                </a:solidFill>
                <a:sym typeface="Symbol" panose="05050102010706020507" pitchFamily="18" charset="2"/>
              </a:rPr>
              <a:t>x</a:t>
            </a:r>
            <a:r>
              <a:rPr lang="en-US" sz="2200" b="1" baseline="30000" dirty="0" smtClean="0">
                <a:solidFill>
                  <a:srgbClr val="00FFFF"/>
                </a:solidFill>
                <a:sym typeface="Symbol" panose="05050102010706020507" pitchFamily="18" charset="2"/>
              </a:rPr>
              <a:t>(3)</a:t>
            </a:r>
            <a:r>
              <a:rPr lang="ru-RU" sz="2200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 незначим, коэффициент </a:t>
            </a:r>
            <a:r>
              <a:rPr lang="ru-RU" sz="2200" b="1" i="1" dirty="0">
                <a:solidFill>
                  <a:srgbClr val="00FFFF"/>
                </a:solidFill>
                <a:sym typeface="Symbol" panose="05050102010706020507" pitchFamily="18" charset="2"/>
              </a:rPr>
              <a:t></a:t>
            </a:r>
            <a:r>
              <a:rPr lang="ru-RU" sz="2200" b="1" baseline="-25000" dirty="0" smtClean="0">
                <a:solidFill>
                  <a:srgbClr val="00FFFF"/>
                </a:solidFill>
                <a:sym typeface="Symbol" panose="05050102010706020507" pitchFamily="18" charset="2"/>
              </a:rPr>
              <a:t>3</a:t>
            </a:r>
            <a:r>
              <a:rPr lang="ru-RU" sz="2200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 не отличается значимо от 0, регрессоры </a:t>
            </a:r>
            <a:r>
              <a:rPr lang="en-US" sz="2200" b="1" i="1" dirty="0" smtClean="0">
                <a:solidFill>
                  <a:srgbClr val="00FFFF"/>
                </a:solidFill>
                <a:sym typeface="Symbol" panose="05050102010706020507" pitchFamily="18" charset="2"/>
              </a:rPr>
              <a:t>x</a:t>
            </a:r>
            <a:r>
              <a:rPr lang="en-US" sz="2200" b="1" baseline="30000" dirty="0" smtClean="0">
                <a:solidFill>
                  <a:srgbClr val="00FFFF"/>
                </a:solidFill>
                <a:sym typeface="Symbol" panose="05050102010706020507" pitchFamily="18" charset="2"/>
              </a:rPr>
              <a:t>(1</a:t>
            </a:r>
            <a:r>
              <a:rPr lang="ru-RU" sz="2200" b="1" baseline="30000" dirty="0" smtClean="0">
                <a:solidFill>
                  <a:srgbClr val="00FFFF"/>
                </a:solidFill>
                <a:sym typeface="Symbol" panose="05050102010706020507" pitchFamily="18" charset="2"/>
              </a:rPr>
              <a:t>)</a:t>
            </a:r>
            <a:r>
              <a:rPr lang="ru-RU" sz="2200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 и </a:t>
            </a:r>
            <a:r>
              <a:rPr lang="en-US" sz="2200" b="1" i="1" dirty="0" smtClean="0">
                <a:solidFill>
                  <a:srgbClr val="00FFFF"/>
                </a:solidFill>
                <a:sym typeface="Symbol" panose="05050102010706020507" pitchFamily="18" charset="2"/>
              </a:rPr>
              <a:t>x</a:t>
            </a:r>
            <a:r>
              <a:rPr lang="en-US" sz="2200" b="1" baseline="30000" dirty="0" smtClean="0">
                <a:solidFill>
                  <a:srgbClr val="00FFFF"/>
                </a:solidFill>
                <a:sym typeface="Symbol" panose="05050102010706020507" pitchFamily="18" charset="2"/>
              </a:rPr>
              <a:t>(2)</a:t>
            </a:r>
            <a:r>
              <a:rPr lang="en-US" sz="2200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ru-RU" sz="2200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значимо влияют на </a:t>
            </a:r>
            <a:r>
              <a:rPr lang="en-US" sz="2200" b="1" i="1" dirty="0" smtClean="0">
                <a:solidFill>
                  <a:srgbClr val="00FFFF"/>
                </a:solidFill>
                <a:sym typeface="Symbol" panose="05050102010706020507" pitchFamily="18" charset="2"/>
              </a:rPr>
              <a:t>y</a:t>
            </a:r>
            <a:r>
              <a:rPr lang="en-US" sz="2200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.</a:t>
            </a:r>
            <a:r>
              <a:rPr lang="ru-RU" sz="2200" b="1" dirty="0" smtClean="0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endParaRPr lang="ru-RU" sz="2200" b="1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55322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8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Построение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доверительного интервала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</a:t>
            </a:r>
            <a:r>
              <a:rPr lang="ru-RU" altLang="ru-RU" sz="7200" b="1" dirty="0" smtClean="0">
                <a:latin typeface="Times New Roman Cyr" pitchFamily="18" charset="0"/>
              </a:rPr>
              <a:t>1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0851" y="2061633"/>
            <a:ext cx="892486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/>
              <a:t>При уровне значимости 1% (</a:t>
            </a:r>
            <a:r>
              <a:rPr lang="en-US" sz="2200" i="1" dirty="0"/>
              <a:t>t</a:t>
            </a:r>
            <a:r>
              <a:rPr lang="ru-RU" sz="2200" baseline="-25000" dirty="0" err="1"/>
              <a:t>крит</a:t>
            </a:r>
            <a:r>
              <a:rPr lang="en-US" sz="2200" dirty="0"/>
              <a:t> = 2</a:t>
            </a:r>
            <a:r>
              <a:rPr lang="ru-RU" sz="2200" dirty="0"/>
              <a:t>,80</a:t>
            </a:r>
            <a:r>
              <a:rPr lang="en-US" sz="2200" dirty="0"/>
              <a:t>) </a:t>
            </a:r>
            <a:r>
              <a:rPr lang="ru-RU" sz="2200" dirty="0"/>
              <a:t>незначимой становится цена, при 0,1% (</a:t>
            </a:r>
            <a:r>
              <a:rPr lang="en-US" sz="2200" i="1" dirty="0"/>
              <a:t>t</a:t>
            </a:r>
            <a:r>
              <a:rPr lang="ru-RU" sz="2200" baseline="-25000" dirty="0" err="1"/>
              <a:t>крит</a:t>
            </a:r>
            <a:r>
              <a:rPr lang="en-US" sz="2200" dirty="0"/>
              <a:t> = </a:t>
            </a:r>
            <a:r>
              <a:rPr lang="ru-RU" sz="2200" dirty="0"/>
              <a:t>3,</a:t>
            </a:r>
            <a:r>
              <a:rPr lang="en-US" sz="2200" dirty="0"/>
              <a:t>7</a:t>
            </a:r>
            <a:r>
              <a:rPr lang="ru-RU" sz="2200" dirty="0"/>
              <a:t>5</a:t>
            </a:r>
            <a:r>
              <a:rPr lang="en-US" sz="2200" dirty="0"/>
              <a:t>)</a:t>
            </a:r>
            <a:r>
              <a:rPr lang="ru-RU" sz="2200" dirty="0"/>
              <a:t> – реклама</a:t>
            </a:r>
            <a:r>
              <a:rPr lang="ru-RU" sz="2200" dirty="0" smtClean="0"/>
              <a:t>.</a:t>
            </a:r>
          </a:p>
          <a:p>
            <a:pPr algn="just"/>
            <a:r>
              <a:rPr lang="ru-RU" sz="2200" dirty="0" smtClean="0"/>
              <a:t>При уровне значимости 10% (</a:t>
            </a:r>
            <a:r>
              <a:rPr lang="en-US" sz="2200" i="1" dirty="0"/>
              <a:t>t</a:t>
            </a:r>
            <a:r>
              <a:rPr lang="ru-RU" sz="2200" baseline="-25000" dirty="0" err="1"/>
              <a:t>крит</a:t>
            </a:r>
            <a:r>
              <a:rPr lang="en-US" sz="2200" dirty="0"/>
              <a:t> = </a:t>
            </a:r>
            <a:r>
              <a:rPr lang="en-US" sz="2200" dirty="0" smtClean="0"/>
              <a:t>1</a:t>
            </a:r>
            <a:r>
              <a:rPr lang="ru-RU" sz="2200" dirty="0" smtClean="0"/>
              <a:t>,</a:t>
            </a:r>
            <a:r>
              <a:rPr lang="en-US" sz="2200" dirty="0" smtClean="0"/>
              <a:t>71) </a:t>
            </a:r>
            <a:r>
              <a:rPr lang="ru-RU" sz="2200" dirty="0" smtClean="0"/>
              <a:t>число праздников по-прежнему незначимо, но если бы число наблюдений составило </a:t>
            </a:r>
            <a:r>
              <a:rPr lang="en-US" sz="2200" dirty="0" smtClean="0"/>
              <a:t>n=100</a:t>
            </a:r>
            <a:r>
              <a:rPr lang="ru-RU" sz="2200" dirty="0" smtClean="0"/>
              <a:t> (</a:t>
            </a:r>
            <a:r>
              <a:rPr lang="en-US" sz="2200" i="1" dirty="0"/>
              <a:t>t</a:t>
            </a:r>
            <a:r>
              <a:rPr lang="ru-RU" sz="2200" baseline="-25000" dirty="0" err="1"/>
              <a:t>крит</a:t>
            </a:r>
            <a:r>
              <a:rPr lang="en-US" sz="2200" dirty="0"/>
              <a:t> = 1</a:t>
            </a:r>
            <a:r>
              <a:rPr lang="ru-RU" sz="2200" dirty="0" smtClean="0"/>
              <a:t>,66</a:t>
            </a:r>
            <a:r>
              <a:rPr lang="en-US" sz="2200" dirty="0" smtClean="0"/>
              <a:t>), </a:t>
            </a:r>
            <a:r>
              <a:rPr lang="ru-RU" sz="2200" dirty="0" smtClean="0"/>
              <a:t>то выводы сменились на противоположные.</a:t>
            </a:r>
            <a:endParaRPr lang="ru-RU" sz="2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82563" y="3826709"/>
            <a:ext cx="667543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Построение доверительного интервала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i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200" b="1" i="1" baseline="-2500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j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2200" b="1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200" dirty="0" smtClean="0"/>
              <a:t>1</a:t>
            </a:r>
            <a:r>
              <a:rPr lang="ru-RU" sz="2200" dirty="0" smtClean="0"/>
              <a:t>. Задаем доверительную вероятность</a:t>
            </a:r>
            <a:r>
              <a:rPr lang="en-US" sz="2200" dirty="0" smtClean="0"/>
              <a:t> </a:t>
            </a:r>
            <a:r>
              <a:rPr lang="el-GR" sz="2200" i="1" dirty="0" smtClean="0"/>
              <a:t>γ</a:t>
            </a:r>
            <a:r>
              <a:rPr lang="en-US" sz="2200" dirty="0" smtClean="0"/>
              <a:t>.</a:t>
            </a:r>
          </a:p>
          <a:p>
            <a:endParaRPr lang="en-US" sz="400" dirty="0" smtClean="0"/>
          </a:p>
          <a:p>
            <a:r>
              <a:rPr lang="en-US" sz="2200" dirty="0" smtClean="0"/>
              <a:t>2. </a:t>
            </a:r>
            <a:endParaRPr lang="ru-RU" sz="2200" dirty="0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104654"/>
              </p:ext>
            </p:extLst>
          </p:nvPr>
        </p:nvGraphicFramePr>
        <p:xfrm>
          <a:off x="527939" y="4452239"/>
          <a:ext cx="553243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6" name="Уравнение" r:id="rId3" imgW="3073320" imgH="317160" progId="Equation.3">
                  <p:embed/>
                </p:oleObj>
              </mc:Choice>
              <mc:Fallback>
                <p:oleObj name="Уравнение" r:id="rId3" imgW="3073320" imgH="317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939" y="4452239"/>
                        <a:ext cx="5532438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873703"/>
              </p:ext>
            </p:extLst>
          </p:nvPr>
        </p:nvGraphicFramePr>
        <p:xfrm>
          <a:off x="565745" y="5026025"/>
          <a:ext cx="2560637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7" name="Уравнение" r:id="rId5" imgW="1422360" imgH="914400" progId="Equation.3">
                  <p:embed/>
                </p:oleObj>
              </mc:Choice>
              <mc:Fallback>
                <p:oleObj name="Уравнение" r:id="rId5" imgW="142236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45" y="5026025"/>
                        <a:ext cx="2560637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678588"/>
              </p:ext>
            </p:extLst>
          </p:nvPr>
        </p:nvGraphicFramePr>
        <p:xfrm>
          <a:off x="260350" y="1423988"/>
          <a:ext cx="4865688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8" name="Уравнение" r:id="rId7" imgW="2705040" imgH="380880" progId="Equation.3">
                  <p:embed/>
                </p:oleObj>
              </mc:Choice>
              <mc:Fallback>
                <p:oleObj name="Уравнение" r:id="rId7" imgW="2705040" imgH="380880" progId="Equation.3">
                  <p:embed/>
                  <p:pic>
                    <p:nvPicPr>
                      <p:cNvPr id="20" name="Объект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1423988"/>
                        <a:ext cx="4865688" cy="684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2560003" y="6218846"/>
            <a:ext cx="31926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/>
              <a:t>c</a:t>
            </a:r>
            <a:r>
              <a:rPr lang="ru-RU" sz="2200" dirty="0" smtClean="0"/>
              <a:t> вероятностью </a:t>
            </a:r>
            <a:r>
              <a:rPr lang="en-US" sz="2200" i="1" dirty="0" smtClean="0"/>
              <a:t>γ</a:t>
            </a:r>
            <a:r>
              <a:rPr lang="en-US" sz="2200" dirty="0" smtClean="0"/>
              <a:t> = 0,95.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032382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Проверка гипотезы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 значимости модели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</a:t>
            </a:r>
            <a:r>
              <a:rPr lang="ru-RU" altLang="ru-RU" sz="7200" b="1" dirty="0" smtClean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45987" y="1511364"/>
            <a:ext cx="88884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Проверка гипотезы о значимости модели:  </a:t>
            </a:r>
            <a:r>
              <a:rPr lang="ru-RU" sz="2200" b="1" i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2200" b="1" baseline="-2500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200" b="1" i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200" b="1" baseline="3000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0</a:t>
            </a:r>
          </a:p>
          <a:p>
            <a:r>
              <a:rPr lang="en-US" sz="2200" dirty="0" smtClean="0"/>
              <a:t>1</a:t>
            </a:r>
            <a:r>
              <a:rPr lang="ru-RU" sz="2200" dirty="0" smtClean="0"/>
              <a:t>. Задаем уровень значимости </a:t>
            </a:r>
            <a:r>
              <a:rPr lang="el-GR" sz="2200" i="1" dirty="0" smtClean="0"/>
              <a:t>α</a:t>
            </a:r>
            <a:r>
              <a:rPr lang="ru-RU" sz="2200" i="1" dirty="0" smtClean="0"/>
              <a:t>.</a:t>
            </a:r>
          </a:p>
          <a:p>
            <a:endParaRPr lang="en-US" sz="800" dirty="0" smtClean="0"/>
          </a:p>
          <a:p>
            <a:r>
              <a:rPr lang="ru-RU" sz="2200" dirty="0" smtClean="0"/>
              <a:t>2. Находим эмпирическую точку</a:t>
            </a:r>
          </a:p>
          <a:p>
            <a:endParaRPr lang="en-US" sz="1800" dirty="0" smtClean="0"/>
          </a:p>
          <a:p>
            <a:r>
              <a:rPr lang="ru-RU" sz="2200" dirty="0" smtClean="0"/>
              <a:t>3. Находим критическую точку  </a:t>
            </a:r>
            <a:r>
              <a:rPr lang="en-US" sz="2200" i="1" dirty="0" smtClean="0"/>
              <a:t>F</a:t>
            </a:r>
            <a:r>
              <a:rPr lang="ru-RU" sz="2200" baseline="-25000" dirty="0" err="1" smtClean="0"/>
              <a:t>крит</a:t>
            </a:r>
            <a:r>
              <a:rPr lang="ru-RU" sz="2200" dirty="0" smtClean="0"/>
              <a:t> = </a:t>
            </a:r>
            <a:r>
              <a:rPr lang="en-US" sz="2200" dirty="0" smtClean="0"/>
              <a:t>F</a:t>
            </a:r>
            <a:r>
              <a:rPr lang="ru-RU" sz="2200" dirty="0" smtClean="0"/>
              <a:t>РАСПОБР(</a:t>
            </a:r>
            <a:r>
              <a:rPr lang="el-GR" sz="2200" i="1" dirty="0"/>
              <a:t>α</a:t>
            </a:r>
            <a:r>
              <a:rPr lang="en-US" sz="2200" dirty="0" smtClean="0"/>
              <a:t>;  </a:t>
            </a:r>
            <a:r>
              <a:rPr lang="en-US" sz="2200" i="1" dirty="0"/>
              <a:t>p</a:t>
            </a:r>
            <a:r>
              <a:rPr lang="en-US" sz="2200" dirty="0" smtClean="0"/>
              <a:t>; </a:t>
            </a:r>
            <a:r>
              <a:rPr lang="en-US" sz="2200" i="1" dirty="0" smtClean="0"/>
              <a:t>n</a:t>
            </a:r>
            <a:r>
              <a:rPr lang="en-US" sz="2200" dirty="0" smtClean="0"/>
              <a:t> – </a:t>
            </a:r>
            <a:r>
              <a:rPr lang="en-US" sz="2200" i="1" dirty="0" smtClean="0"/>
              <a:t>p</a:t>
            </a:r>
            <a:r>
              <a:rPr lang="en-US" sz="2200" dirty="0" smtClean="0"/>
              <a:t> – 1).</a:t>
            </a:r>
          </a:p>
          <a:p>
            <a:r>
              <a:rPr lang="en-US" sz="2200" dirty="0" smtClean="0"/>
              <a:t>4. </a:t>
            </a:r>
            <a:r>
              <a:rPr lang="ru-RU" sz="2200" dirty="0" smtClean="0"/>
              <a:t>Если </a:t>
            </a:r>
            <a:r>
              <a:rPr lang="en-US" sz="2200" i="1" dirty="0" smtClean="0"/>
              <a:t>F</a:t>
            </a:r>
            <a:r>
              <a:rPr lang="ru-RU" sz="2200" baseline="-25000" dirty="0" err="1" smtClean="0"/>
              <a:t>эмп</a:t>
            </a:r>
            <a:r>
              <a:rPr lang="en-US" sz="2200" dirty="0" smtClean="0"/>
              <a:t> &gt; </a:t>
            </a:r>
            <a:r>
              <a:rPr lang="en-US" sz="2200" i="1" dirty="0" smtClean="0"/>
              <a:t>F</a:t>
            </a:r>
            <a:r>
              <a:rPr lang="ru-RU" sz="2200" baseline="-25000" dirty="0" err="1" smtClean="0"/>
              <a:t>крит</a:t>
            </a:r>
            <a:r>
              <a:rPr lang="ru-RU" sz="2200" baseline="-25000" dirty="0" smtClean="0"/>
              <a:t> </a:t>
            </a:r>
            <a:r>
              <a:rPr lang="ru-RU" sz="2200" dirty="0" smtClean="0"/>
              <a:t>, то </a:t>
            </a:r>
            <a:r>
              <a:rPr lang="ru-RU" sz="2200" i="1" dirty="0" smtClean="0"/>
              <a:t>Н</a:t>
            </a:r>
            <a:r>
              <a:rPr lang="ru-RU" sz="2200" baseline="-25000" dirty="0" smtClean="0"/>
              <a:t>0</a:t>
            </a:r>
            <a:r>
              <a:rPr lang="ru-RU" sz="2200" dirty="0" smtClean="0"/>
              <a:t> отвергается и делается вывод о наличии связи,</a:t>
            </a:r>
          </a:p>
          <a:p>
            <a:r>
              <a:rPr lang="ru-RU" sz="2200" dirty="0"/>
              <a:t> </a:t>
            </a:r>
            <a:r>
              <a:rPr lang="ru-RU" sz="2200" dirty="0" smtClean="0"/>
              <a:t>   иначе гипотеза принимается, линейная модель неадекватна.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021642"/>
              </p:ext>
            </p:extLst>
          </p:nvPr>
        </p:nvGraphicFramePr>
        <p:xfrm>
          <a:off x="4210812" y="2073339"/>
          <a:ext cx="279082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1" name="Уравнение" r:id="rId3" imgW="1549080" imgH="533160" progId="Equation.3">
                  <p:embed/>
                </p:oleObj>
              </mc:Choice>
              <mc:Fallback>
                <p:oleObj name="Уравнение" r:id="rId3" imgW="154908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812" y="2073339"/>
                        <a:ext cx="2790825" cy="960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64275" y="4060111"/>
            <a:ext cx="88334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случае линейной модели квадрат </a:t>
            </a:r>
            <a:r>
              <a:rPr lang="ru-RU" sz="2200" b="1" spc="-20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множественного коэффициента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корреляции </a:t>
            </a:r>
            <a:r>
              <a:rPr lang="en-US" sz="2200" b="1" i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200" b="1" spc="-20" baseline="3000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b="1" spc="-20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равен коэффициенту </a:t>
            </a:r>
            <a:r>
              <a:rPr lang="ru-RU" sz="2200" b="1" spc="-2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детерминации!	</a:t>
            </a:r>
            <a:endParaRPr lang="ru-RU" sz="2200" b="1" dirty="0">
              <a:solidFill>
                <a:srgbClr val="00FFFF"/>
              </a:solidFill>
            </a:endParaRP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742119"/>
              </p:ext>
            </p:extLst>
          </p:nvPr>
        </p:nvGraphicFramePr>
        <p:xfrm>
          <a:off x="257302" y="4884039"/>
          <a:ext cx="13493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2" name="Уравнение" r:id="rId5" imgW="749160" imgH="253800" progId="Equation.3">
                  <p:embed/>
                </p:oleObj>
              </mc:Choice>
              <mc:Fallback>
                <p:oleObj name="Уравнение" r:id="rId5" imgW="749160" imgH="2538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02" y="4884039"/>
                        <a:ext cx="1349375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067166"/>
              </p:ext>
            </p:extLst>
          </p:nvPr>
        </p:nvGraphicFramePr>
        <p:xfrm>
          <a:off x="1732598" y="4764913"/>
          <a:ext cx="363537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3" name="Уравнение" r:id="rId7" imgW="2019240" imgH="419040" progId="Equation.3">
                  <p:embed/>
                </p:oleObj>
              </mc:Choice>
              <mc:Fallback>
                <p:oleObj name="Уравнение" r:id="rId7" imgW="201924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598" y="4764913"/>
                        <a:ext cx="3635375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189384"/>
              </p:ext>
            </p:extLst>
          </p:nvPr>
        </p:nvGraphicFramePr>
        <p:xfrm>
          <a:off x="1755839" y="5457825"/>
          <a:ext cx="297021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4" name="Уравнение" r:id="rId9" imgW="1650960" imgH="241200" progId="Equation.3">
                  <p:embed/>
                </p:oleObj>
              </mc:Choice>
              <mc:Fallback>
                <p:oleObj name="Уравнение" r:id="rId9" imgW="165096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839" y="5457825"/>
                        <a:ext cx="2970212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Прямоугольник 23"/>
          <p:cNvSpPr/>
          <p:nvPr/>
        </p:nvSpPr>
        <p:spPr>
          <a:xfrm>
            <a:off x="217549" y="5864322"/>
            <a:ext cx="82315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 smtClean="0"/>
              <a:t>Гипотеза </a:t>
            </a:r>
            <a:r>
              <a:rPr lang="en-US" sz="2200" i="1" dirty="0" smtClean="0"/>
              <a:t>H</a:t>
            </a:r>
            <a:r>
              <a:rPr lang="en-US" sz="2200" baseline="-25000" dirty="0" smtClean="0"/>
              <a:t>0 </a:t>
            </a:r>
            <a:r>
              <a:rPr lang="en-US" sz="2200" dirty="0" smtClean="0"/>
              <a:t> </a:t>
            </a:r>
            <a:r>
              <a:rPr lang="ru-RU" sz="2200" dirty="0" smtClean="0"/>
              <a:t>отвергается, линейная модель значима при  </a:t>
            </a:r>
            <a:r>
              <a:rPr lang="el-GR" sz="2200" i="1" dirty="0" smtClean="0"/>
              <a:t>α</a:t>
            </a:r>
            <a:r>
              <a:rPr lang="ru-RU" sz="2200" dirty="0" smtClean="0"/>
              <a:t> = 0,05.</a:t>
            </a:r>
            <a:endParaRPr lang="ru-RU" sz="2200" b="1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914258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Ошибки спецификации 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модели: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исключение значащих переменных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45986" y="1531938"/>
            <a:ext cx="899801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Неправомерное исключение значащих объясняющих переменных</a:t>
            </a:r>
          </a:p>
          <a:p>
            <a:pPr marL="365125" indent="-361950">
              <a:buAutoNum type="arabicParenR"/>
            </a:pPr>
            <a:r>
              <a:rPr lang="ru-RU" sz="2200" dirty="0" smtClean="0"/>
              <a:t>Смещены оценки коэффициентов регрессии;</a:t>
            </a:r>
          </a:p>
          <a:p>
            <a:pPr marL="365125" indent="-361950">
              <a:buAutoNum type="arabicParenR"/>
            </a:pPr>
            <a:r>
              <a:rPr lang="ru-RU" sz="2200" dirty="0" smtClean="0"/>
              <a:t>Еще сильнее смещена оценка дисперсии остатков.</a:t>
            </a:r>
          </a:p>
          <a:p>
            <a:pPr marL="365125" indent="-361950"/>
            <a:r>
              <a:rPr lang="ru-RU" sz="2200" dirty="0" smtClean="0"/>
              <a:t>Всё это приводит к неверным выводам!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45986" y="3095631"/>
            <a:ext cx="8998014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##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примере не учтена дополнительная переменная – цена конкурента.</a:t>
            </a:r>
          </a:p>
          <a:p>
            <a:pPr marL="361950"/>
            <a:r>
              <a:rPr lang="ru-RU" sz="2200" dirty="0" smtClean="0">
                <a:latin typeface="Times New Roman" panose="02020603050405020304" pitchFamily="18" charset="0"/>
              </a:rPr>
              <a:t>Цена конкурента</a:t>
            </a:r>
            <a:r>
              <a:rPr lang="en-US" sz="2200" dirty="0" smtClean="0">
                <a:latin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</a:rPr>
              <a:t> </a:t>
            </a:r>
            <a:r>
              <a:rPr lang="en-US" sz="2200" i="1" dirty="0" smtClean="0">
                <a:latin typeface="Times New Roman" panose="02020603050405020304" pitchFamily="18" charset="0"/>
              </a:rPr>
              <a:t>x</a:t>
            </a:r>
            <a:r>
              <a:rPr lang="en-US" sz="2200" baseline="30000" dirty="0" smtClean="0">
                <a:latin typeface="Times New Roman" panose="02020603050405020304" pitchFamily="18" charset="0"/>
              </a:rPr>
              <a:t>(4) </a:t>
            </a:r>
            <a:r>
              <a:rPr lang="en-US" sz="2200" dirty="0" smtClean="0">
                <a:latin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</a:rPr>
              <a:t>в течение 24 месяцев из 28 совпадает с нашей.</a:t>
            </a:r>
          </a:p>
          <a:p>
            <a:pPr marL="361950"/>
            <a:endParaRPr lang="ru-RU" sz="800" b="1" dirty="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marL="361950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Но есть 4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отличающихся месяца:</a:t>
            </a:r>
          </a:p>
          <a:p>
            <a:pPr marL="361950"/>
            <a:endParaRPr lang="en-US" sz="800" dirty="0" smtClean="0">
              <a:latin typeface="Times New Roman" panose="02020603050405020304" pitchFamily="18" charset="0"/>
            </a:endParaRPr>
          </a:p>
          <a:p>
            <a:pPr marL="361950"/>
            <a:r>
              <a:rPr lang="ru-RU" sz="2200" dirty="0" smtClean="0">
                <a:latin typeface="Times New Roman" panose="02020603050405020304" pitchFamily="18" charset="0"/>
              </a:rPr>
              <a:t>Декабрь 2016:	           – конкурент раньше поднял цены.</a:t>
            </a:r>
          </a:p>
          <a:p>
            <a:pPr marL="361950"/>
            <a:endParaRPr lang="en-US" sz="1200" dirty="0">
              <a:latin typeface="Times New Roman" panose="02020603050405020304" pitchFamily="18" charset="0"/>
            </a:endParaRPr>
          </a:p>
          <a:p>
            <a:pPr marL="361950"/>
            <a:r>
              <a:rPr lang="ru-RU" sz="2200" dirty="0" smtClean="0">
                <a:latin typeface="Times New Roman" panose="02020603050405020304" pitchFamily="18" charset="0"/>
              </a:rPr>
              <a:t>Февраль 2017:</a:t>
            </a:r>
            <a:r>
              <a:rPr lang="ru-RU" sz="2200" dirty="0">
                <a:latin typeface="Times New Roman" panose="02020603050405020304" pitchFamily="18" charset="0"/>
              </a:rPr>
              <a:t>	           – конкурент </a:t>
            </a:r>
            <a:r>
              <a:rPr lang="ru-RU" sz="2200" dirty="0" smtClean="0">
                <a:latin typeface="Times New Roman" panose="02020603050405020304" pitchFamily="18" charset="0"/>
              </a:rPr>
              <a:t>позже опустил </a:t>
            </a:r>
            <a:r>
              <a:rPr lang="ru-RU" sz="2200" dirty="0">
                <a:latin typeface="Times New Roman" panose="02020603050405020304" pitchFamily="18" charset="0"/>
              </a:rPr>
              <a:t>цены</a:t>
            </a:r>
            <a:r>
              <a:rPr lang="ru-RU" sz="2200" dirty="0" smtClean="0">
                <a:latin typeface="Times New Roman" panose="02020603050405020304" pitchFamily="18" charset="0"/>
              </a:rPr>
              <a:t>.</a:t>
            </a:r>
            <a:endParaRPr lang="ru-RU" sz="2200" dirty="0" smtClean="0"/>
          </a:p>
          <a:p>
            <a:pPr marL="361950"/>
            <a:endParaRPr lang="en-US" sz="1200" dirty="0">
              <a:latin typeface="Times New Roman" panose="02020603050405020304" pitchFamily="18" charset="0"/>
            </a:endParaRPr>
          </a:p>
          <a:p>
            <a:pPr marL="361950"/>
            <a:r>
              <a:rPr lang="ru-RU" sz="2200" dirty="0" smtClean="0">
                <a:latin typeface="Times New Roman" panose="02020603050405020304" pitchFamily="18" charset="0"/>
              </a:rPr>
              <a:t>Июнь </a:t>
            </a:r>
            <a:r>
              <a:rPr lang="ru-RU" sz="2200" dirty="0">
                <a:latin typeface="Times New Roman" panose="02020603050405020304" pitchFamily="18" charset="0"/>
              </a:rPr>
              <a:t>2017</a:t>
            </a:r>
            <a:r>
              <a:rPr lang="ru-RU" sz="2200" dirty="0" smtClean="0">
                <a:latin typeface="Times New Roman" panose="02020603050405020304" pitchFamily="18" charset="0"/>
              </a:rPr>
              <a:t>:	</a:t>
            </a:r>
            <a:r>
              <a:rPr lang="ru-RU" sz="2200" dirty="0">
                <a:latin typeface="Times New Roman" panose="02020603050405020304" pitchFamily="18" charset="0"/>
              </a:rPr>
              <a:t>	     </a:t>
            </a:r>
            <a:r>
              <a:rPr lang="ru-RU" sz="2200" dirty="0" smtClean="0">
                <a:latin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</a:rPr>
              <a:t>– конкурент </a:t>
            </a:r>
            <a:r>
              <a:rPr lang="ru-RU" sz="2200" dirty="0" smtClean="0">
                <a:latin typeface="Times New Roman" panose="02020603050405020304" pitchFamily="18" charset="0"/>
              </a:rPr>
              <a:t>организовал летнюю распродажу.</a:t>
            </a:r>
          </a:p>
          <a:p>
            <a:pPr marL="361950"/>
            <a:endParaRPr lang="en-US" sz="1200" dirty="0">
              <a:latin typeface="Times New Roman" panose="02020603050405020304" pitchFamily="18" charset="0"/>
            </a:endParaRPr>
          </a:p>
          <a:p>
            <a:pPr marL="361950"/>
            <a:r>
              <a:rPr lang="ru-RU" sz="2200" dirty="0" smtClean="0">
                <a:latin typeface="Times New Roman" panose="02020603050405020304" pitchFamily="18" charset="0"/>
              </a:rPr>
              <a:t>Январь 2018:</a:t>
            </a:r>
            <a:r>
              <a:rPr lang="ru-RU" sz="2200" dirty="0">
                <a:latin typeface="Times New Roman" panose="02020603050405020304" pitchFamily="18" charset="0"/>
              </a:rPr>
              <a:t>	        </a:t>
            </a:r>
            <a:r>
              <a:rPr lang="ru-RU" sz="2200" dirty="0" smtClean="0">
                <a:latin typeface="Times New Roman" panose="02020603050405020304" pitchFamily="18" charset="0"/>
              </a:rPr>
              <a:t>– конкурент продолжил зимнюю распродажу.</a:t>
            </a: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579756"/>
              </p:ext>
            </p:extLst>
          </p:nvPr>
        </p:nvGraphicFramePr>
        <p:xfrm>
          <a:off x="2374900" y="4316438"/>
          <a:ext cx="13255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6" name="Уравнение" r:id="rId3" imgW="736560" imgH="266400" progId="Equation.3">
                  <p:embed/>
                </p:oleObj>
              </mc:Choice>
              <mc:Fallback>
                <p:oleObj name="Уравнение" r:id="rId3" imgW="736560" imgH="266400" progId="Equation.3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4316438"/>
                        <a:ext cx="132556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012040"/>
              </p:ext>
            </p:extLst>
          </p:nvPr>
        </p:nvGraphicFramePr>
        <p:xfrm>
          <a:off x="2393950" y="4826244"/>
          <a:ext cx="13255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7" name="Уравнение" r:id="rId5" imgW="736560" imgH="266400" progId="Equation.3">
                  <p:embed/>
                </p:oleObj>
              </mc:Choice>
              <mc:Fallback>
                <p:oleObj name="Уравнение" r:id="rId5" imgW="736560" imgH="26640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4826244"/>
                        <a:ext cx="132556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723616"/>
              </p:ext>
            </p:extLst>
          </p:nvPr>
        </p:nvGraphicFramePr>
        <p:xfrm>
          <a:off x="2081213" y="5354574"/>
          <a:ext cx="13033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8" name="Уравнение" r:id="rId7" imgW="723600" imgH="266400" progId="Equation.3">
                  <p:embed/>
                </p:oleObj>
              </mc:Choice>
              <mc:Fallback>
                <p:oleObj name="Уравнение" r:id="rId7" imgW="723600" imgH="266400" progId="Equation.3">
                  <p:embed/>
                  <p:pic>
                    <p:nvPicPr>
                      <p:cNvPr id="13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5354574"/>
                        <a:ext cx="130333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007485"/>
              </p:ext>
            </p:extLst>
          </p:nvPr>
        </p:nvGraphicFramePr>
        <p:xfrm>
          <a:off x="2203450" y="5870021"/>
          <a:ext cx="13033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9" name="Уравнение" r:id="rId9" imgW="723600" imgH="266400" progId="Equation.3">
                  <p:embed/>
                </p:oleObj>
              </mc:Choice>
              <mc:Fallback>
                <p:oleObj name="Уравнение" r:id="rId9" imgW="723600" imgH="266400" progId="Equation.3">
                  <p:embed/>
                  <p:pic>
                    <p:nvPicPr>
                      <p:cNvPr id="17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5870021"/>
                        <a:ext cx="130333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901376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Сопоставление моделей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</a:t>
            </a:r>
            <a:r>
              <a:rPr lang="ru-RU" altLang="ru-RU" sz="7200" b="1" dirty="0" smtClean="0">
                <a:latin typeface="Times New Roman Cyr" pitchFamily="18" charset="0"/>
              </a:rPr>
              <a:t>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39668" y="1124480"/>
            <a:ext cx="899801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Старая модель:</a:t>
            </a: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389061"/>
              </p:ext>
            </p:extLst>
          </p:nvPr>
        </p:nvGraphicFramePr>
        <p:xfrm>
          <a:off x="560387" y="1400175"/>
          <a:ext cx="6419851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7" name="Уравнение" r:id="rId3" imgW="3568680" imgH="380880" progId="Equation.3">
                  <p:embed/>
                </p:oleObj>
              </mc:Choice>
              <mc:Fallback>
                <p:oleObj name="Уравнение" r:id="rId3" imgW="3568680" imgH="380880" progId="Equation.3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" y="1400175"/>
                        <a:ext cx="6419851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139667" y="2111594"/>
            <a:ext cx="899801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Новая модель: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748543"/>
              </p:ext>
            </p:extLst>
          </p:nvPr>
        </p:nvGraphicFramePr>
        <p:xfrm>
          <a:off x="560387" y="2414496"/>
          <a:ext cx="7745413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8" name="Уравнение" r:id="rId5" imgW="4305240" imgH="380880" progId="Equation.3">
                  <p:embed/>
                </p:oleObj>
              </mc:Choice>
              <mc:Fallback>
                <p:oleObj name="Уравнение" r:id="rId5" imgW="4305240" imgH="380880" progId="Equation.3">
                  <p:embed/>
                  <p:pic>
                    <p:nvPicPr>
                      <p:cNvPr id="1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" y="2414496"/>
                        <a:ext cx="7745413" cy="684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182563" y="3186166"/>
            <a:ext cx="899801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Можно учесть влияние предпраздничного месяца:</a:t>
            </a:r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63146"/>
              </p:ext>
            </p:extLst>
          </p:nvPr>
        </p:nvGraphicFramePr>
        <p:xfrm>
          <a:off x="560387" y="3576638"/>
          <a:ext cx="8340726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9" name="Уравнение" r:id="rId7" imgW="4965480" imgH="380880" progId="Equation.3">
                  <p:embed/>
                </p:oleObj>
              </mc:Choice>
              <mc:Fallback>
                <p:oleObj name="Уравнение" r:id="rId7" imgW="4965480" imgH="380880" progId="Equation.3">
                  <p:embed/>
                  <p:pic>
                    <p:nvPicPr>
                      <p:cNvPr id="15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" y="3576638"/>
                        <a:ext cx="8340726" cy="6842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158718" y="4448377"/>
            <a:ext cx="900356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Есть риск введения в модель лишних несущественных переменных:</a:t>
            </a:r>
          </a:p>
          <a:p>
            <a:pPr marL="273050" indent="-273050"/>
            <a:r>
              <a:rPr lang="ru-RU" sz="2200" dirty="0" smtClean="0"/>
              <a:t>Меньшее из зол, однако при увеличении числа переменных</a:t>
            </a:r>
          </a:p>
          <a:p>
            <a:pPr marL="628650" indent="-361950">
              <a:buAutoNum type="arabicParenR"/>
            </a:pPr>
            <a:r>
              <a:rPr lang="ru-RU" sz="2200" dirty="0" smtClean="0"/>
              <a:t>Ослабевает точность выводов, зависящая от </a:t>
            </a:r>
            <a:r>
              <a:rPr lang="en-US" sz="2200" i="1" dirty="0" smtClean="0"/>
              <a:t>n</a:t>
            </a:r>
            <a:r>
              <a:rPr lang="en-US" sz="2200" dirty="0" smtClean="0"/>
              <a:t> / (</a:t>
            </a:r>
            <a:r>
              <a:rPr lang="en-US" sz="2200" i="1" dirty="0" smtClean="0"/>
              <a:t>p</a:t>
            </a:r>
            <a:r>
              <a:rPr lang="en-US" sz="2200" dirty="0" smtClean="0"/>
              <a:t>+1);</a:t>
            </a:r>
          </a:p>
          <a:p>
            <a:pPr marL="628650" indent="-361950">
              <a:buAutoNum type="arabicParenR"/>
            </a:pPr>
            <a:r>
              <a:rPr lang="ru-RU" sz="2200" dirty="0" smtClean="0"/>
              <a:t>Возможно появление </a:t>
            </a:r>
            <a:r>
              <a:rPr lang="ru-RU" sz="2200" b="1" dirty="0" smtClean="0">
                <a:solidFill>
                  <a:srgbClr val="00FFFF"/>
                </a:solidFill>
              </a:rPr>
              <a:t>мультиколлинеарности </a:t>
            </a:r>
            <a:r>
              <a:rPr lang="ru-RU" sz="2200" dirty="0" smtClean="0"/>
              <a:t>– взаимозависимости объясняющих переменных.</a:t>
            </a:r>
          </a:p>
        </p:txBody>
      </p:sp>
    </p:spTree>
    <p:extLst>
      <p:ext uri="{BB962C8B-B14F-4D97-AF65-F5344CB8AC3E}">
        <p14:creationId xmlns:p14="http://schemas.microsoft.com/office/powerpoint/2010/main" val="211964943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/>
      <p:bldP spid="16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Мультиколлинеарность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15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39668" y="1124480"/>
            <a:ext cx="899801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Полная </a:t>
            </a:r>
            <a:r>
              <a:rPr lang="ru-RU" sz="2200" b="1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мультиколлинеарность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линейная функциональная связь меж-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ду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объясняющими переменными, одна из них линейно выражается через остальные.</a:t>
            </a:r>
          </a:p>
          <a:p>
            <a:pPr marL="274638"/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rank</a:t>
            </a:r>
            <a:r>
              <a:rPr lang="ru-RU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Х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&lt;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+1, 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i="1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вырожденная, (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i="1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2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sz="22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 существует.</a:t>
            </a:r>
          </a:p>
          <a:p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Избежать легко – на этапе отбора объясняющих переменных.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39668" y="3031974"/>
            <a:ext cx="89980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Частичная </a:t>
            </a:r>
            <a:r>
              <a:rPr lang="ru-RU" sz="2200" b="1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мультиколлинеарность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тесная, однако не функциональная связь между объясняющими переменными, выявляется сложнее.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39667" y="3856279"/>
            <a:ext cx="89980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Эвристические рекомендации для выявления</a:t>
            </a:r>
          </a:p>
          <a:p>
            <a:pPr algn="ctr"/>
            <a:r>
              <a:rPr lang="ru-RU" sz="3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частичной мультиколлинеарности</a:t>
            </a:r>
            <a:endParaRPr lang="ru-RU" sz="3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39667" y="4911375"/>
            <a:ext cx="899801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корреляционной матрицы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| </a:t>
            </a:r>
            <a:r>
              <a:rPr lang="en-US" sz="2200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200" i="1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ij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| &gt; 0,8.</a:t>
            </a:r>
          </a:p>
          <a:p>
            <a:pPr marL="263525" indent="-263525"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обусловленности матрицы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i="1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|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i="1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| ≈ 0.</a:t>
            </a:r>
          </a:p>
          <a:p>
            <a:pPr marL="263525" indent="-263525"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собственных чисел матрицы</a:t>
            </a:r>
            <a:r>
              <a:rPr lang="en-US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X</a:t>
            </a:r>
            <a:r>
              <a:rPr lang="en-US" sz="2200" i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sz="2200" i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min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≈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63525" indent="-263525">
              <a:buAutoNum type="arabicPeriod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коэффициентов детерминации каждой объясняющей перемен-ной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i="1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n-US" sz="22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по всем остальным: 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2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200" i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&gt; 0,9.</a:t>
            </a:r>
            <a:endParaRPr lang="ru-RU" sz="22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65024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  <p:bldP spid="13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Эвристические 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рекомендации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для выявления частичной </a:t>
            </a: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мультиколлинеарности</a:t>
            </a: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</a:t>
            </a:r>
            <a:r>
              <a:rPr lang="ru-RU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01284" y="1997015"/>
            <a:ext cx="89331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5. Анализ </a:t>
            </a:r>
            <a:r>
              <a:rPr lang="ru-RU" sz="2200" b="1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экономической сущности 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модели.</a:t>
            </a:r>
          </a:p>
          <a:p>
            <a:pPr marL="630238" indent="-366713" algn="just"/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##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екоторые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оценки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коэффициентов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имеют неверные с точки зрения экономической теории значения (неверные знаки, слишком большие или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слишком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малые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значения).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r>
              <a:rPr lang="ru-RU" sz="2200" b="1" dirty="0" smtClean="0">
                <a:solidFill>
                  <a:srgbClr val="00FFFF"/>
                </a:solidFill>
                <a:latin typeface="+mn-lt"/>
                <a:ea typeface="Times New Roman" panose="02020603050405020304" pitchFamily="18" charset="0"/>
              </a:rPr>
              <a:t>. </a:t>
            </a:r>
            <a:r>
              <a:rPr lang="ru-RU" sz="2200" b="1" dirty="0" smtClean="0">
                <a:solidFill>
                  <a:srgbClr val="00FFFF"/>
                </a:solidFill>
                <a:latin typeface="+mn-lt"/>
              </a:rPr>
              <a:t>Анализ </a:t>
            </a:r>
            <a:r>
              <a:rPr lang="ru-RU" sz="2200" b="1" dirty="0">
                <a:solidFill>
                  <a:srgbClr val="00FFFF"/>
                </a:solidFill>
                <a:latin typeface="+mn-lt"/>
              </a:rPr>
              <a:t>чувствительности </a:t>
            </a:r>
            <a:r>
              <a:rPr lang="ru-RU" sz="2200" b="1" dirty="0" smtClean="0">
                <a:solidFill>
                  <a:srgbClr val="00FFFF"/>
                </a:solidFill>
                <a:latin typeface="+mn-lt"/>
              </a:rPr>
              <a:t>модели.</a:t>
            </a:r>
          </a:p>
          <a:p>
            <a:pPr marL="630238" lvl="0" indent="-366713" algn="just"/>
            <a:r>
              <a:rPr lang="en-US" sz="2200" dirty="0" smtClean="0">
                <a:latin typeface="+mn-lt"/>
              </a:rPr>
              <a:t>##</a:t>
            </a:r>
            <a:r>
              <a:rPr lang="ru-RU" sz="2200" dirty="0" smtClean="0">
                <a:latin typeface="+mn-lt"/>
              </a:rPr>
              <a:t> </a:t>
            </a:r>
            <a:r>
              <a:rPr lang="ru-RU" sz="2200" dirty="0">
                <a:latin typeface="+mn-lt"/>
              </a:rPr>
              <a:t>Н</a:t>
            </a:r>
            <a:r>
              <a:rPr lang="ru-RU" sz="2200" dirty="0" smtClean="0">
                <a:latin typeface="+mn-lt"/>
              </a:rPr>
              <a:t>ебольшое </a:t>
            </a:r>
            <a:r>
              <a:rPr lang="ru-RU" sz="2200" dirty="0">
                <a:latin typeface="+mn-lt"/>
              </a:rPr>
              <a:t>изменение данных (добавление или изъятие небольшой порции наблюдений) существенно изменяет </a:t>
            </a:r>
            <a:r>
              <a:rPr lang="ru-RU" sz="2200" dirty="0" smtClean="0">
                <a:latin typeface="+mn-lt"/>
              </a:rPr>
              <a:t>оценки </a:t>
            </a:r>
            <a:r>
              <a:rPr lang="ru-RU" sz="2200" dirty="0">
                <a:latin typeface="+mn-lt"/>
              </a:rPr>
              <a:t>коэффициентов модели (вплоть до изменения знаков).</a:t>
            </a:r>
          </a:p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+mn-lt"/>
                <a:ea typeface="Times New Roman" panose="02020603050405020304" pitchFamily="18" charset="0"/>
              </a:rPr>
              <a:t>7. Анализ значимости модели.</a:t>
            </a:r>
          </a:p>
          <a:p>
            <a:pPr marL="630238" indent="-366713" algn="just"/>
            <a:r>
              <a:rPr lang="en-US" sz="2200" dirty="0" smtClean="0">
                <a:latin typeface="+mn-lt"/>
                <a:ea typeface="Times New Roman" panose="02020603050405020304" pitchFamily="18" charset="0"/>
              </a:rPr>
              <a:t>## </a:t>
            </a:r>
            <a:r>
              <a:rPr lang="ru-RU" sz="2200" dirty="0" smtClean="0">
                <a:latin typeface="+mn-lt"/>
                <a:ea typeface="Times New Roman" panose="02020603050405020304" pitchFamily="18" charset="0"/>
              </a:rPr>
              <a:t>Большинство </a:t>
            </a:r>
            <a:r>
              <a:rPr lang="ru-RU" sz="2200" dirty="0">
                <a:latin typeface="+mn-lt"/>
                <a:ea typeface="Times New Roman" panose="02020603050405020304" pitchFamily="18" charset="0"/>
              </a:rPr>
              <a:t>(или даже все) оценки </a:t>
            </a:r>
            <a:r>
              <a:rPr lang="ru-RU" sz="2200" dirty="0" smtClean="0">
                <a:latin typeface="+mn-lt"/>
                <a:ea typeface="Times New Roman" panose="02020603050405020304" pitchFamily="18" charset="0"/>
              </a:rPr>
              <a:t>коэффициентов </a:t>
            </a:r>
            <a:r>
              <a:rPr lang="ru-RU" sz="2200" dirty="0">
                <a:latin typeface="+mn-lt"/>
                <a:ea typeface="Times New Roman" panose="02020603050405020304" pitchFamily="18" charset="0"/>
              </a:rPr>
              <a:t>модели </a:t>
            </a:r>
            <a:r>
              <a:rPr lang="ru-RU" sz="2200" dirty="0" smtClean="0">
                <a:latin typeface="+mn-lt"/>
                <a:ea typeface="Times New Roman" panose="02020603050405020304" pitchFamily="18" charset="0"/>
              </a:rPr>
              <a:t>стати-</a:t>
            </a:r>
            <a:r>
              <a:rPr lang="ru-RU" sz="2200" dirty="0" err="1" smtClean="0">
                <a:latin typeface="+mn-lt"/>
                <a:ea typeface="Times New Roman" panose="02020603050405020304" pitchFamily="18" charset="0"/>
              </a:rPr>
              <a:t>стически</a:t>
            </a:r>
            <a:r>
              <a:rPr lang="ru-RU" sz="2200" dirty="0" smtClean="0">
                <a:latin typeface="+mn-lt"/>
                <a:ea typeface="Times New Roman" panose="02020603050405020304" pitchFamily="18" charset="0"/>
              </a:rPr>
              <a:t> неотличимы </a:t>
            </a:r>
            <a:r>
              <a:rPr lang="ru-RU" sz="2200" dirty="0">
                <a:latin typeface="+mn-lt"/>
                <a:ea typeface="Times New Roman" panose="02020603050405020304" pitchFamily="18" charset="0"/>
              </a:rPr>
              <a:t>от </a:t>
            </a:r>
            <a:r>
              <a:rPr lang="ru-RU" sz="2200" dirty="0" smtClean="0">
                <a:latin typeface="+mn-lt"/>
                <a:ea typeface="Times New Roman" panose="02020603050405020304" pitchFamily="18" charset="0"/>
              </a:rPr>
              <a:t>нуля, </a:t>
            </a:r>
            <a:r>
              <a:rPr lang="ru-RU" sz="2200" dirty="0">
                <a:latin typeface="+mn-lt"/>
                <a:ea typeface="Times New Roman" panose="02020603050405020304" pitchFamily="18" charset="0"/>
              </a:rPr>
              <a:t>в то время как модель в целом является значимой.</a:t>
            </a:r>
            <a:endParaRPr lang="ru-RU" sz="2200" dirty="0" smtClean="0">
              <a:latin typeface="+mn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464958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Переход к смещенным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методам оценивания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</a:t>
            </a:r>
            <a:r>
              <a:rPr lang="ru-RU" altLang="ru-RU" sz="7200" b="1" dirty="0" smtClean="0">
                <a:latin typeface="Times New Roman Cyr" pitchFamily="18" charset="0"/>
              </a:rPr>
              <a:t>7</a:t>
            </a:r>
            <a:endParaRPr lang="ru-RU" altLang="ru-RU" sz="7200" dirty="0">
              <a:latin typeface="Times New Roman Cyr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88" y="3472942"/>
            <a:ext cx="6052792" cy="3192017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6380479" y="5655548"/>
            <a:ext cx="26539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/>
            <a:r>
              <a:rPr lang="ru-RU" altLang="ru-RU" sz="2200" dirty="0" smtClean="0">
                <a:sym typeface="Symbol" panose="05050102010706020507" pitchFamily="18" charset="2"/>
              </a:rPr>
              <a:t>значения оценок</a:t>
            </a:r>
          </a:p>
          <a:p>
            <a:pPr lvl="0" algn="just" eaLnBrk="0" hangingPunct="0"/>
            <a:r>
              <a:rPr lang="ru-RU" altLang="ru-RU" sz="2200" dirty="0">
                <a:sym typeface="Symbol" panose="05050102010706020507" pitchFamily="18" charset="2"/>
              </a:rPr>
              <a:t>н</a:t>
            </a:r>
            <a:r>
              <a:rPr lang="ru-RU" altLang="ru-RU" sz="2200" dirty="0" smtClean="0">
                <a:sym typeface="Symbol" panose="05050102010706020507" pitchFamily="18" charset="2"/>
              </a:rPr>
              <a:t>а разных выборках</a:t>
            </a:r>
            <a:endParaRPr lang="en-US" altLang="ru-RU" sz="2200" dirty="0">
              <a:sym typeface="Symbol" panose="05050102010706020507" pitchFamily="18" charset="2"/>
            </a:endParaRP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110097"/>
              </p:ext>
            </p:extLst>
          </p:nvPr>
        </p:nvGraphicFramePr>
        <p:xfrm>
          <a:off x="3509351" y="6285501"/>
          <a:ext cx="604044" cy="43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7" name="Уравнение" r:id="rId5" imgW="355320" imgH="253800" progId="Equation.3">
                  <p:embed/>
                </p:oleObj>
              </mc:Choice>
              <mc:Fallback>
                <p:oleObj name="Уравнение" r:id="rId5" imgW="355320" imgH="253800" progId="Equation.3">
                  <p:embed/>
                  <p:pic>
                    <p:nvPicPr>
                      <p:cNvPr id="19" name="Объект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351" y="6285501"/>
                        <a:ext cx="604044" cy="4314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182562" y="1497270"/>
            <a:ext cx="87979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Смещенная оценка может быть более точно, чем несмещенная!</a:t>
            </a:r>
          </a:p>
          <a:p>
            <a:pPr algn="just" hangingPunct="0">
              <a:spcAft>
                <a:spcPts val="0"/>
              </a:spcAft>
            </a:pPr>
            <a:endParaRPr lang="ru-RU" sz="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Один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из методов –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ридж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-регрессия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ridge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гребень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): </a:t>
            </a:r>
            <a:r>
              <a:rPr lang="ru-RU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добавляем к диагональным элементам матрицы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i="1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«гребень» </a:t>
            </a:r>
            <a:r>
              <a:rPr lang="ru-RU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(0,1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; 0,4)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, матрица становится хорошо обусловленной: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725106"/>
              </p:ext>
            </p:extLst>
          </p:nvPr>
        </p:nvGraphicFramePr>
        <p:xfrm>
          <a:off x="629919" y="2896631"/>
          <a:ext cx="3199012" cy="616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8" name="Уравнение" r:id="rId7" imgW="1777229" imgH="342751" progId="Equation.3">
                  <p:embed/>
                </p:oleObj>
              </mc:Choice>
              <mc:Fallback>
                <p:oleObj name="Уравнение" r:id="rId7" imgW="1777229" imgH="342751" progId="Equation.3">
                  <p:embed/>
                  <p:pic>
                    <p:nvPicPr>
                      <p:cNvPr id="4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19" y="2896631"/>
                        <a:ext cx="3199012" cy="6169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201782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Отбор наиболее существенных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объясняющих переменных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</a:t>
            </a:r>
            <a:r>
              <a:rPr lang="ru-RU" altLang="ru-RU" sz="7200" b="1" dirty="0">
                <a:latin typeface="Times New Roman Cyr" pitchFamily="18" charset="0"/>
              </a:rPr>
              <a:t>8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82562" y="1517590"/>
            <a:ext cx="896143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1. Версия всех возможных регрессий.</a:t>
            </a:r>
          </a:p>
          <a:p>
            <a:pPr marL="263525" algn="just" hangingPunct="0">
              <a:spcAft>
                <a:spcPts val="0"/>
              </a:spcAft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Для заданного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1,…,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1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находится набор переменных</a:t>
            </a:r>
          </a:p>
          <a:p>
            <a:pPr marL="263525" algn="just" hangingPunct="0"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</a:t>
            </a:r>
            <a:r>
              <a:rPr lang="ru-RU" sz="2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ающих максимальное значение коэффициента детерминации </a:t>
            </a:r>
            <a:r>
              <a:rPr lang="en-US" sz="22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2200" baseline="30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2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pPr marL="263525" algn="just" hangingPunct="0">
              <a:spcAft>
                <a:spcPts val="0"/>
              </a:spcAft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Увеличиваем число переменных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пока растет нижняя граница 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~95%-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доверительного интервала для коэффициента детерминации.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145107"/>
              </p:ext>
            </p:extLst>
          </p:nvPr>
        </p:nvGraphicFramePr>
        <p:xfrm>
          <a:off x="7487285" y="1834198"/>
          <a:ext cx="15065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7" name="Уравнение" r:id="rId3" imgW="838080" imgH="253800" progId="Equation.3">
                  <p:embed/>
                </p:oleObj>
              </mc:Choice>
              <mc:Fallback>
                <p:oleObj name="Уравнение" r:id="rId3" imgW="838080" imgH="253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7285" y="1834198"/>
                        <a:ext cx="15065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642817"/>
              </p:ext>
            </p:extLst>
          </p:nvPr>
        </p:nvGraphicFramePr>
        <p:xfrm>
          <a:off x="506094" y="3267710"/>
          <a:ext cx="513524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8" name="Уравнение" r:id="rId5" imgW="2958840" imgH="495000" progId="Equation.3">
                  <p:embed/>
                </p:oleObj>
              </mc:Choice>
              <mc:Fallback>
                <p:oleObj name="Уравнение" r:id="rId5" imgW="2958840" imgH="495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94" y="3267710"/>
                        <a:ext cx="5135245" cy="890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780027"/>
              </p:ext>
            </p:extLst>
          </p:nvPr>
        </p:nvGraphicFramePr>
        <p:xfrm>
          <a:off x="5641339" y="3336608"/>
          <a:ext cx="3390901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9" name="Уравнение" r:id="rId7" imgW="2057400" imgH="393480" progId="Equation.3">
                  <p:embed/>
                </p:oleObj>
              </mc:Choice>
              <mc:Fallback>
                <p:oleObj name="Уравнение" r:id="rId7" imgW="205740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339" y="3336608"/>
                        <a:ext cx="3390901" cy="708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434973" y="4105593"/>
            <a:ext cx="85385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ru-RU" sz="2200" b="1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Проблема:</a:t>
            </a:r>
            <a:r>
              <a:rPr lang="ru-RU" sz="2200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огромное количество переборов (для 20 переменных – более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 млн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82562" y="5003911"/>
            <a:ext cx="896143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ru-RU" sz="2200" b="1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Версия пошагового отбора переменных.</a:t>
            </a:r>
          </a:p>
          <a:p>
            <a:pPr marL="263525" hangingPunct="0"/>
            <a:r>
              <a:rPr lang="ru-RU" sz="2200" dirty="0"/>
              <a:t>При переходе от </a:t>
            </a:r>
            <a:r>
              <a:rPr lang="en-US" sz="2200" i="1" dirty="0"/>
              <a:t>k</a:t>
            </a:r>
            <a:r>
              <a:rPr lang="en-US" sz="2200" dirty="0"/>
              <a:t> </a:t>
            </a:r>
            <a:r>
              <a:rPr lang="ru-RU" sz="2200" dirty="0"/>
              <a:t>переменных к </a:t>
            </a:r>
            <a:r>
              <a:rPr lang="ru-RU" sz="2200" dirty="0" smtClean="0"/>
              <a:t>(</a:t>
            </a:r>
            <a:r>
              <a:rPr lang="en-US" sz="2200" i="1" dirty="0" smtClean="0"/>
              <a:t>k</a:t>
            </a:r>
            <a:r>
              <a:rPr lang="en-US" sz="2200" dirty="0" smtClean="0"/>
              <a:t>+1)</a:t>
            </a:r>
            <a:r>
              <a:rPr lang="ru-RU" sz="2200" dirty="0" smtClean="0"/>
              <a:t> учитываются результаты </a:t>
            </a:r>
            <a:r>
              <a:rPr lang="ru-RU" sz="2200" dirty="0" err="1" smtClean="0"/>
              <a:t>преды</a:t>
            </a:r>
            <a:r>
              <a:rPr lang="en-US" sz="2200" dirty="0" smtClean="0"/>
              <a:t>-</a:t>
            </a:r>
            <a:r>
              <a:rPr lang="ru-RU" sz="2200" dirty="0" err="1" smtClean="0"/>
              <a:t>дущего</a:t>
            </a:r>
            <a:r>
              <a:rPr lang="ru-RU" sz="2200" dirty="0" smtClean="0"/>
              <a:t> </a:t>
            </a:r>
            <a:r>
              <a:rPr lang="ru-RU" sz="2200" dirty="0"/>
              <a:t>шага – все отобранные переменные </a:t>
            </a:r>
            <a:r>
              <a:rPr lang="ru-RU" sz="2200" dirty="0" smtClean="0"/>
              <a:t>остаются</a:t>
            </a:r>
            <a:r>
              <a:rPr lang="en-US" sz="2200" dirty="0" smtClean="0"/>
              <a:t> </a:t>
            </a:r>
            <a:r>
              <a:rPr lang="ru-RU" sz="2200" dirty="0" smtClean="0"/>
              <a:t>навсегда.</a:t>
            </a:r>
            <a:endParaRPr lang="ru-RU" sz="2200" dirty="0"/>
          </a:p>
          <a:p>
            <a:pPr marL="263525" hangingPunct="0"/>
            <a:r>
              <a:rPr lang="ru-RU" sz="2200" b="1" dirty="0">
                <a:solidFill>
                  <a:srgbClr val="00FFFF"/>
                </a:solidFill>
              </a:rPr>
              <a:t>Проблема:</a:t>
            </a:r>
            <a:r>
              <a:rPr lang="ru-RU" sz="2200" dirty="0">
                <a:solidFill>
                  <a:srgbClr val="00FFFF"/>
                </a:solidFill>
              </a:rPr>
              <a:t> </a:t>
            </a:r>
            <a:r>
              <a:rPr lang="ru-RU" sz="2200" dirty="0"/>
              <a:t>нет гарантии получения оптимума.</a:t>
            </a:r>
          </a:p>
        </p:txBody>
      </p:sp>
    </p:spTree>
    <p:extLst>
      <p:ext uri="{BB962C8B-B14F-4D97-AF65-F5344CB8AC3E}">
        <p14:creationId xmlns:p14="http://schemas.microsoft.com/office/powerpoint/2010/main" val="3199057432"/>
      </p:ext>
    </p:extLst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Метод главных компонент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</a:t>
            </a:r>
            <a:r>
              <a:rPr lang="ru-RU" altLang="ru-RU" sz="7200" b="1" dirty="0" smtClean="0">
                <a:latin typeface="Times New Roman Cyr" pitchFamily="18" charset="0"/>
              </a:rPr>
              <a:t>9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1" name="Rectangle 47"/>
          <p:cNvSpPr>
            <a:spLocks noChangeArrowheads="1"/>
          </p:cNvSpPr>
          <p:nvPr/>
        </p:nvSpPr>
        <p:spPr bwMode="auto">
          <a:xfrm>
            <a:off x="156633" y="5024189"/>
            <a:ext cx="897842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just" eaLnBrk="1" hangingPunct="1">
              <a:buFontTx/>
              <a:buAutoNum type="arabicPeriod"/>
            </a:pPr>
            <a:r>
              <a:rPr lang="ru-RU" altLang="ru-RU" sz="2200" b="1" dirty="0">
                <a:solidFill>
                  <a:srgbClr val="00FFFF"/>
                </a:solidFill>
              </a:rPr>
              <a:t>3. Переход к новым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переменным</a:t>
            </a:r>
            <a:r>
              <a:rPr lang="en-US" altLang="ru-RU" sz="2200" b="1" dirty="0" smtClean="0">
                <a:solidFill>
                  <a:srgbClr val="00FFFF"/>
                </a:solidFill>
              </a:rPr>
              <a:t> </a:t>
            </a:r>
            <a:r>
              <a:rPr lang="en-US" altLang="ru-RU" sz="2200" b="1" i="1" dirty="0" smtClean="0">
                <a:solidFill>
                  <a:srgbClr val="00FFFF"/>
                </a:solidFill>
              </a:rPr>
              <a:t>Z</a:t>
            </a:r>
            <a:r>
              <a:rPr lang="en-US" altLang="ru-RU" sz="2200" b="1" dirty="0" smtClean="0">
                <a:solidFill>
                  <a:srgbClr val="00FFFF"/>
                </a:solidFill>
              </a:rPr>
              <a:t> = </a:t>
            </a:r>
            <a:r>
              <a:rPr lang="en-US" altLang="ru-RU" sz="2200" b="1" i="1" dirty="0" smtClean="0">
                <a:solidFill>
                  <a:srgbClr val="00FFFF"/>
                </a:solidFill>
              </a:rPr>
              <a:t>XL</a:t>
            </a:r>
            <a:endParaRPr lang="ru-RU" altLang="ru-RU" sz="2200" i="1" dirty="0">
              <a:solidFill>
                <a:srgbClr val="00FFFF"/>
              </a:solidFill>
            </a:endParaRPr>
          </a:p>
          <a:p>
            <a:pPr algn="just"/>
            <a:r>
              <a:rPr lang="ru-RU" altLang="ru-RU" sz="2200" b="1" dirty="0"/>
              <a:t>        </a:t>
            </a:r>
            <a:r>
              <a:rPr lang="ru-RU" altLang="ru-RU" sz="2200" dirty="0"/>
              <a:t>                                    </a:t>
            </a:r>
            <a:r>
              <a:rPr lang="en-US" altLang="ru-RU" sz="2200" dirty="0" smtClean="0"/>
              <a:t>  </a:t>
            </a:r>
            <a:r>
              <a:rPr lang="ru-RU" altLang="ru-RU" sz="2200" dirty="0" smtClean="0"/>
              <a:t>– </a:t>
            </a:r>
            <a:r>
              <a:rPr lang="ru-RU" altLang="ru-RU" sz="2200" dirty="0"/>
              <a:t>новые переменные, «главные компоненты»</a:t>
            </a:r>
          </a:p>
        </p:txBody>
      </p:sp>
      <p:sp>
        <p:nvSpPr>
          <p:cNvPr id="12" name="Rectangle 46"/>
          <p:cNvSpPr>
            <a:spLocks noChangeArrowheads="1"/>
          </p:cNvSpPr>
          <p:nvPr/>
        </p:nvSpPr>
        <p:spPr bwMode="auto">
          <a:xfrm>
            <a:off x="210278" y="3452386"/>
            <a:ext cx="814158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just" eaLnBrk="1" hangingPunct="1">
              <a:buFontTx/>
              <a:buAutoNum type="arabicPeriod"/>
            </a:pPr>
            <a:r>
              <a:rPr lang="ru-RU" altLang="ru-RU" sz="2200" b="1" dirty="0">
                <a:solidFill>
                  <a:srgbClr val="00FFFF"/>
                </a:solidFill>
              </a:rPr>
              <a:t>2. Решение характеристического уравнения</a:t>
            </a:r>
            <a:endParaRPr lang="ru-RU" altLang="ru-RU" sz="2200" dirty="0">
              <a:solidFill>
                <a:srgbClr val="00FFFF"/>
              </a:solidFill>
            </a:endParaRPr>
          </a:p>
          <a:p>
            <a:pPr algn="just"/>
            <a:r>
              <a:rPr lang="ru-RU" altLang="ru-RU" sz="2200" b="1" dirty="0"/>
              <a:t>    </a:t>
            </a:r>
            <a:r>
              <a:rPr lang="ru-RU" altLang="ru-RU" sz="2200" dirty="0"/>
              <a:t>1) Нахождение собственных </a:t>
            </a:r>
            <a:r>
              <a:rPr lang="ru-RU" altLang="ru-RU" sz="2200" dirty="0" smtClean="0"/>
              <a:t>чисел </a:t>
            </a:r>
            <a:r>
              <a:rPr lang="ru-RU" altLang="ru-RU" sz="2200" i="1" dirty="0" smtClean="0">
                <a:sym typeface="Symbol" panose="05050102010706020507" pitchFamily="18" charset="2"/>
              </a:rPr>
              <a:t></a:t>
            </a:r>
            <a:r>
              <a:rPr lang="ru-RU" altLang="ru-RU" sz="2200" baseline="-25000" dirty="0" smtClean="0">
                <a:sym typeface="Symbol" panose="05050102010706020507" pitchFamily="18" charset="2"/>
              </a:rPr>
              <a:t>1 </a:t>
            </a:r>
            <a:r>
              <a:rPr lang="ru-RU" altLang="ru-RU" sz="2200" dirty="0" smtClean="0">
                <a:sym typeface="Symbol" panose="05050102010706020507" pitchFamily="18" charset="2"/>
              </a:rPr>
              <a:t>≥ </a:t>
            </a:r>
            <a:r>
              <a:rPr lang="ru-RU" altLang="ru-RU" sz="2200" i="1" dirty="0" smtClean="0">
                <a:sym typeface="Symbol" panose="05050102010706020507" pitchFamily="18" charset="2"/>
              </a:rPr>
              <a:t></a:t>
            </a:r>
            <a:r>
              <a:rPr lang="ru-RU" altLang="ru-RU" sz="2200" baseline="-25000" dirty="0" smtClean="0">
                <a:sym typeface="Symbol" panose="05050102010706020507" pitchFamily="18" charset="2"/>
              </a:rPr>
              <a:t>2</a:t>
            </a:r>
            <a:r>
              <a:rPr lang="ru-RU" altLang="ru-RU" sz="2200" baseline="-25000" dirty="0">
                <a:sym typeface="Symbol" panose="05050102010706020507" pitchFamily="18" charset="2"/>
              </a:rPr>
              <a:t> </a:t>
            </a:r>
            <a:r>
              <a:rPr lang="ru-RU" altLang="ru-RU" sz="2200" dirty="0" smtClean="0">
                <a:sym typeface="Symbol" panose="05050102010706020507" pitchFamily="18" charset="2"/>
              </a:rPr>
              <a:t>≥ … ≥ </a:t>
            </a:r>
            <a:r>
              <a:rPr lang="ru-RU" altLang="ru-RU" sz="2200" i="1" dirty="0" smtClean="0">
                <a:sym typeface="Symbol" panose="05050102010706020507" pitchFamily="18" charset="2"/>
              </a:rPr>
              <a:t></a:t>
            </a:r>
            <a:r>
              <a:rPr lang="en-US" altLang="ru-RU" sz="2200" i="1" baseline="-25000" dirty="0" smtClean="0">
                <a:sym typeface="Symbol" panose="05050102010706020507" pitchFamily="18" charset="2"/>
              </a:rPr>
              <a:t>p</a:t>
            </a:r>
            <a:r>
              <a:rPr lang="en-US" altLang="ru-RU" sz="2200" dirty="0" smtClean="0">
                <a:sym typeface="Symbol" panose="05050102010706020507" pitchFamily="18" charset="2"/>
              </a:rPr>
              <a:t> &gt; 0.</a:t>
            </a:r>
            <a:endParaRPr lang="ru-RU" altLang="ru-RU" sz="2200" dirty="0"/>
          </a:p>
          <a:p>
            <a:pPr algn="just"/>
            <a:r>
              <a:rPr lang="ru-RU" altLang="ru-RU" sz="2200" dirty="0"/>
              <a:t>    2) Нахождение собственного </a:t>
            </a:r>
            <a:r>
              <a:rPr lang="ru-RU" altLang="ru-RU" sz="2200" dirty="0" smtClean="0"/>
              <a:t>вектора </a:t>
            </a:r>
            <a:r>
              <a:rPr lang="en-US" altLang="ru-RU" sz="2200" i="1" dirty="0" smtClean="0"/>
              <a:t>l</a:t>
            </a:r>
            <a:r>
              <a:rPr lang="en-US" altLang="ru-RU" sz="2200" baseline="30000" dirty="0" smtClean="0"/>
              <a:t>(</a:t>
            </a:r>
            <a:r>
              <a:rPr lang="en-US" altLang="ru-RU" sz="2200" i="1" baseline="30000" dirty="0" smtClean="0"/>
              <a:t>k</a:t>
            </a:r>
            <a:r>
              <a:rPr lang="en-US" altLang="ru-RU" sz="2200" baseline="30000" dirty="0" smtClean="0"/>
              <a:t>)</a:t>
            </a:r>
            <a:r>
              <a:rPr lang="ru-RU" altLang="ru-RU" sz="2200" dirty="0" smtClean="0"/>
              <a:t> </a:t>
            </a:r>
            <a:r>
              <a:rPr lang="ru-RU" altLang="ru-RU" sz="2200" dirty="0"/>
              <a:t>для каждого </a:t>
            </a:r>
            <a:r>
              <a:rPr lang="ru-RU" altLang="ru-RU" sz="2200" dirty="0" smtClean="0"/>
              <a:t>корня</a:t>
            </a:r>
            <a:r>
              <a:rPr lang="en-US" altLang="ru-RU" sz="2200" dirty="0" smtClean="0"/>
              <a:t> </a:t>
            </a:r>
            <a:r>
              <a:rPr lang="en-US" altLang="ru-RU" sz="2200" i="1" dirty="0" smtClean="0">
                <a:sym typeface="Symbol" panose="05050102010706020507" pitchFamily="18" charset="2"/>
              </a:rPr>
              <a:t></a:t>
            </a:r>
            <a:r>
              <a:rPr lang="en-US" altLang="ru-RU" sz="2200" i="1" baseline="-25000" dirty="0" smtClean="0">
                <a:sym typeface="Symbol" panose="05050102010706020507" pitchFamily="18" charset="2"/>
              </a:rPr>
              <a:t>k </a:t>
            </a:r>
            <a:r>
              <a:rPr lang="en-US" altLang="ru-RU" sz="2200" dirty="0" smtClean="0">
                <a:sym typeface="Symbol" panose="05050102010706020507" pitchFamily="18" charset="2"/>
              </a:rPr>
              <a:t>.</a:t>
            </a:r>
            <a:endParaRPr lang="ru-RU" altLang="ru-RU" sz="2200" dirty="0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82563" y="1083796"/>
            <a:ext cx="701353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just" eaLnBrk="1" hangingPunct="1">
              <a:buFontTx/>
              <a:buAutoNum type="arabicPeriod"/>
            </a:pPr>
            <a:r>
              <a:rPr lang="ru-RU" altLang="ru-RU" sz="2200" b="1" dirty="0">
                <a:solidFill>
                  <a:srgbClr val="00FFFF"/>
                </a:solidFill>
              </a:rPr>
              <a:t>1. </a:t>
            </a:r>
            <a:r>
              <a:rPr lang="ru-RU" altLang="ru-RU" sz="2200" b="1" dirty="0">
                <a:solidFill>
                  <a:srgbClr val="00FFFF"/>
                </a:solidFill>
                <a:cs typeface="Times New Roman" panose="02020603050405020304" pitchFamily="18" charset="0"/>
              </a:rPr>
              <a:t>Подготовительный этап</a:t>
            </a:r>
            <a:endParaRPr lang="ru-RU" altLang="ru-RU" sz="2200" dirty="0">
              <a:solidFill>
                <a:srgbClr val="00FFFF"/>
              </a:solidFill>
            </a:endParaRPr>
          </a:p>
          <a:p>
            <a:pPr algn="just"/>
            <a:r>
              <a:rPr lang="ru-RU" altLang="ru-RU" sz="2200" b="1" dirty="0"/>
              <a:t>    </a:t>
            </a:r>
            <a:r>
              <a:rPr lang="ru-RU" altLang="ru-RU" sz="2200" dirty="0"/>
              <a:t>1) Ц</a:t>
            </a:r>
            <a:r>
              <a:rPr lang="ru-RU" altLang="ru-RU" sz="2200" dirty="0">
                <a:cs typeface="Times New Roman" panose="02020603050405020304" pitchFamily="18" charset="0"/>
              </a:rPr>
              <a:t>ентрирование </a:t>
            </a:r>
            <a:r>
              <a:rPr lang="ru-RU" altLang="ru-RU" sz="2200" dirty="0"/>
              <a:t>и нормирование </a:t>
            </a:r>
            <a:r>
              <a:rPr lang="ru-RU" altLang="ru-RU" sz="2200" dirty="0" smtClean="0">
                <a:cs typeface="Times New Roman" panose="02020603050405020304" pitchFamily="18" charset="0"/>
              </a:rPr>
              <a:t>переменных:</a:t>
            </a:r>
            <a:endParaRPr lang="ru-RU" altLang="ru-RU" sz="2200" dirty="0" smtClean="0"/>
          </a:p>
          <a:p>
            <a:pPr algn="just"/>
            <a:r>
              <a:rPr lang="ru-RU" altLang="ru-RU" sz="2200" dirty="0" smtClean="0"/>
              <a:t>    2) Вычисление матрицы ковариаций</a:t>
            </a:r>
            <a:endParaRPr lang="ru-RU" altLang="ru-RU" sz="2200" dirty="0"/>
          </a:p>
        </p:txBody>
      </p:sp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510247"/>
              </p:ext>
            </p:extLst>
          </p:nvPr>
        </p:nvGraphicFramePr>
        <p:xfrm>
          <a:off x="6368733" y="1411288"/>
          <a:ext cx="1965384" cy="525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0" name="Уравнение" r:id="rId3" imgW="1091880" imgH="291960" progId="Equation.3">
                  <p:embed/>
                </p:oleObj>
              </mc:Choice>
              <mc:Fallback>
                <p:oleObj name="Уравнение" r:id="rId3" imgW="1091880" imgH="291960" progId="Equation.3">
                  <p:embed/>
                  <p:pic>
                    <p:nvPicPr>
                      <p:cNvPr id="788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8733" y="1411288"/>
                        <a:ext cx="1965384" cy="525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182867"/>
              </p:ext>
            </p:extLst>
          </p:nvPr>
        </p:nvGraphicFramePr>
        <p:xfrm>
          <a:off x="831533" y="2118359"/>
          <a:ext cx="2445552" cy="1325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1" name="Уравнение" r:id="rId5" imgW="1358640" imgH="736560" progId="Equation.3">
                  <p:embed/>
                </p:oleObj>
              </mc:Choice>
              <mc:Fallback>
                <p:oleObj name="Уравнение" r:id="rId5" imgW="1358640" imgH="736560" progId="Equation.3">
                  <p:embed/>
                  <p:pic>
                    <p:nvPicPr>
                      <p:cNvPr id="7886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533" y="2118359"/>
                        <a:ext cx="2445552" cy="1325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817721"/>
              </p:ext>
            </p:extLst>
          </p:nvPr>
        </p:nvGraphicFramePr>
        <p:xfrm>
          <a:off x="3400645" y="2067510"/>
          <a:ext cx="4388904" cy="1371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2" name="Уравнение" r:id="rId7" imgW="2438280" imgH="761760" progId="Equation.3">
                  <p:embed/>
                </p:oleObj>
              </mc:Choice>
              <mc:Fallback>
                <p:oleObj name="Уравнение" r:id="rId7" imgW="2438280" imgH="761760" progId="Equation.3">
                  <p:embed/>
                  <p:pic>
                    <p:nvPicPr>
                      <p:cNvPr id="7886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645" y="2067510"/>
                        <a:ext cx="4388904" cy="1371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964186"/>
              </p:ext>
            </p:extLst>
          </p:nvPr>
        </p:nvGraphicFramePr>
        <p:xfrm>
          <a:off x="6130925" y="3455035"/>
          <a:ext cx="1560317" cy="462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3" name="Уравнение" r:id="rId9" imgW="866843" imgH="257175" progId="Equation.3">
                  <p:embed/>
                </p:oleObj>
              </mc:Choice>
              <mc:Fallback>
                <p:oleObj name="Уравнение" r:id="rId9" imgW="866843" imgH="257175" progId="Equation.3">
                  <p:embed/>
                  <p:pic>
                    <p:nvPicPr>
                      <p:cNvPr id="7888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925" y="3455035"/>
                        <a:ext cx="1560317" cy="462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206152"/>
              </p:ext>
            </p:extLst>
          </p:nvPr>
        </p:nvGraphicFramePr>
        <p:xfrm>
          <a:off x="875146" y="4479925"/>
          <a:ext cx="333851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4" name="Уравнение" r:id="rId11" imgW="1854000" imgH="330120" progId="Equation.3">
                  <p:embed/>
                </p:oleObj>
              </mc:Choice>
              <mc:Fallback>
                <p:oleObj name="Уравнение" r:id="rId11" imgW="1854000" imgH="330120" progId="Equation.3">
                  <p:embed/>
                  <p:pic>
                    <p:nvPicPr>
                      <p:cNvPr id="7888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146" y="4479925"/>
                        <a:ext cx="3338513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209457"/>
              </p:ext>
            </p:extLst>
          </p:nvPr>
        </p:nvGraphicFramePr>
        <p:xfrm>
          <a:off x="728952" y="5330823"/>
          <a:ext cx="2674296" cy="4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5" name="Уравнение" r:id="rId13" imgW="1485720" imgH="253800" progId="Equation.3">
                  <p:embed/>
                </p:oleObj>
              </mc:Choice>
              <mc:Fallback>
                <p:oleObj name="Уравнение" r:id="rId13" imgW="1485720" imgH="253800" progId="Equation.3">
                  <p:embed/>
                  <p:pic>
                    <p:nvPicPr>
                      <p:cNvPr id="78898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952" y="5330823"/>
                        <a:ext cx="2674296" cy="456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529736"/>
              </p:ext>
            </p:extLst>
          </p:nvPr>
        </p:nvGraphicFramePr>
        <p:xfrm>
          <a:off x="707320" y="5713644"/>
          <a:ext cx="1988712" cy="868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6" name="Уравнение" r:id="rId15" imgW="1104840" imgH="482400" progId="Equation.3">
                  <p:embed/>
                </p:oleObj>
              </mc:Choice>
              <mc:Fallback>
                <p:oleObj name="Уравнение" r:id="rId15" imgW="1104840" imgH="482400" progId="Equation.3">
                  <p:embed/>
                  <p:pic>
                    <p:nvPicPr>
                      <p:cNvPr id="78901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20" y="5713644"/>
                        <a:ext cx="1988712" cy="868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55"/>
          <p:cNvSpPr>
            <a:spLocks noChangeArrowheads="1"/>
          </p:cNvSpPr>
          <p:nvPr/>
        </p:nvSpPr>
        <p:spPr bwMode="auto">
          <a:xfrm>
            <a:off x="2696033" y="5874869"/>
            <a:ext cx="634405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marL="354013" indent="-354013" algn="just" eaLnBrk="1" hangingPunct="1"/>
            <a:r>
              <a:rPr lang="ru-RU" altLang="ru-RU" sz="2200" dirty="0">
                <a:cs typeface="Times New Roman" panose="02020603050405020304" pitchFamily="18" charset="0"/>
              </a:rPr>
              <a:t> – доля дисперсии, вносим</a:t>
            </a:r>
            <a:r>
              <a:rPr lang="ru-RU" altLang="ru-RU" sz="2200" dirty="0"/>
              <a:t>ая</a:t>
            </a:r>
            <a:r>
              <a:rPr lang="ru-RU" altLang="ru-RU" sz="2200" dirty="0">
                <a:cs typeface="Times New Roman" panose="02020603050405020304" pitchFamily="18" charset="0"/>
              </a:rPr>
              <a:t> первыми</a:t>
            </a:r>
            <a:r>
              <a:rPr lang="ru-RU" altLang="ru-RU" sz="2200" dirty="0"/>
              <a:t> </a:t>
            </a:r>
            <a:r>
              <a:rPr lang="en-US" altLang="ru-RU" sz="2200" i="1" dirty="0" smtClean="0"/>
              <a:t>p’</a:t>
            </a:r>
            <a:r>
              <a:rPr lang="en-US" altLang="ru-RU" sz="2200" dirty="0" smtClean="0">
                <a:cs typeface="Times New Roman" panose="02020603050405020304" pitchFamily="18" charset="0"/>
              </a:rPr>
              <a:t> </a:t>
            </a:r>
            <a:r>
              <a:rPr lang="ru-RU" altLang="ru-RU" sz="2200" dirty="0"/>
              <a:t>главными </a:t>
            </a:r>
            <a:r>
              <a:rPr lang="ru-RU" altLang="ru-RU" sz="2200" dirty="0" smtClean="0"/>
              <a:t>компонентами</a:t>
            </a:r>
            <a:r>
              <a:rPr lang="en-US" altLang="ru-RU" sz="2200" dirty="0"/>
              <a:t>.</a:t>
            </a:r>
            <a:endParaRPr lang="ru-RU" altLang="ru-RU" sz="2200" dirty="0"/>
          </a:p>
        </p:txBody>
      </p:sp>
    </p:spTree>
    <p:extLst>
      <p:ext uri="{BB962C8B-B14F-4D97-AF65-F5344CB8AC3E}">
        <p14:creationId xmlns:p14="http://schemas.microsoft.com/office/powerpoint/2010/main" val="3630228942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Регрессионный анализ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64275" y="1095454"/>
            <a:ext cx="89157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Построение функциональной зависимости результирующей переменной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от объясняющих переменных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(1)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,…,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2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200" i="1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200" baseline="30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ru-RU" sz="22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288223"/>
              </p:ext>
            </p:extLst>
          </p:nvPr>
        </p:nvGraphicFramePr>
        <p:xfrm>
          <a:off x="196279" y="3372612"/>
          <a:ext cx="48926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0" name="Уравнение" r:id="rId3" imgW="2717640" imgH="279360" progId="Equation.3">
                  <p:embed/>
                </p:oleObj>
              </mc:Choice>
              <mc:Fallback>
                <p:oleObj name="Уравнение" r:id="rId3" imgW="2717640" imgH="2793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79" y="3372612"/>
                        <a:ext cx="4892675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9"/>
          <p:cNvSpPr>
            <a:spLocks noChangeArrowheads="1"/>
          </p:cNvSpPr>
          <p:nvPr/>
        </p:nvSpPr>
        <p:spPr bwMode="auto">
          <a:xfrm>
            <a:off x="150626" y="1912697"/>
            <a:ext cx="890212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+mj-lt"/>
              </a:rPr>
              <a:t>Этимология (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+mj-lt"/>
              </a:rPr>
              <a:t>Фрэнсис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+mj-lt"/>
              </a:rPr>
              <a:t> </a:t>
            </a:r>
            <a:r>
              <a:rPr kumimoji="0" lang="ru-RU" altLang="ru-RU" sz="2200" b="1" i="0" u="none" strike="noStrike" cap="none" normalizeH="0" baseline="0" dirty="0" err="1" smtClean="0">
                <a:ln>
                  <a:noFill/>
                </a:ln>
                <a:solidFill>
                  <a:srgbClr val="00FFFF"/>
                </a:solidFill>
                <a:effectLst/>
                <a:latin typeface="+mj-lt"/>
              </a:rPr>
              <a:t>Гальтон</a:t>
            </a: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+mj-lt"/>
              </a:rPr>
              <a:t>): 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«регрессия» – отступление, возврат.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x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– рост отца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y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 – рост сына</a:t>
            </a:r>
            <a:endParaRPr kumimoji="0" lang="ru-RU" alt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415287" y="2260591"/>
            <a:ext cx="56832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/>
            <a:r>
              <a:rPr lang="ru-RU" altLang="ru-RU" sz="2200" dirty="0">
                <a:ea typeface="Times New Roman" panose="02020603050405020304" pitchFamily="18" charset="0"/>
              </a:rPr>
              <a:t>Положительная связь</a:t>
            </a:r>
            <a:r>
              <a:rPr lang="ru-RU" altLang="ru-RU" sz="2200" dirty="0" smtClean="0">
                <a:ea typeface="Times New Roman" panose="02020603050405020304" pitchFamily="18" charset="0"/>
              </a:rPr>
              <a:t>, </a:t>
            </a:r>
            <a:r>
              <a:rPr lang="ru-RU" altLang="ru-RU" sz="2200" dirty="0">
                <a:ea typeface="Times New Roman" panose="02020603050405020304" pitchFamily="18" charset="0"/>
              </a:rPr>
              <a:t>но тенденция </a:t>
            </a:r>
            <a:r>
              <a:rPr lang="ru-RU" altLang="ru-RU" sz="2200" dirty="0" smtClean="0">
                <a:ea typeface="Times New Roman" panose="02020603050405020304" pitchFamily="18" charset="0"/>
              </a:rPr>
              <a:t>возврата</a:t>
            </a:r>
            <a:endParaRPr lang="en-US" altLang="ru-RU" sz="2200" dirty="0">
              <a:ea typeface="Times New Roman" panose="02020603050405020304" pitchFamily="18" charset="0"/>
            </a:endParaRPr>
          </a:p>
          <a:p>
            <a:pPr lvl="0" algn="just" eaLnBrk="0" hangingPunct="0"/>
            <a:r>
              <a:rPr lang="ru-RU" altLang="ru-RU" sz="2200" dirty="0" smtClean="0">
                <a:ea typeface="Times New Roman" panose="02020603050405020304" pitchFamily="18" charset="0"/>
              </a:rPr>
              <a:t>(отклонение сына </a:t>
            </a:r>
            <a:r>
              <a:rPr lang="ru-RU" altLang="ru-RU" sz="2200" dirty="0">
                <a:ea typeface="Times New Roman" panose="02020603050405020304" pitchFamily="18" charset="0"/>
              </a:rPr>
              <a:t>&lt; отклонения </a:t>
            </a:r>
            <a:r>
              <a:rPr lang="ru-RU" altLang="ru-RU" sz="2200" dirty="0" smtClean="0">
                <a:ea typeface="Times New Roman" panose="02020603050405020304" pitchFamily="18" charset="0"/>
              </a:rPr>
              <a:t>отца).</a:t>
            </a:r>
            <a:endParaRPr lang="ru-RU" altLang="ru-RU" sz="2200" dirty="0"/>
          </a:p>
        </p:txBody>
      </p:sp>
      <p:sp>
        <p:nvSpPr>
          <p:cNvPr id="18" name="Rectangle 49"/>
          <p:cNvSpPr>
            <a:spLocks noChangeArrowheads="1"/>
          </p:cNvSpPr>
          <p:nvPr/>
        </p:nvSpPr>
        <p:spPr bwMode="auto">
          <a:xfrm>
            <a:off x="115440" y="3045164"/>
            <a:ext cx="90285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1" i="0" u="none" strike="noStrike" cap="none" normalizeH="0" baseline="0" dirty="0" smtClean="0">
                <a:ln>
                  <a:noFill/>
                </a:ln>
                <a:solidFill>
                  <a:srgbClr val="00FFFF"/>
                </a:solidFill>
                <a:effectLst/>
                <a:latin typeface="+mj-lt"/>
              </a:rPr>
              <a:t>Классическая линейная модель множественной регрессии (КЛММР):</a:t>
            </a:r>
          </a:p>
        </p:txBody>
      </p:sp>
      <p:sp>
        <p:nvSpPr>
          <p:cNvPr id="20" name="Rectangle 49"/>
          <p:cNvSpPr>
            <a:spLocks noChangeArrowheads="1"/>
          </p:cNvSpPr>
          <p:nvPr/>
        </p:nvSpPr>
        <p:spPr bwMode="auto">
          <a:xfrm>
            <a:off x="141863" y="3879784"/>
            <a:ext cx="160502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200" b="1" dirty="0" smtClean="0">
                <a:solidFill>
                  <a:srgbClr val="00FFFF"/>
                </a:solidFill>
                <a:latin typeface="+mj-lt"/>
              </a:rPr>
              <a:t>Свойства:</a:t>
            </a:r>
            <a:endParaRPr kumimoji="0" lang="ru-RU" altLang="ru-RU" sz="2200" i="0" u="none" strike="noStrike" cap="none" normalizeH="0" baseline="0" dirty="0" smtClean="0">
              <a:ln>
                <a:noFill/>
              </a:ln>
              <a:effectLst/>
              <a:latin typeface="+mj-lt"/>
            </a:endParaRPr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920491"/>
              </p:ext>
            </p:extLst>
          </p:nvPr>
        </p:nvGraphicFramePr>
        <p:xfrm>
          <a:off x="200868" y="4580607"/>
          <a:ext cx="2513012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1" name="Уравнение" r:id="rId5" imgW="1396800" imgH="507960" progId="Equation.3">
                  <p:embed/>
                </p:oleObj>
              </mc:Choice>
              <mc:Fallback>
                <p:oleObj name="Уравнение" r:id="rId5" imgW="1396800" imgH="507960" progId="Equation.3">
                  <p:embed/>
                  <p:pic>
                    <p:nvPicPr>
                      <p:cNvPr id="12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68" y="4580607"/>
                        <a:ext cx="2513012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438790"/>
              </p:ext>
            </p:extLst>
          </p:nvPr>
        </p:nvGraphicFramePr>
        <p:xfrm>
          <a:off x="246634" y="4253611"/>
          <a:ext cx="228441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2" name="Уравнение" r:id="rId7" imgW="1269720" imgH="228600" progId="Equation.3">
                  <p:embed/>
                </p:oleObj>
              </mc:Choice>
              <mc:Fallback>
                <p:oleObj name="Уравнение" r:id="rId7" imgW="1269720" imgH="22860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34" y="4253611"/>
                        <a:ext cx="2284413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2662274" y="4200962"/>
            <a:ext cx="6263125" cy="2369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hangingPunct="0"/>
            <a:r>
              <a:rPr lang="ru-RU" altLang="ru-RU" sz="2200" dirty="0">
                <a:sym typeface="Symbol" panose="05050102010706020507" pitchFamily="18" charset="2"/>
              </a:rPr>
              <a:t>– остатки в среднем нулевые</a:t>
            </a:r>
            <a:r>
              <a:rPr lang="ru-RU" altLang="ru-RU" sz="2200" dirty="0" smtClean="0">
                <a:sym typeface="Symbol" panose="05050102010706020507" pitchFamily="18" charset="2"/>
              </a:rPr>
              <a:t>.</a:t>
            </a:r>
          </a:p>
          <a:p>
            <a:pPr lvl="0" algn="just" eaLnBrk="0" hangingPunct="0"/>
            <a:endParaRPr lang="en-US" altLang="ru-RU" sz="600" dirty="0" smtClean="0">
              <a:sym typeface="Symbol" panose="05050102010706020507" pitchFamily="18" charset="2"/>
            </a:endParaRPr>
          </a:p>
          <a:p>
            <a:pPr algn="just" eaLnBrk="0" hangingPunct="0"/>
            <a:r>
              <a:rPr lang="ru-RU" altLang="ru-RU" sz="2200" dirty="0">
                <a:sym typeface="Symbol" panose="05050102010706020507" pitchFamily="18" charset="2"/>
              </a:rPr>
              <a:t>– </a:t>
            </a:r>
            <a:r>
              <a:rPr lang="ru-RU" altLang="ru-RU" sz="2200" dirty="0" smtClean="0">
                <a:sym typeface="Symbol" panose="05050102010706020507" pitchFamily="18" charset="2"/>
              </a:rPr>
              <a:t>гомоскедастичность.</a:t>
            </a:r>
          </a:p>
          <a:p>
            <a:pPr lvl="0" algn="just" eaLnBrk="0" hangingPunct="0"/>
            <a:endParaRPr lang="en-US" altLang="ru-RU" sz="600" dirty="0">
              <a:sym typeface="Symbol" panose="05050102010706020507" pitchFamily="18" charset="2"/>
            </a:endParaRPr>
          </a:p>
          <a:p>
            <a:pPr algn="just" eaLnBrk="0" hangingPunct="0"/>
            <a:r>
              <a:rPr lang="ru-RU" altLang="ru-RU" sz="2200" dirty="0" smtClean="0">
                <a:sym typeface="Symbol" panose="05050102010706020507" pitchFamily="18" charset="2"/>
              </a:rPr>
              <a:t>– взаимная некоррелированность.</a:t>
            </a:r>
            <a:endParaRPr lang="en-US" altLang="ru-RU" sz="2200" dirty="0">
              <a:sym typeface="Symbol" panose="05050102010706020507" pitchFamily="18" charset="2"/>
            </a:endParaRPr>
          </a:p>
          <a:p>
            <a:pPr algn="just" eaLnBrk="0" hangingPunct="0"/>
            <a:endParaRPr lang="ru-RU" altLang="ru-RU" sz="400" dirty="0" smtClean="0">
              <a:sym typeface="Symbol" panose="05050102010706020507" pitchFamily="18" charset="2"/>
            </a:endParaRPr>
          </a:p>
          <a:p>
            <a:pPr algn="just" eaLnBrk="0" hangingPunct="0"/>
            <a:r>
              <a:rPr lang="ru-RU" altLang="ru-RU" sz="2200" dirty="0" smtClean="0">
                <a:sym typeface="Symbol" panose="05050102010706020507" pitchFamily="18" charset="2"/>
              </a:rPr>
              <a:t>– линейная независимость регрессоров,</a:t>
            </a:r>
          </a:p>
          <a:p>
            <a:pPr algn="just" eaLnBrk="0" hangingPunct="0"/>
            <a:r>
              <a:rPr lang="ru-RU" altLang="ru-RU" sz="2200" dirty="0">
                <a:sym typeface="Symbol" panose="05050102010706020507" pitchFamily="18" charset="2"/>
              </a:rPr>
              <a:t> </a:t>
            </a:r>
            <a:r>
              <a:rPr lang="ru-RU" altLang="ru-RU" sz="2200" dirty="0" smtClean="0">
                <a:sym typeface="Symbol" panose="05050102010706020507" pitchFamily="18" charset="2"/>
              </a:rPr>
              <a:t>  существует матрица </a:t>
            </a:r>
            <a:r>
              <a:rPr lang="en-US" altLang="ru-RU" sz="2200" dirty="0" smtClean="0">
                <a:sym typeface="Symbol" panose="05050102010706020507" pitchFamily="18" charset="2"/>
              </a:rPr>
              <a:t>(</a:t>
            </a:r>
            <a:r>
              <a:rPr lang="en-US" altLang="ru-RU" sz="2200" i="1" dirty="0" smtClean="0">
                <a:sym typeface="Symbol" panose="05050102010706020507" pitchFamily="18" charset="2"/>
              </a:rPr>
              <a:t>X</a:t>
            </a:r>
            <a:r>
              <a:rPr lang="en-US" altLang="ru-RU" sz="2200" i="1" baseline="30000" dirty="0" smtClean="0">
                <a:sym typeface="Symbol" panose="05050102010706020507" pitchFamily="18" charset="2"/>
              </a:rPr>
              <a:t>T</a:t>
            </a:r>
            <a:r>
              <a:rPr lang="en-US" altLang="ru-RU" sz="2200" i="1" dirty="0" smtClean="0">
                <a:sym typeface="Symbol" panose="05050102010706020507" pitchFamily="18" charset="2"/>
              </a:rPr>
              <a:t>X</a:t>
            </a:r>
            <a:r>
              <a:rPr lang="en-US" altLang="ru-RU" sz="2200" dirty="0" smtClean="0">
                <a:sym typeface="Symbol" panose="05050102010706020507" pitchFamily="18" charset="2"/>
              </a:rPr>
              <a:t>)</a:t>
            </a:r>
            <a:r>
              <a:rPr lang="en-US" altLang="ru-RU" sz="2200" baseline="30000" dirty="0" smtClean="0">
                <a:sym typeface="Symbol" panose="05050102010706020507" pitchFamily="18" charset="2"/>
              </a:rPr>
              <a:t>–1</a:t>
            </a:r>
            <a:r>
              <a:rPr lang="ru-RU" altLang="ru-RU" sz="2200" dirty="0" smtClean="0">
                <a:sym typeface="Symbol" panose="05050102010706020507" pitchFamily="18" charset="2"/>
              </a:rPr>
              <a:t>,</a:t>
            </a:r>
          </a:p>
          <a:p>
            <a:pPr algn="just" eaLnBrk="0" hangingPunct="0"/>
            <a:r>
              <a:rPr lang="ru-RU" altLang="ru-RU" sz="2200" dirty="0">
                <a:sym typeface="Symbol" panose="05050102010706020507" pitchFamily="18" charset="2"/>
              </a:rPr>
              <a:t> </a:t>
            </a:r>
            <a:r>
              <a:rPr lang="ru-RU" altLang="ru-RU" sz="2200" dirty="0" smtClean="0">
                <a:sym typeface="Symbol" panose="05050102010706020507" pitchFamily="18" charset="2"/>
              </a:rPr>
              <a:t>  если </a:t>
            </a:r>
            <a:r>
              <a:rPr lang="en-US" altLang="ru-RU" sz="2200" i="1" dirty="0" smtClean="0">
                <a:sym typeface="Symbol" panose="05050102010706020507" pitchFamily="18" charset="2"/>
              </a:rPr>
              <a:t>p</a:t>
            </a:r>
            <a:r>
              <a:rPr lang="en-US" altLang="ru-RU" sz="2200" dirty="0" smtClean="0">
                <a:sym typeface="Symbol" panose="05050102010706020507" pitchFamily="18" charset="2"/>
              </a:rPr>
              <a:t>+1 &gt; </a:t>
            </a:r>
            <a:r>
              <a:rPr lang="en-US" altLang="ru-RU" sz="2200" i="1" dirty="0" smtClean="0">
                <a:sym typeface="Symbol" panose="05050102010706020507" pitchFamily="18" charset="2"/>
              </a:rPr>
              <a:t>n</a:t>
            </a:r>
            <a:r>
              <a:rPr lang="en-US" altLang="ru-RU" sz="2200" dirty="0" smtClean="0">
                <a:sym typeface="Symbol" panose="05050102010706020507" pitchFamily="18" charset="2"/>
              </a:rPr>
              <a:t>, </a:t>
            </a:r>
            <a:r>
              <a:rPr lang="ru-RU" altLang="ru-RU" sz="2200" dirty="0" smtClean="0">
                <a:sym typeface="Symbol" panose="05050102010706020507" pitchFamily="18" charset="2"/>
              </a:rPr>
              <a:t>для выводов недостаточно данных.</a:t>
            </a:r>
            <a:endParaRPr lang="en-US" altLang="ru-RU" sz="2200" dirty="0">
              <a:sym typeface="Symbol" panose="05050102010706020507" pitchFamily="18" charset="2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727793"/>
              </p:ext>
            </p:extLst>
          </p:nvPr>
        </p:nvGraphicFramePr>
        <p:xfrm>
          <a:off x="200724" y="5512372"/>
          <a:ext cx="2328862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3" name="Уравнение" r:id="rId9" imgW="1295280" imgH="203040" progId="Equation.3">
                  <p:embed/>
                </p:oleObj>
              </mc:Choice>
              <mc:Fallback>
                <p:oleObj name="Уравнение" r:id="rId9" imgW="1295280" imgH="203040" progId="Equation.3">
                  <p:embed/>
                  <p:pic>
                    <p:nvPicPr>
                      <p:cNvPr id="21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724" y="5512372"/>
                        <a:ext cx="2328862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362237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7" grpId="0"/>
      <p:bldP spid="18" grpId="0"/>
      <p:bldP spid="20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Геометрическая интерпретация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метода главных компонент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20</a:t>
            </a:r>
            <a:endParaRPr lang="ru-RU" altLang="ru-RU" sz="7200" dirty="0">
              <a:latin typeface="Times New Roman Cyr" pitchFamily="18" charset="0"/>
            </a:endParaRPr>
          </a:p>
        </p:txBody>
      </p:sp>
      <p:pic>
        <p:nvPicPr>
          <p:cNvPr id="16" name="Picture 4640" descr="MGK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97" y="1659830"/>
            <a:ext cx="4127211" cy="403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641" descr="MGK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014" y="1654889"/>
            <a:ext cx="4119563" cy="403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4642"/>
          <p:cNvSpPr>
            <a:spLocks noChangeArrowheads="1"/>
          </p:cNvSpPr>
          <p:nvPr/>
        </p:nvSpPr>
        <p:spPr bwMode="auto">
          <a:xfrm>
            <a:off x="639147" y="5807075"/>
            <a:ext cx="339054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ctr"/>
            <a:r>
              <a:rPr lang="ru-RU" altLang="ru-RU" sz="2200" b="1" dirty="0">
                <a:solidFill>
                  <a:srgbClr val="00FFFF"/>
                </a:solidFill>
              </a:rPr>
              <a:t>Рис.1. </a:t>
            </a:r>
            <a:r>
              <a:rPr lang="ru-RU" altLang="ru-RU" sz="2200" dirty="0"/>
              <a:t>Умеренный разброс</a:t>
            </a:r>
          </a:p>
          <a:p>
            <a:pPr algn="ctr"/>
            <a:r>
              <a:rPr lang="ru-RU" altLang="ru-RU" sz="2200" dirty="0"/>
              <a:t>точек </a:t>
            </a:r>
            <a:r>
              <a:rPr lang="ru-RU" altLang="ru-RU" sz="2200" dirty="0" smtClean="0"/>
              <a:t>вдоль </a:t>
            </a:r>
            <a:r>
              <a:rPr lang="en-US" altLang="ru-RU" sz="2200" i="1" dirty="0" smtClean="0"/>
              <a:t>z</a:t>
            </a:r>
            <a:r>
              <a:rPr lang="en-US" altLang="ru-RU" sz="2200" baseline="30000" dirty="0" smtClean="0"/>
              <a:t>(2)</a:t>
            </a:r>
            <a:endParaRPr lang="ru-RU" altLang="ru-RU" sz="2200" dirty="0"/>
          </a:p>
        </p:txBody>
      </p:sp>
      <p:sp>
        <p:nvSpPr>
          <p:cNvPr id="21" name="Rectangle 4643"/>
          <p:cNvSpPr>
            <a:spLocks noChangeArrowheads="1"/>
          </p:cNvSpPr>
          <p:nvPr/>
        </p:nvSpPr>
        <p:spPr bwMode="auto">
          <a:xfrm>
            <a:off x="4970674" y="5808663"/>
            <a:ext cx="377782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algn="ctr"/>
            <a:r>
              <a:rPr lang="ru-RU" altLang="ru-RU" sz="2200" b="1" dirty="0">
                <a:solidFill>
                  <a:srgbClr val="00FFFF"/>
                </a:solidFill>
              </a:rPr>
              <a:t>Рис.2.</a:t>
            </a:r>
            <a:r>
              <a:rPr lang="ru-RU" altLang="ru-RU" sz="2200" dirty="0">
                <a:solidFill>
                  <a:srgbClr val="00FFFF"/>
                </a:solidFill>
              </a:rPr>
              <a:t> </a:t>
            </a:r>
            <a:r>
              <a:rPr lang="ru-RU" altLang="ru-RU" sz="2200" dirty="0"/>
              <a:t>Вырожденный случай:</a:t>
            </a:r>
          </a:p>
          <a:p>
            <a:pPr algn="ctr"/>
            <a:r>
              <a:rPr lang="ru-RU" altLang="ru-RU" sz="2200" dirty="0"/>
              <a:t>отсутствие разброса вдоль </a:t>
            </a:r>
            <a:r>
              <a:rPr lang="en-US" altLang="ru-RU" sz="2200" i="1" dirty="0"/>
              <a:t>z</a:t>
            </a:r>
            <a:r>
              <a:rPr lang="en-US" altLang="ru-RU" sz="2200" baseline="30000" dirty="0"/>
              <a:t>(2</a:t>
            </a:r>
            <a:r>
              <a:rPr lang="en-US" altLang="ru-RU" sz="2200" baseline="30000" dirty="0" smtClean="0"/>
              <a:t>)</a:t>
            </a:r>
            <a:endParaRPr lang="ru-RU" altLang="ru-RU" sz="2200" dirty="0"/>
          </a:p>
        </p:txBody>
      </p:sp>
    </p:spTree>
    <p:extLst>
      <p:ext uri="{BB962C8B-B14F-4D97-AF65-F5344CB8AC3E}">
        <p14:creationId xmlns:p14="http://schemas.microsoft.com/office/powerpoint/2010/main" val="116637937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Проблема интерпретации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метода главных компонент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2</a:t>
            </a:r>
            <a:r>
              <a:rPr lang="ru-RU" altLang="ru-RU" sz="7200" b="1" dirty="0" smtClean="0">
                <a:latin typeface="Times New Roman Cyr" pitchFamily="18" charset="0"/>
              </a:rPr>
              <a:t>1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8" name="Rectangle 39"/>
          <p:cNvSpPr>
            <a:spLocks noChangeArrowheads="1"/>
          </p:cNvSpPr>
          <p:nvPr/>
        </p:nvSpPr>
        <p:spPr bwMode="auto">
          <a:xfrm>
            <a:off x="150629" y="1474113"/>
            <a:ext cx="85359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eaLnBrk="1" hangingPunct="1"/>
            <a:r>
              <a:rPr lang="ru-RU" altLang="ru-RU" sz="2200" b="1" dirty="0">
                <a:solidFill>
                  <a:srgbClr val="00FFFF"/>
                </a:solidFill>
                <a:cs typeface="Times New Roman" panose="02020603050405020304" pitchFamily="18" charset="0"/>
              </a:rPr>
              <a:t>Матрица нагрузок главных компонент</a:t>
            </a:r>
            <a:r>
              <a:rPr lang="en-US" altLang="ru-RU" sz="2200" b="1" dirty="0">
                <a:solidFill>
                  <a:srgbClr val="00FFFF"/>
                </a:solidFill>
                <a:cs typeface="Times New Roman" panose="02020603050405020304" pitchFamily="18" charset="0"/>
              </a:rPr>
              <a:t> </a:t>
            </a:r>
            <a:r>
              <a:rPr lang="ru-RU" altLang="ru-RU" sz="2200" b="1" dirty="0">
                <a:solidFill>
                  <a:srgbClr val="00FFFF"/>
                </a:solidFill>
                <a:cs typeface="Times New Roman" panose="02020603050405020304" pitchFamily="18" charset="0"/>
              </a:rPr>
              <a:t>на исходные </a:t>
            </a:r>
            <a:r>
              <a:rPr lang="ru-RU" altLang="ru-RU" sz="2200" b="1" dirty="0">
                <a:solidFill>
                  <a:srgbClr val="00FFFF"/>
                </a:solidFill>
              </a:rPr>
              <a:t>переменные:</a:t>
            </a:r>
            <a:endParaRPr lang="ru-RU" altLang="ru-RU" sz="2200" dirty="0">
              <a:solidFill>
                <a:srgbClr val="00FFFF"/>
              </a:solidFill>
            </a:endParaRPr>
          </a:p>
        </p:txBody>
      </p:sp>
      <p:graphicFrame>
        <p:nvGraphicFramePr>
          <p:cNvPr id="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901591"/>
              </p:ext>
            </p:extLst>
          </p:nvPr>
        </p:nvGraphicFramePr>
        <p:xfrm>
          <a:off x="558196" y="1811877"/>
          <a:ext cx="6377616" cy="525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8" name="Уравнение" r:id="rId3" imgW="3543120" imgH="291960" progId="Equation.3">
                  <p:embed/>
                </p:oleObj>
              </mc:Choice>
              <mc:Fallback>
                <p:oleObj name="Уравнение" r:id="rId3" imgW="3543120" imgH="291960" progId="Equation.3">
                  <p:embed/>
                  <p:pic>
                    <p:nvPicPr>
                      <p:cNvPr id="52262" name="Object 3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96" y="1811877"/>
                        <a:ext cx="6377616" cy="525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8"/>
          <p:cNvSpPr>
            <a:spLocks noChangeArrowheads="1"/>
          </p:cNvSpPr>
          <p:nvPr/>
        </p:nvSpPr>
        <p:spPr bwMode="auto">
          <a:xfrm>
            <a:off x="150629" y="2200811"/>
            <a:ext cx="487781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ru-RU" altLang="ru-RU" sz="2200" dirty="0" smtClean="0">
                <a:latin typeface="+mn-lt"/>
                <a:cs typeface="Times New Roman" pitchFamily="18" charset="0"/>
              </a:rPr>
              <a:t>## </a:t>
            </a:r>
            <a:r>
              <a:rPr lang="ru-RU" altLang="ru-RU" sz="2200" dirty="0">
                <a:latin typeface="+mn-lt"/>
                <a:cs typeface="Times New Roman" pitchFamily="18" charset="0"/>
              </a:rPr>
              <a:t>Наблюдения – помесячные данные </a:t>
            </a:r>
            <a:endParaRPr lang="ru-RU" altLang="ru-RU" sz="2200" dirty="0">
              <a:latin typeface="+mn-lt"/>
            </a:endParaRPr>
          </a:p>
        </p:txBody>
      </p:sp>
      <p:sp>
        <p:nvSpPr>
          <p:cNvPr id="12" name="Rectangle 49"/>
          <p:cNvSpPr>
            <a:spLocks noChangeArrowheads="1"/>
          </p:cNvSpPr>
          <p:nvPr/>
        </p:nvSpPr>
        <p:spPr bwMode="auto">
          <a:xfrm>
            <a:off x="527491" y="2497845"/>
            <a:ext cx="8026621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lang="en-US" altLang="ru-RU" sz="2200" i="1" dirty="0" smtClean="0">
                <a:latin typeface="+mn-lt"/>
              </a:rPr>
              <a:t>x</a:t>
            </a:r>
            <a:r>
              <a:rPr lang="en-US" altLang="ru-RU" sz="2200" baseline="30000" dirty="0" smtClean="0">
                <a:latin typeface="+mn-lt"/>
              </a:rPr>
              <a:t>(1)</a:t>
            </a:r>
            <a:r>
              <a:rPr lang="en-US" altLang="ru-RU" sz="2200" dirty="0" smtClean="0">
                <a:latin typeface="+mn-lt"/>
              </a:rPr>
              <a:t> </a:t>
            </a:r>
            <a:r>
              <a:rPr lang="ru-RU" altLang="ru-RU" sz="2200" dirty="0" smtClean="0">
                <a:latin typeface="+mn-lt"/>
              </a:rPr>
              <a:t>–</a:t>
            </a:r>
            <a:r>
              <a:rPr lang="ru-RU" altLang="ru-RU" sz="2200" dirty="0" smtClean="0">
                <a:latin typeface="+mn-lt"/>
                <a:cs typeface="Times New Roman" pitchFamily="18" charset="0"/>
              </a:rPr>
              <a:t> </a:t>
            </a:r>
            <a:r>
              <a:rPr lang="ru-RU" altLang="ru-RU" sz="2200" dirty="0">
                <a:latin typeface="+mn-lt"/>
                <a:cs typeface="Times New Roman" pitchFamily="18" charset="0"/>
              </a:rPr>
              <a:t>число торговых точек, где распространяется продукция, шт.</a:t>
            </a:r>
            <a:endParaRPr lang="ru-RU" altLang="ru-RU" sz="2200" dirty="0">
              <a:latin typeface="+mn-lt"/>
            </a:endParaRPr>
          </a:p>
          <a:p>
            <a:pPr eaLnBrk="1" hangingPunct="1">
              <a:defRPr/>
            </a:pPr>
            <a:r>
              <a:rPr lang="en-US" altLang="ru-RU" sz="2200" i="1" dirty="0" smtClean="0">
                <a:latin typeface="+mn-lt"/>
              </a:rPr>
              <a:t>x</a:t>
            </a:r>
            <a:r>
              <a:rPr lang="en-US" altLang="ru-RU" sz="2200" baseline="30000" dirty="0" smtClean="0">
                <a:latin typeface="+mn-lt"/>
              </a:rPr>
              <a:t>(2) </a:t>
            </a:r>
            <a:r>
              <a:rPr lang="ru-RU" altLang="ru-RU" sz="2200" dirty="0" smtClean="0">
                <a:latin typeface="+mn-lt"/>
              </a:rPr>
              <a:t>– </a:t>
            </a:r>
            <a:r>
              <a:rPr lang="ru-RU" altLang="ru-RU" sz="2200" dirty="0">
                <a:latin typeface="+mn-lt"/>
              </a:rPr>
              <a:t>расходы на рекламу, руб.</a:t>
            </a:r>
          </a:p>
          <a:p>
            <a:pPr eaLnBrk="1" hangingPunct="1">
              <a:defRPr/>
            </a:pPr>
            <a:r>
              <a:rPr lang="en-US" altLang="ru-RU" sz="2200" i="1" dirty="0" smtClean="0">
                <a:latin typeface="+mn-lt"/>
              </a:rPr>
              <a:t>x</a:t>
            </a:r>
            <a:r>
              <a:rPr lang="en-US" altLang="ru-RU" sz="2200" baseline="30000" dirty="0" smtClean="0">
                <a:latin typeface="+mn-lt"/>
              </a:rPr>
              <a:t>(3) </a:t>
            </a:r>
            <a:r>
              <a:rPr lang="ru-RU" altLang="ru-RU" sz="2200" dirty="0" smtClean="0">
                <a:latin typeface="+mn-lt"/>
              </a:rPr>
              <a:t>– </a:t>
            </a:r>
            <a:r>
              <a:rPr lang="ru-RU" altLang="ru-RU" sz="2200" dirty="0">
                <a:latin typeface="+mn-lt"/>
              </a:rPr>
              <a:t>доля новинок в ассортименте, %</a:t>
            </a:r>
          </a:p>
          <a:p>
            <a:pPr>
              <a:defRPr/>
            </a:pPr>
            <a:r>
              <a:rPr lang="en-US" altLang="ru-RU" sz="2200" i="1" dirty="0" smtClean="0">
                <a:latin typeface="+mn-lt"/>
              </a:rPr>
              <a:t>x</a:t>
            </a:r>
            <a:r>
              <a:rPr lang="en-US" altLang="ru-RU" sz="2200" baseline="30000" dirty="0" smtClean="0">
                <a:latin typeface="+mn-lt"/>
              </a:rPr>
              <a:t>(4) </a:t>
            </a:r>
            <a:r>
              <a:rPr lang="ru-RU" altLang="ru-RU" sz="2200" dirty="0" smtClean="0">
                <a:latin typeface="+mn-lt"/>
              </a:rPr>
              <a:t>– </a:t>
            </a:r>
            <a:r>
              <a:rPr lang="ru-RU" altLang="ru-RU" sz="2200" dirty="0">
                <a:latin typeface="+mn-lt"/>
              </a:rPr>
              <a:t>средний месячный доход на душу населения, руб.</a:t>
            </a:r>
          </a:p>
          <a:p>
            <a:pPr eaLnBrk="1" hangingPunct="1">
              <a:defRPr/>
            </a:pPr>
            <a:r>
              <a:rPr lang="en-US" altLang="ru-RU" sz="2200" i="1" dirty="0" smtClean="0">
                <a:latin typeface="+mn-lt"/>
              </a:rPr>
              <a:t>x</a:t>
            </a:r>
            <a:r>
              <a:rPr lang="en-US" altLang="ru-RU" sz="2200" baseline="30000" dirty="0" smtClean="0">
                <a:latin typeface="+mn-lt"/>
              </a:rPr>
              <a:t>(5) </a:t>
            </a:r>
            <a:r>
              <a:rPr lang="ru-RU" altLang="ru-RU" sz="2200" dirty="0" smtClean="0">
                <a:latin typeface="+mn-lt"/>
              </a:rPr>
              <a:t>– </a:t>
            </a:r>
            <a:r>
              <a:rPr lang="ru-RU" altLang="ru-RU" sz="2200" dirty="0">
                <a:latin typeface="+mn-lt"/>
              </a:rPr>
              <a:t>количество праздников, шт.</a:t>
            </a:r>
          </a:p>
        </p:txBody>
      </p:sp>
      <p:graphicFrame>
        <p:nvGraphicFramePr>
          <p:cNvPr id="18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072718"/>
              </p:ext>
            </p:extLst>
          </p:nvPr>
        </p:nvGraphicFramePr>
        <p:xfrm>
          <a:off x="541595" y="4252391"/>
          <a:ext cx="3108456" cy="2441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9" name="Уравнение" r:id="rId5" imgW="1726920" imgH="1447560" progId="Equation.3">
                  <p:embed/>
                </p:oleObj>
              </mc:Choice>
              <mc:Fallback>
                <p:oleObj name="Уравнение" r:id="rId5" imgW="1726920" imgH="1447560" progId="Equation.3">
                  <p:embed/>
                  <p:pic>
                    <p:nvPicPr>
                      <p:cNvPr id="52282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595" y="4252391"/>
                        <a:ext cx="3108456" cy="2441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65"/>
          <p:cNvSpPr>
            <a:spLocks noChangeArrowheads="1"/>
          </p:cNvSpPr>
          <p:nvPr/>
        </p:nvSpPr>
        <p:spPr bwMode="auto">
          <a:xfrm>
            <a:off x="4286059" y="5910941"/>
            <a:ext cx="389895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eaLnBrk="1" hangingPunct="1"/>
            <a:r>
              <a:rPr lang="en-US" altLang="ru-RU" sz="2200" i="1" dirty="0" smtClean="0"/>
              <a:t>z</a:t>
            </a:r>
            <a:r>
              <a:rPr lang="en-US" altLang="ru-RU" sz="2200" baseline="30000" dirty="0" smtClean="0"/>
              <a:t>(1)  </a:t>
            </a:r>
            <a:r>
              <a:rPr lang="ru-RU" altLang="ru-RU" sz="2200" dirty="0"/>
              <a:t>тесно связана с </a:t>
            </a:r>
            <a:r>
              <a:rPr lang="en-US" altLang="ru-RU" sz="2200" i="1" dirty="0" smtClean="0"/>
              <a:t>x</a:t>
            </a:r>
            <a:r>
              <a:rPr lang="en-US" altLang="ru-RU" sz="2200" baseline="30000" dirty="0" smtClean="0"/>
              <a:t>(1)</a:t>
            </a:r>
            <a:r>
              <a:rPr lang="ru-RU" altLang="ru-RU" sz="2200" dirty="0"/>
              <a:t>, </a:t>
            </a:r>
            <a:r>
              <a:rPr lang="en-US" altLang="ru-RU" sz="2200" i="1" dirty="0" smtClean="0"/>
              <a:t>x</a:t>
            </a:r>
            <a:r>
              <a:rPr lang="en-US" altLang="ru-RU" sz="2200" baseline="30000" dirty="0" smtClean="0"/>
              <a:t>(2)</a:t>
            </a:r>
            <a:r>
              <a:rPr lang="ru-RU" altLang="ru-RU" sz="2200" dirty="0" smtClean="0"/>
              <a:t>, </a:t>
            </a:r>
            <a:r>
              <a:rPr lang="en-US" altLang="ru-RU" sz="2200" i="1" dirty="0" smtClean="0"/>
              <a:t>x</a:t>
            </a:r>
            <a:r>
              <a:rPr lang="en-US" altLang="ru-RU" sz="2200" baseline="30000" dirty="0" smtClean="0"/>
              <a:t>(3)</a:t>
            </a:r>
            <a:endParaRPr lang="en-US" altLang="ru-RU" sz="2200" i="1" dirty="0" smtClean="0"/>
          </a:p>
          <a:p>
            <a:pPr eaLnBrk="1" hangingPunct="1"/>
            <a:r>
              <a:rPr lang="en-US" altLang="ru-RU" sz="2200" i="1" dirty="0" smtClean="0"/>
              <a:t>z</a:t>
            </a:r>
            <a:r>
              <a:rPr lang="en-US" altLang="ru-RU" sz="2200" baseline="30000" dirty="0" smtClean="0"/>
              <a:t>(2)  </a:t>
            </a:r>
            <a:r>
              <a:rPr lang="ru-RU" altLang="ru-RU" sz="2200" dirty="0" smtClean="0"/>
              <a:t>тесно </a:t>
            </a:r>
            <a:r>
              <a:rPr lang="ru-RU" altLang="ru-RU" sz="2200" dirty="0"/>
              <a:t>связана с </a:t>
            </a:r>
            <a:r>
              <a:rPr lang="en-US" altLang="ru-RU" sz="2200" i="1" dirty="0" smtClean="0"/>
              <a:t>x</a:t>
            </a:r>
            <a:r>
              <a:rPr lang="en-US" altLang="ru-RU" sz="2200" baseline="30000" dirty="0" smtClean="0"/>
              <a:t>(4)</a:t>
            </a:r>
            <a:r>
              <a:rPr lang="ru-RU" altLang="ru-RU" sz="2200" dirty="0" smtClean="0"/>
              <a:t>, </a:t>
            </a:r>
            <a:r>
              <a:rPr lang="en-US" altLang="ru-RU" sz="2200" i="1" dirty="0" smtClean="0"/>
              <a:t>x</a:t>
            </a:r>
            <a:r>
              <a:rPr lang="en-US" altLang="ru-RU" sz="2200" baseline="30000" dirty="0" smtClean="0"/>
              <a:t>(5)</a:t>
            </a:r>
            <a:r>
              <a:rPr lang="ru-RU" altLang="ru-RU" sz="2200" dirty="0" smtClean="0"/>
              <a:t>.</a:t>
            </a:r>
            <a:endParaRPr lang="ru-RU" altLang="ru-RU" sz="2200" dirty="0"/>
          </a:p>
        </p:txBody>
      </p:sp>
      <p:graphicFrame>
        <p:nvGraphicFramePr>
          <p:cNvPr id="31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946022"/>
              </p:ext>
            </p:extLst>
          </p:nvPr>
        </p:nvGraphicFramePr>
        <p:xfrm>
          <a:off x="4378134" y="4433843"/>
          <a:ext cx="3297238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0" name="Формула" r:id="rId7" imgW="2190885" imgH="495210" progId="Equation.3">
                  <p:embed/>
                </p:oleObj>
              </mc:Choice>
              <mc:Fallback>
                <p:oleObj name="Формула" r:id="rId7" imgW="2190885" imgH="495210" progId="Equation.3">
                  <p:embed/>
                  <p:pic>
                    <p:nvPicPr>
                      <p:cNvPr id="52294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134" y="4433843"/>
                        <a:ext cx="3297238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432128"/>
              </p:ext>
            </p:extLst>
          </p:nvPr>
        </p:nvGraphicFramePr>
        <p:xfrm>
          <a:off x="4363847" y="5094243"/>
          <a:ext cx="304482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1" name="Формула" r:id="rId9" imgW="2019300" imgH="523785" progId="Equation.3">
                  <p:embed/>
                </p:oleObj>
              </mc:Choice>
              <mc:Fallback>
                <p:oleObj name="Формула" r:id="rId9" imgW="2019300" imgH="523785" progId="Equation.3">
                  <p:embed/>
                  <p:pic>
                    <p:nvPicPr>
                      <p:cNvPr id="52296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3847" y="5094243"/>
                        <a:ext cx="3044825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74"/>
          <p:cNvSpPr>
            <a:spLocks noChangeArrowheads="1"/>
          </p:cNvSpPr>
          <p:nvPr/>
        </p:nvSpPr>
        <p:spPr bwMode="auto">
          <a:xfrm>
            <a:off x="4286059" y="4441780"/>
            <a:ext cx="3460750" cy="1457325"/>
          </a:xfrm>
          <a:prstGeom prst="rect">
            <a:avLst/>
          </a:prstGeom>
          <a:noFill/>
          <a:ln w="12700">
            <a:solidFill>
              <a:srgbClr val="00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endParaRPr lang="ru-RU" altLang="ru-RU" sz="2200"/>
          </a:p>
        </p:txBody>
      </p:sp>
    </p:spTree>
    <p:extLst>
      <p:ext uri="{BB962C8B-B14F-4D97-AF65-F5344CB8AC3E}">
        <p14:creationId xmlns:p14="http://schemas.microsoft.com/office/powerpoint/2010/main" val="122651401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27" grpId="0"/>
      <p:bldP spid="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2292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22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3642178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/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5"/>
              </a:rPr>
              <a:t>https://youtube.com/alexanderfilatov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Линейная регрессия: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м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атричная форма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393088"/>
              </p:ext>
            </p:extLst>
          </p:nvPr>
        </p:nvGraphicFramePr>
        <p:xfrm>
          <a:off x="219139" y="1441581"/>
          <a:ext cx="6196012" cy="283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5" name="Уравнение" r:id="rId3" imgW="3441600" imgH="1574640" progId="Equation.3">
                  <p:embed/>
                </p:oleObj>
              </mc:Choice>
              <mc:Fallback>
                <p:oleObj name="Уравнение" r:id="rId3" imgW="3441600" imgH="1574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139" y="1441581"/>
                        <a:ext cx="6196012" cy="283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102813"/>
              </p:ext>
            </p:extLst>
          </p:nvPr>
        </p:nvGraphicFramePr>
        <p:xfrm>
          <a:off x="263652" y="4133850"/>
          <a:ext cx="8501063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6" name="Уравнение" r:id="rId5" imgW="4724280" imgH="787320" progId="Equation.3">
                  <p:embed/>
                </p:oleObj>
              </mc:Choice>
              <mc:Fallback>
                <p:oleObj name="Уравнение" r:id="rId5" imgW="4724280" imgH="7873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52" y="4133850"/>
                        <a:ext cx="8501063" cy="1411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Прямоугольник 18"/>
          <p:cNvSpPr/>
          <p:nvPr/>
        </p:nvSpPr>
        <p:spPr>
          <a:xfrm>
            <a:off x="4911835" y="3331111"/>
            <a:ext cx="25642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hangingPunct="0"/>
            <a:r>
              <a:rPr lang="ru-RU" altLang="ru-RU" sz="2200" dirty="0">
                <a:sym typeface="Symbol" panose="05050102010706020507" pitchFamily="18" charset="2"/>
              </a:rPr>
              <a:t>– </a:t>
            </a:r>
            <a:r>
              <a:rPr lang="ru-RU" altLang="ru-RU" sz="2200" dirty="0" smtClean="0">
                <a:sym typeface="Symbol" panose="05050102010706020507" pitchFamily="18" charset="2"/>
              </a:rPr>
              <a:t>ковариационная</a:t>
            </a:r>
          </a:p>
          <a:p>
            <a:pPr lvl="0" algn="just" eaLnBrk="0" hangingPunct="0"/>
            <a:r>
              <a:rPr lang="ru-RU" altLang="ru-RU" sz="2200" dirty="0">
                <a:sym typeface="Symbol" panose="05050102010706020507" pitchFamily="18" charset="2"/>
              </a:rPr>
              <a:t> </a:t>
            </a:r>
            <a:r>
              <a:rPr lang="ru-RU" altLang="ru-RU" sz="2200" dirty="0" smtClean="0">
                <a:sym typeface="Symbol" panose="05050102010706020507" pitchFamily="18" charset="2"/>
              </a:rPr>
              <a:t>  матрица остатков.</a:t>
            </a:r>
            <a:endParaRPr lang="en-US" altLang="ru-RU" sz="2200" dirty="0">
              <a:sym typeface="Symbol" panose="05050102010706020507" pitchFamily="18" charset="2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64275" y="5459492"/>
            <a:ext cx="88519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/>
            <a:r>
              <a:rPr lang="ru-RU" altLang="ru-RU" sz="2200" dirty="0" smtClean="0">
                <a:sym typeface="Symbol" panose="05050102010706020507" pitchFamily="18" charset="2"/>
              </a:rPr>
              <a:t>Если в дополнение к перечисленным 3 свойствам добавить </a:t>
            </a:r>
            <a:r>
              <a:rPr lang="ru-RU" altLang="ru-RU" sz="2200" dirty="0" err="1" smtClean="0">
                <a:sym typeface="Symbol" panose="05050102010706020507" pitchFamily="18" charset="2"/>
              </a:rPr>
              <a:t>распределе-ние</a:t>
            </a:r>
            <a:r>
              <a:rPr lang="ru-RU" altLang="ru-RU" sz="2200" dirty="0" smtClean="0">
                <a:sym typeface="Symbol" panose="05050102010706020507" pitchFamily="18" charset="2"/>
              </a:rPr>
              <a:t> остатков по нормальному закону, получим нормальную КЛММР.</a:t>
            </a:r>
            <a:endParaRPr lang="en-US" altLang="ru-RU" sz="22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657004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Оценивание параметров.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Метод наименьших квадратов 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4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4275" y="1512624"/>
            <a:ext cx="459060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Принцип:</a:t>
            </a:r>
          </a:p>
          <a:p>
            <a:pPr algn="just"/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Прогнозные значения должны мини-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мально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отличаться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наблюдаемых. Минимальность понимается в </a:t>
            </a:r>
            <a:r>
              <a:rPr lang="ru-RU" sz="2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смыс-ле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суммы квадратов отклонений. </a:t>
            </a:r>
            <a:endParaRPr lang="ru-RU" sz="2200" dirty="0"/>
          </a:p>
        </p:txBody>
      </p:sp>
      <p:graphicFrame>
        <p:nvGraphicFramePr>
          <p:cNvPr id="9" name="Диаграмма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019351"/>
              </p:ext>
            </p:extLst>
          </p:nvPr>
        </p:nvGraphicFramePr>
        <p:xfrm>
          <a:off x="4897439" y="1546405"/>
          <a:ext cx="4083049" cy="2905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038427"/>
              </p:ext>
            </p:extLst>
          </p:nvPr>
        </p:nvGraphicFramePr>
        <p:xfrm>
          <a:off x="497966" y="3184684"/>
          <a:ext cx="18288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3" name="Уравнение" r:id="rId4" imgW="1015920" imgH="482400" progId="Equation.3">
                  <p:embed/>
                </p:oleObj>
              </mc:Choice>
              <mc:Fallback>
                <p:oleObj name="Уравнение" r:id="rId4" imgW="101592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66" y="3184684"/>
                        <a:ext cx="1828800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164275" y="4482461"/>
            <a:ext cx="45906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Матричная форма:</a:t>
            </a:r>
            <a:endParaRPr lang="ru-RU" sz="2200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541124"/>
              </p:ext>
            </p:extLst>
          </p:nvPr>
        </p:nvGraphicFramePr>
        <p:xfrm>
          <a:off x="497966" y="4859138"/>
          <a:ext cx="4662487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4" name="Уравнение" r:id="rId6" imgW="2590560" imgH="342720" progId="Equation.3">
                  <p:embed/>
                </p:oleObj>
              </mc:Choice>
              <mc:Fallback>
                <p:oleObj name="Уравнение" r:id="rId6" imgW="2590560" imgH="3427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66" y="4859138"/>
                        <a:ext cx="4662487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970819"/>
              </p:ext>
            </p:extLst>
          </p:nvPr>
        </p:nvGraphicFramePr>
        <p:xfrm>
          <a:off x="497966" y="3926316"/>
          <a:ext cx="3497256" cy="525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5" name="Уравнение" r:id="rId8" imgW="1942920" imgH="291960" progId="Equation.3">
                  <p:embed/>
                </p:oleObj>
              </mc:Choice>
              <mc:Fallback>
                <p:oleObj name="Уравнение" r:id="rId8" imgW="1942920" imgH="291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497966" y="3926316"/>
                        <a:ext cx="3497256" cy="525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302034"/>
              </p:ext>
            </p:extLst>
          </p:nvPr>
        </p:nvGraphicFramePr>
        <p:xfrm>
          <a:off x="497966" y="5323976"/>
          <a:ext cx="4138613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6" name="Уравнение" r:id="rId10" imgW="2298600" imgH="342720" progId="Equation.3">
                  <p:embed/>
                </p:oleObj>
              </mc:Choice>
              <mc:Fallback>
                <p:oleObj name="Уравнение" r:id="rId10" imgW="2298600" imgH="3427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66" y="5323976"/>
                        <a:ext cx="4138613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762413"/>
              </p:ext>
            </p:extLst>
          </p:nvPr>
        </p:nvGraphicFramePr>
        <p:xfrm>
          <a:off x="4789488" y="5360416"/>
          <a:ext cx="263048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7" name="Уравнение" r:id="rId12" imgW="1460160" imgH="253800" progId="Equation.3">
                  <p:embed/>
                </p:oleObj>
              </mc:Choice>
              <mc:Fallback>
                <p:oleObj name="Уравнение" r:id="rId12" imgW="1460160" imgH="253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5360416"/>
                        <a:ext cx="2630487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848531"/>
              </p:ext>
            </p:extLst>
          </p:nvPr>
        </p:nvGraphicFramePr>
        <p:xfrm>
          <a:off x="7231126" y="4871348"/>
          <a:ext cx="1760220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8" name="Уравнение" r:id="rId14" imgW="977900" imgH="241300" progId="Equation.3">
                  <p:embed/>
                </p:oleObj>
              </mc:Choice>
              <mc:Fallback>
                <p:oleObj name="Уравнение" r:id="rId14" imgW="977900" imgH="241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1126" y="4871348"/>
                        <a:ext cx="1760220" cy="4343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857572"/>
              </p:ext>
            </p:extLst>
          </p:nvPr>
        </p:nvGraphicFramePr>
        <p:xfrm>
          <a:off x="491300" y="5748401"/>
          <a:ext cx="21463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9" name="Уравнение" r:id="rId16" imgW="1193760" imgH="291960" progId="Equation.3">
                  <p:embed/>
                </p:oleObj>
              </mc:Choice>
              <mc:Fallback>
                <p:oleObj name="Уравнение" r:id="rId16" imgW="1193760" imgH="2919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300" y="5748401"/>
                        <a:ext cx="2146300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3664152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9" grpId="0">
        <p:bldAsOne/>
      </p:bldGraphic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Метод наименьших квадратов.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Случай парной регрессии 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581315"/>
              </p:ext>
            </p:extLst>
          </p:nvPr>
        </p:nvGraphicFramePr>
        <p:xfrm>
          <a:off x="215900" y="1573213"/>
          <a:ext cx="6856413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2" name="Уравнение" r:id="rId3" imgW="3809880" imgH="711000" progId="Equation.3">
                  <p:embed/>
                </p:oleObj>
              </mc:Choice>
              <mc:Fallback>
                <p:oleObj name="Уравнение" r:id="rId3" imgW="3809880" imgH="711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1573213"/>
                        <a:ext cx="6856413" cy="1281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955506"/>
              </p:ext>
            </p:extLst>
          </p:nvPr>
        </p:nvGraphicFramePr>
        <p:xfrm>
          <a:off x="2784665" y="2803652"/>
          <a:ext cx="3177540" cy="96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3" name="Уравнение" r:id="rId5" imgW="1765300" imgH="533400" progId="Equation.3">
                  <p:embed/>
                </p:oleObj>
              </mc:Choice>
              <mc:Fallback>
                <p:oleObj name="Уравнение" r:id="rId5" imgW="1765300" imgH="533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665" y="2803652"/>
                        <a:ext cx="3177540" cy="960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119002"/>
              </p:ext>
            </p:extLst>
          </p:nvPr>
        </p:nvGraphicFramePr>
        <p:xfrm>
          <a:off x="219139" y="3055112"/>
          <a:ext cx="19637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4" name="Уравнение" r:id="rId7" imgW="1091880" imgH="253800" progId="Equation.3">
                  <p:embed/>
                </p:oleObj>
              </mc:Choice>
              <mc:Fallback>
                <p:oleObj name="Уравнение" r:id="rId7" imgW="109188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>
                        <a:lum brigh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219139" y="3055112"/>
                        <a:ext cx="1963738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930528"/>
              </p:ext>
            </p:extLst>
          </p:nvPr>
        </p:nvGraphicFramePr>
        <p:xfrm>
          <a:off x="6497701" y="2914777"/>
          <a:ext cx="23304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5" name="Уравнение" r:id="rId9" imgW="1295280" imgH="431640" progId="Equation.3">
                  <p:embed/>
                </p:oleObj>
              </mc:Choice>
              <mc:Fallback>
                <p:oleObj name="Уравнение" r:id="rId9" imgW="129528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7701" y="2914777"/>
                        <a:ext cx="2330450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565853"/>
              </p:ext>
            </p:extLst>
          </p:nvPr>
        </p:nvGraphicFramePr>
        <p:xfrm>
          <a:off x="194628" y="3902837"/>
          <a:ext cx="496093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6" name="Уравнение" r:id="rId11" imgW="2755800" imgH="291960" progId="Equation.3">
                  <p:embed/>
                </p:oleObj>
              </mc:Choice>
              <mc:Fallback>
                <p:oleObj name="Уравнение" r:id="rId11" imgW="2755800" imgH="29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8" y="3902837"/>
                        <a:ext cx="4960937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682565"/>
              </p:ext>
            </p:extLst>
          </p:nvPr>
        </p:nvGraphicFramePr>
        <p:xfrm>
          <a:off x="584899" y="5006849"/>
          <a:ext cx="29956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7" name="Уравнение" r:id="rId13" imgW="1663560" imgH="520560" progId="Equation.3">
                  <p:embed/>
                </p:oleObj>
              </mc:Choice>
              <mc:Fallback>
                <p:oleObj name="Уравнение" r:id="rId13" imgW="1663560" imgH="520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99" y="5006849"/>
                        <a:ext cx="2995612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771342"/>
              </p:ext>
            </p:extLst>
          </p:nvPr>
        </p:nvGraphicFramePr>
        <p:xfrm>
          <a:off x="4013899" y="5173536"/>
          <a:ext cx="143827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8" name="Уравнение" r:id="rId15" imgW="799920" imgH="253800" progId="Equation.3">
                  <p:embed/>
                </p:oleObj>
              </mc:Choice>
              <mc:Fallback>
                <p:oleObj name="Уравнение" r:id="rId15" imgW="799920" imgH="253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899" y="5173536"/>
                        <a:ext cx="1438275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Прямоугольник 26"/>
          <p:cNvSpPr/>
          <p:nvPr/>
        </p:nvSpPr>
        <p:spPr>
          <a:xfrm>
            <a:off x="127699" y="4573901"/>
            <a:ext cx="86638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Формулы МНК для парной регрессии </a:t>
            </a:r>
            <a:r>
              <a:rPr lang="en-US" sz="2200" b="1" i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ru-RU" sz="2200" b="1" i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ru-RU" sz="2200" b="1" baseline="-2500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ru-RU" sz="2200" b="1" i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200" b="1" baseline="-25000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2200" b="1" i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87572080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Численный пример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838274"/>
              </p:ext>
            </p:extLst>
          </p:nvPr>
        </p:nvGraphicFramePr>
        <p:xfrm>
          <a:off x="210477" y="1073836"/>
          <a:ext cx="4260532" cy="401116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23116">
                  <a:extLst>
                    <a:ext uri="{9D8B030D-6E8A-4147-A177-3AD203B41FA5}">
                      <a16:colId xmlns:a16="http://schemas.microsoft.com/office/drawing/2014/main" val="83382464"/>
                    </a:ext>
                  </a:extLst>
                </a:gridCol>
                <a:gridCol w="834354">
                  <a:extLst>
                    <a:ext uri="{9D8B030D-6E8A-4147-A177-3AD203B41FA5}">
                      <a16:colId xmlns:a16="http://schemas.microsoft.com/office/drawing/2014/main" val="3481776023"/>
                    </a:ext>
                  </a:extLst>
                </a:gridCol>
                <a:gridCol w="834354">
                  <a:extLst>
                    <a:ext uri="{9D8B030D-6E8A-4147-A177-3AD203B41FA5}">
                      <a16:colId xmlns:a16="http://schemas.microsoft.com/office/drawing/2014/main" val="4163179041"/>
                    </a:ext>
                  </a:extLst>
                </a:gridCol>
                <a:gridCol w="834354">
                  <a:extLst>
                    <a:ext uri="{9D8B030D-6E8A-4147-A177-3AD203B41FA5}">
                      <a16:colId xmlns:a16="http://schemas.microsoft.com/office/drawing/2014/main" val="1588064039"/>
                    </a:ext>
                  </a:extLst>
                </a:gridCol>
                <a:gridCol w="834354">
                  <a:extLst>
                    <a:ext uri="{9D8B030D-6E8A-4147-A177-3AD203B41FA5}">
                      <a16:colId xmlns:a16="http://schemas.microsoft.com/office/drawing/2014/main" val="2435880089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fontAlgn="b"/>
                      <a:endParaRPr lang="ru-RU" sz="1600" b="1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объем</a:t>
                      </a:r>
                      <a:endParaRPr lang="ru-RU" sz="1600" b="1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цена</a:t>
                      </a:r>
                      <a:endParaRPr lang="ru-RU" sz="1600" b="1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 err="1" smtClean="0">
                          <a:solidFill>
                            <a:srgbClr val="00FFFF"/>
                          </a:solidFill>
                          <a:effectLst/>
                        </a:rPr>
                        <a:t>рекл</a:t>
                      </a:r>
                      <a:endParaRPr lang="ru-RU" sz="1600" b="1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solidFill>
                            <a:srgbClr val="00FFFF"/>
                          </a:solidFill>
                          <a:effectLst/>
                        </a:rPr>
                        <a:t>празд</a:t>
                      </a:r>
                      <a:endParaRPr lang="ru-RU" sz="1600" b="1" i="0" u="none" strike="noStrike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18960681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endParaRPr lang="ru-RU" sz="1600" b="1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y</a:t>
                      </a:r>
                      <a:endParaRPr lang="en-US" sz="1600" b="1" i="1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1" u="none" strike="noStrike" baseline="0" dirty="0" smtClean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r>
                        <a:rPr lang="ru-RU" sz="16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(1)</a:t>
                      </a:r>
                      <a:endParaRPr lang="en-US" sz="1600" b="1" i="0" u="none" strike="noStrike" baseline="30000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1" u="none" strike="noStrike" baseline="0" dirty="0" smtClean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r>
                        <a:rPr lang="ru-RU" sz="16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(</a:t>
                      </a:r>
                      <a:r>
                        <a:rPr lang="en-US" sz="16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2</a:t>
                      </a:r>
                      <a:r>
                        <a:rPr lang="ru-RU" sz="16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)</a:t>
                      </a:r>
                      <a:endParaRPr lang="en-US" sz="1600" b="1" i="0" u="none" strike="noStrike" baseline="30000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u="none" strike="noStrike" baseline="0" dirty="0" smtClean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r>
                        <a:rPr lang="ru-RU" sz="16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(</a:t>
                      </a:r>
                      <a:r>
                        <a:rPr lang="en-US" sz="16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3</a:t>
                      </a:r>
                      <a:r>
                        <a:rPr lang="ru-RU" sz="16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)</a:t>
                      </a:r>
                      <a:endParaRPr lang="en-US" sz="1600" b="1" i="0" u="none" strike="noStrike" baseline="30000" dirty="0" smtClean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354648186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янв.16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91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1990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360938748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фев.16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93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1990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178549903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мар.16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84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1990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3530044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апр.16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1990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315655846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май.16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282504138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июн.16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49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48851838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июл.16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53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2190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606998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авг.16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55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4868247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сен.16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62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7692917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окт.16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69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2190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212046615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ноя.16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68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9266054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дек.16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109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2190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387422541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янв.17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2590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255022796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фев.17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87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 smtClean="0">
                          <a:effectLst/>
                        </a:rPr>
                        <a:t>2390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2077781407"/>
                  </a:ext>
                </a:extLst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20506"/>
              </p:ext>
            </p:extLst>
          </p:nvPr>
        </p:nvGraphicFramePr>
        <p:xfrm>
          <a:off x="4640785" y="1073836"/>
          <a:ext cx="4298759" cy="401116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31399">
                  <a:extLst>
                    <a:ext uri="{9D8B030D-6E8A-4147-A177-3AD203B41FA5}">
                      <a16:colId xmlns:a16="http://schemas.microsoft.com/office/drawing/2014/main" val="83382464"/>
                    </a:ext>
                  </a:extLst>
                </a:gridCol>
                <a:gridCol w="841840">
                  <a:extLst>
                    <a:ext uri="{9D8B030D-6E8A-4147-A177-3AD203B41FA5}">
                      <a16:colId xmlns:a16="http://schemas.microsoft.com/office/drawing/2014/main" val="3481776023"/>
                    </a:ext>
                  </a:extLst>
                </a:gridCol>
                <a:gridCol w="841840">
                  <a:extLst>
                    <a:ext uri="{9D8B030D-6E8A-4147-A177-3AD203B41FA5}">
                      <a16:colId xmlns:a16="http://schemas.microsoft.com/office/drawing/2014/main" val="4163179041"/>
                    </a:ext>
                  </a:extLst>
                </a:gridCol>
                <a:gridCol w="841840">
                  <a:extLst>
                    <a:ext uri="{9D8B030D-6E8A-4147-A177-3AD203B41FA5}">
                      <a16:colId xmlns:a16="http://schemas.microsoft.com/office/drawing/2014/main" val="1588064039"/>
                    </a:ext>
                  </a:extLst>
                </a:gridCol>
                <a:gridCol w="841840">
                  <a:extLst>
                    <a:ext uri="{9D8B030D-6E8A-4147-A177-3AD203B41FA5}">
                      <a16:colId xmlns:a16="http://schemas.microsoft.com/office/drawing/2014/main" val="2435880089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 fontAlgn="b"/>
                      <a:endParaRPr lang="ru-RU" sz="1600" b="1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объем</a:t>
                      </a:r>
                      <a:endParaRPr lang="ru-RU" sz="1600" b="1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solidFill>
                            <a:srgbClr val="00FFFF"/>
                          </a:solidFill>
                          <a:effectLst/>
                        </a:rPr>
                        <a:t>цена</a:t>
                      </a:r>
                      <a:endParaRPr lang="ru-RU" sz="1600" b="1" i="0" u="none" strike="noStrike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solidFill>
                            <a:srgbClr val="00FFFF"/>
                          </a:solidFill>
                          <a:effectLst/>
                        </a:rPr>
                        <a:t>рекл</a:t>
                      </a:r>
                      <a:endParaRPr lang="ru-RU" sz="1600" b="1" i="0" u="none" strike="noStrike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1" u="none" strike="noStrike">
                          <a:solidFill>
                            <a:srgbClr val="00FFFF"/>
                          </a:solidFill>
                          <a:effectLst/>
                        </a:rPr>
                        <a:t>празд</a:t>
                      </a:r>
                      <a:endParaRPr lang="ru-RU" sz="1600" b="1" i="0" u="none" strike="noStrike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18960681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endParaRPr lang="ru-RU" sz="1600" b="1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y</a:t>
                      </a:r>
                      <a:endParaRPr lang="en-US" sz="1600" b="1" i="1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1" u="none" strike="noStrike" baseline="0" dirty="0" smtClean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r>
                        <a:rPr lang="ru-RU" sz="16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(1)</a:t>
                      </a:r>
                      <a:endParaRPr lang="en-US" sz="1600" b="1" i="0" u="none" strike="noStrike" baseline="30000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1" u="none" strike="noStrike" baseline="0" dirty="0" smtClean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r>
                        <a:rPr lang="ru-RU" sz="16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(</a:t>
                      </a:r>
                      <a:r>
                        <a:rPr lang="en-US" sz="16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2</a:t>
                      </a:r>
                      <a:r>
                        <a:rPr lang="ru-RU" sz="16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)</a:t>
                      </a:r>
                      <a:endParaRPr lang="en-US" sz="1600" b="1" i="0" u="none" strike="noStrike" baseline="30000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u="none" strike="noStrike" baseline="0" dirty="0" smtClean="0">
                          <a:solidFill>
                            <a:srgbClr val="00FFFF"/>
                          </a:solidFill>
                          <a:effectLst/>
                        </a:rPr>
                        <a:t>x</a:t>
                      </a:r>
                      <a:r>
                        <a:rPr lang="ru-RU" sz="16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(</a:t>
                      </a:r>
                      <a:r>
                        <a:rPr lang="en-US" sz="16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3</a:t>
                      </a:r>
                      <a:r>
                        <a:rPr lang="ru-RU" sz="1600" b="1" u="none" strike="noStrike" baseline="30000" dirty="0" smtClean="0">
                          <a:solidFill>
                            <a:srgbClr val="00FFFF"/>
                          </a:solidFill>
                          <a:effectLst/>
                        </a:rPr>
                        <a:t>)</a:t>
                      </a:r>
                      <a:endParaRPr lang="en-US" sz="1600" b="1" i="0" u="none" strike="noStrike" baseline="30000" dirty="0" smtClean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354648186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мар.17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2290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114069524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апр.17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2290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18439659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май.17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2290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97541915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июн.17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55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2090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50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16005669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июл.17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89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50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224448241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авг.17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64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2090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130639177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сен.17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56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2090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299575499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окт.17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2090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283243172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ноя.17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109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2090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80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73631165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дек.17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115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1890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218087432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янв.18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95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2090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82746361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фев.18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88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2290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40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344542873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мар.18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82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2290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40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242666897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solidFill>
                            <a:srgbClr val="00FFFF"/>
                          </a:solidFill>
                          <a:effectLst/>
                        </a:rPr>
                        <a:t>апр.18</a:t>
                      </a:r>
                      <a:endParaRPr lang="ru-RU" sz="1600" b="0" i="0" u="none" strike="noStrike" dirty="0">
                        <a:solidFill>
                          <a:srgbClr val="00FFFF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72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2290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858" marR="6858" marT="6858" marB="0" anchor="b"/>
                </a:tc>
                <a:extLst>
                  <a:ext uri="{0D108BD9-81ED-4DB2-BD59-A6C34878D82A}">
                    <a16:rowId xmlns:a16="http://schemas.microsoft.com/office/drawing/2014/main" val="3545344132"/>
                  </a:ext>
                </a:extLst>
              </a:tr>
            </a:tbl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597362"/>
              </p:ext>
            </p:extLst>
          </p:nvPr>
        </p:nvGraphicFramePr>
        <p:xfrm>
          <a:off x="228765" y="5900964"/>
          <a:ext cx="499832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1" name="Уравнение" r:id="rId3" imgW="2628720" imgH="266400" progId="Equation.3">
                  <p:embed/>
                </p:oleObj>
              </mc:Choice>
              <mc:Fallback>
                <p:oleObj name="Уравнение" r:id="rId3" imgW="2628720" imgH="266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65" y="5900964"/>
                        <a:ext cx="4998328" cy="4794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Прямоугольник 2">
            <a:extLst>
              <a:ext uri="{FF2B5EF4-FFF2-40B4-BE49-F238E27FC236}">
                <a16:creationId xmlns:a16="http://schemas.microsoft.com/office/drawing/2014/main" id="{A66D9F71-307B-46CD-9158-9C960EE43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89" y="5197640"/>
            <a:ext cx="875815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 Cyr" panose="02020603050405020304" pitchFamily="18" charset="0"/>
              </a:defRPr>
            </a:lvl9pPr>
          </a:lstStyle>
          <a:p>
            <a:pPr hangingPunct="0"/>
            <a:r>
              <a:rPr lang="ru-RU" sz="2200" dirty="0" smtClean="0"/>
              <a:t>= ЛИНЕЙН</a:t>
            </a:r>
            <a:r>
              <a:rPr lang="en-US" sz="2200" dirty="0" smtClean="0"/>
              <a:t> </a:t>
            </a:r>
            <a:r>
              <a:rPr lang="ru-RU" sz="2200" dirty="0" smtClean="0"/>
              <a:t>(</a:t>
            </a:r>
            <a:r>
              <a:rPr lang="ru-RU" sz="2200" i="1" dirty="0" smtClean="0"/>
              <a:t>у</a:t>
            </a:r>
            <a:r>
              <a:rPr lang="ru-RU" sz="2200" baseline="-25000" dirty="0" smtClean="0"/>
              <a:t>1</a:t>
            </a:r>
            <a:r>
              <a:rPr lang="en-US" sz="2200" dirty="0" smtClean="0"/>
              <a:t>,…,</a:t>
            </a:r>
            <a:r>
              <a:rPr lang="en-US" sz="2200" i="1" dirty="0" err="1" smtClean="0"/>
              <a:t>y</a:t>
            </a:r>
            <a:r>
              <a:rPr lang="en-US" sz="2200" i="1" baseline="-25000" dirty="0" err="1" smtClean="0"/>
              <a:t>n</a:t>
            </a:r>
            <a:r>
              <a:rPr lang="en-US" sz="2200" dirty="0" smtClean="0"/>
              <a:t>;                 ; 1; 1).</a:t>
            </a:r>
            <a:endParaRPr lang="ru-RU" sz="2200" dirty="0" smtClean="0"/>
          </a:p>
          <a:p>
            <a:pPr hangingPunct="0"/>
            <a:r>
              <a:rPr lang="en-US" sz="2200" dirty="0" smtClean="0"/>
              <a:t>3 </a:t>
            </a:r>
            <a:r>
              <a:rPr lang="en-US" sz="2200" dirty="0" smtClean="0">
                <a:sym typeface="Symbol" panose="05050102010706020507" pitchFamily="18" charset="2"/>
              </a:rPr>
              <a:t> (</a:t>
            </a:r>
            <a:r>
              <a:rPr lang="en-US" sz="2200" i="1" dirty="0" smtClean="0">
                <a:sym typeface="Symbol" panose="05050102010706020507" pitchFamily="18" charset="2"/>
              </a:rPr>
              <a:t>p</a:t>
            </a:r>
            <a:r>
              <a:rPr lang="en-US" sz="2200" dirty="0" smtClean="0">
                <a:sym typeface="Symbol" panose="05050102010706020507" pitchFamily="18" charset="2"/>
              </a:rPr>
              <a:t>+1)    </a:t>
            </a:r>
            <a:r>
              <a:rPr lang="ru-RU" sz="2200" dirty="0" smtClean="0">
                <a:sym typeface="Symbol" panose="05050102010706020507" pitchFamily="18" charset="2"/>
              </a:rPr>
              <a:t>формула </a:t>
            </a:r>
            <a:r>
              <a:rPr lang="en-US" sz="2200" dirty="0" smtClean="0">
                <a:sym typeface="Symbol" panose="05050102010706020507" pitchFamily="18" charset="2"/>
              </a:rPr>
              <a:t></a:t>
            </a:r>
            <a:r>
              <a:rPr lang="ru-RU" sz="2200" dirty="0" smtClean="0">
                <a:sym typeface="Symbol" panose="05050102010706020507" pitchFamily="18" charset="2"/>
              </a:rPr>
              <a:t>  </a:t>
            </a:r>
            <a:r>
              <a:rPr lang="en-US" sz="2200" dirty="0" smtClean="0">
                <a:sym typeface="Symbol" panose="05050102010706020507" pitchFamily="18" charset="2"/>
              </a:rPr>
              <a:t>Ctrl-Shift-Enter</a:t>
            </a:r>
            <a:endParaRPr lang="ru-RU" sz="2000" dirty="0" smtClean="0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588096"/>
              </p:ext>
            </p:extLst>
          </p:nvPr>
        </p:nvGraphicFramePr>
        <p:xfrm>
          <a:off x="2830252" y="5197640"/>
          <a:ext cx="11382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2" name="Уравнение" r:id="rId5" imgW="698400" imgH="266400" progId="Equation.3">
                  <p:embed/>
                </p:oleObj>
              </mc:Choice>
              <mc:Fallback>
                <p:oleObj name="Уравнение" r:id="rId5" imgW="698400" imgH="266400" progId="Equation.3">
                  <p:embed/>
                  <p:pic>
                    <p:nvPicPr>
                      <p:cNvPr id="16" name="Объект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252" y="5197640"/>
                        <a:ext cx="1138238" cy="4794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458047"/>
              </p:ext>
            </p:extLst>
          </p:nvPr>
        </p:nvGraphicFramePr>
        <p:xfrm>
          <a:off x="5559552" y="5268669"/>
          <a:ext cx="3379996" cy="103441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44999">
                  <a:extLst>
                    <a:ext uri="{9D8B030D-6E8A-4147-A177-3AD203B41FA5}">
                      <a16:colId xmlns:a16="http://schemas.microsoft.com/office/drawing/2014/main" val="2762871306"/>
                    </a:ext>
                  </a:extLst>
                </a:gridCol>
                <a:gridCol w="844999">
                  <a:extLst>
                    <a:ext uri="{9D8B030D-6E8A-4147-A177-3AD203B41FA5}">
                      <a16:colId xmlns:a16="http://schemas.microsoft.com/office/drawing/2014/main" val="4287624311"/>
                    </a:ext>
                  </a:extLst>
                </a:gridCol>
                <a:gridCol w="844999">
                  <a:extLst>
                    <a:ext uri="{9D8B030D-6E8A-4147-A177-3AD203B41FA5}">
                      <a16:colId xmlns:a16="http://schemas.microsoft.com/office/drawing/2014/main" val="4096549593"/>
                    </a:ext>
                  </a:extLst>
                </a:gridCol>
                <a:gridCol w="844999">
                  <a:extLst>
                    <a:ext uri="{9D8B030D-6E8A-4147-A177-3AD203B41FA5}">
                      <a16:colId xmlns:a16="http://schemas.microsoft.com/office/drawing/2014/main" val="394956038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2,70</a:t>
                      </a:r>
                      <a:endParaRPr lang="ru-RU" sz="2200" b="1" i="0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0,471</a:t>
                      </a:r>
                      <a:endParaRPr lang="ru-RU" sz="2200" b="1" i="0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-</a:t>
                      </a:r>
                      <a:r>
                        <a:rPr lang="ru-RU" sz="2200" b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0,045</a:t>
                      </a:r>
                      <a:endParaRPr lang="ru-RU" sz="2200" b="1" i="0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158,8</a:t>
                      </a:r>
                      <a:endParaRPr lang="ru-RU" sz="2200" b="1" i="0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0821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 smtClean="0">
                          <a:effectLst/>
                        </a:rPr>
                        <a:t>1,62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 smtClean="0">
                          <a:effectLst/>
                        </a:rPr>
                        <a:t>0,164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0,020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 smtClean="0">
                          <a:effectLst/>
                        </a:rPr>
                        <a:t>43,7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71668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0,386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 smtClean="0">
                          <a:effectLst/>
                        </a:rPr>
                        <a:t>14,91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#Н/Д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#Н/Д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4962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30713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Свойства оценок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7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4275" y="1095454"/>
            <a:ext cx="89157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 разных выборках за счет случайного характера остатков будут получены различные оценки!</a:t>
            </a:r>
            <a:endParaRPr lang="ru-RU" sz="2200" b="1" u="none" strike="noStrike" dirty="0">
              <a:solidFill>
                <a:srgbClr val="00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82564" y="1916766"/>
            <a:ext cx="89614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1. Состоятельность</a:t>
            </a:r>
            <a:r>
              <a:rPr lang="en-US" sz="2200" b="1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200" b="1" dirty="0" smtClean="0">
              <a:solidFill>
                <a:srgbClr val="00FF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4638" lvl="0" algn="just" hangingPunct="0">
              <a:spcAft>
                <a:spcPts val="0"/>
              </a:spcAft>
              <a:buSzPct val="100000"/>
            </a:pPr>
            <a:endParaRPr lang="en-US" sz="800" u="none" strike="noStrike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4638" lvl="0" algn="just" hangingPunct="0">
              <a:spcAft>
                <a:spcPts val="0"/>
              </a:spcAft>
              <a:buSzPct val="100000"/>
            </a:pPr>
            <a:r>
              <a:rPr lang="ru-RU" sz="2200" u="none" strike="noStrik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росте выборки оценка стремится к истинному значению пара-метра (асимптотическое свойство проявляющееся при больших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pPr marL="274638" lvl="0" algn="just" hangingPunct="0">
              <a:spcAft>
                <a:spcPts val="0"/>
              </a:spcAft>
              <a:buSzPct val="100000"/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Замечание 1: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Состоятельные оценки бывают разного качества.</a:t>
            </a:r>
          </a:p>
          <a:p>
            <a:pPr marL="274638" lvl="0" algn="just" hangingPunct="0">
              <a:spcAft>
                <a:spcPts val="0"/>
              </a:spcAft>
              <a:buSzPct val="100000"/>
            </a:pP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##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случае симметрично распределенной случайной величины</a:t>
            </a:r>
          </a:p>
          <a:p>
            <a:pPr marL="5376863" lvl="0" algn="just" hangingPunct="0">
              <a:spcAft>
                <a:spcPts val="0"/>
              </a:spcAft>
              <a:buSzPct val="100000"/>
            </a:pPr>
            <a:endParaRPr lang="en-US" sz="600" u="none" strike="noStrike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41988" lvl="0" algn="just" hangingPunct="0">
              <a:spcAft>
                <a:spcPts val="0"/>
              </a:spcAft>
              <a:buSzPct val="100000"/>
            </a:pPr>
            <a:r>
              <a:rPr lang="ru-RU" sz="2200" u="none" strike="noStrik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состоятельные оценки</a:t>
            </a:r>
            <a:r>
              <a:rPr lang="en-US" sz="2200" u="none" strike="noStrik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u="none" strike="noStrike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41988" lvl="0" algn="just" hangingPunct="0">
              <a:spcAft>
                <a:spcPts val="0"/>
              </a:spcAft>
              <a:buSzPct val="100000"/>
            </a:pPr>
            <a:endParaRPr lang="en-US" sz="1400" u="none" strike="noStrike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4638" lvl="0" algn="just" hangingPunct="0">
              <a:spcAft>
                <a:spcPts val="0"/>
              </a:spcAft>
              <a:buSzPct val="100000"/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Замечание 2: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Состоятельная оценка может быть сколь угодно далекой от истинного значения.</a:t>
            </a:r>
          </a:p>
          <a:p>
            <a:pPr marL="274638" lvl="0" algn="just" hangingPunct="0">
              <a:spcAft>
                <a:spcPts val="0"/>
              </a:spcAft>
              <a:buSzPct val="100000"/>
            </a:pP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##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Средняя зарплата в отрасли, где работают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человек</a:t>
            </a:r>
          </a:p>
          <a:p>
            <a:pPr marL="2687638" lvl="0" algn="just" hangingPunct="0">
              <a:spcAft>
                <a:spcPts val="0"/>
              </a:spcAft>
              <a:buSzPct val="100000"/>
            </a:pPr>
            <a:r>
              <a:rPr lang="ru-RU" dirty="0"/>
              <a:t>при любом объеме </a:t>
            </a:r>
            <a:r>
              <a:rPr lang="ru-RU" dirty="0" smtClean="0"/>
              <a:t>выборки, </a:t>
            </a:r>
            <a:r>
              <a:rPr lang="ru-RU" dirty="0"/>
              <a:t>кроме сплошного </a:t>
            </a:r>
            <a:r>
              <a:rPr lang="ru-RU" dirty="0" err="1" smtClean="0"/>
              <a:t>обсле-дования</a:t>
            </a:r>
            <a:r>
              <a:rPr lang="ru-RU" dirty="0"/>
              <a:t>, получаем сколь угодно завышенный </a:t>
            </a:r>
            <a:r>
              <a:rPr lang="ru-RU" dirty="0" smtClean="0"/>
              <a:t>результат.</a:t>
            </a:r>
            <a:endParaRPr lang="ru-RU" sz="22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4638" lvl="0" algn="just" hangingPunct="0">
              <a:spcAft>
                <a:spcPts val="0"/>
              </a:spcAft>
              <a:buSzPct val="100000"/>
            </a:pPr>
            <a:endParaRPr lang="ru-RU" sz="22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379355"/>
              </p:ext>
            </p:extLst>
          </p:nvPr>
        </p:nvGraphicFramePr>
        <p:xfrm>
          <a:off x="2864803" y="1919288"/>
          <a:ext cx="12128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9" name="Уравнение" r:id="rId3" imgW="672840" imgH="330120" progId="Equation.3">
                  <p:embed/>
                </p:oleObj>
              </mc:Choice>
              <mc:Fallback>
                <p:oleObj name="Уравнение" r:id="rId3" imgW="672840" imgH="330120" progId="Equation.3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4803" y="1919288"/>
                        <a:ext cx="121285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315151"/>
              </p:ext>
            </p:extLst>
          </p:nvPr>
        </p:nvGraphicFramePr>
        <p:xfrm>
          <a:off x="883476" y="3682175"/>
          <a:ext cx="51022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0" name="Уравнение" r:id="rId5" imgW="2831760" imgH="393480" progId="Equation.3">
                  <p:embed/>
                </p:oleObj>
              </mc:Choice>
              <mc:Fallback>
                <p:oleObj name="Уравнение" r:id="rId5" imgW="2831760" imgH="393480" progId="Equation.3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476" y="3682175"/>
                        <a:ext cx="5102225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388123"/>
              </p:ext>
            </p:extLst>
          </p:nvPr>
        </p:nvGraphicFramePr>
        <p:xfrm>
          <a:off x="901763" y="5376291"/>
          <a:ext cx="1760220" cy="77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1" name="Уравнение" r:id="rId7" imgW="977900" imgH="431800" progId="Equation.3">
                  <p:embed/>
                </p:oleObj>
              </mc:Choice>
              <mc:Fallback>
                <p:oleObj name="Уравнение" r:id="rId7" imgW="9779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63" y="5376291"/>
                        <a:ext cx="1760220" cy="777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4638218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Свойства оценок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8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82565" y="1066510"/>
            <a:ext cx="879792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ru-RU" sz="2200" b="1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Несмещенность</a:t>
            </a:r>
            <a:r>
              <a:rPr lang="en-US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          при любом объеме выборки.</a:t>
            </a:r>
          </a:p>
          <a:p>
            <a:pPr marL="274638" lvl="0" algn="just" hangingPunct="0">
              <a:spcAft>
                <a:spcPts val="0"/>
              </a:spcAft>
              <a:buSzPct val="100000"/>
            </a:pPr>
            <a:r>
              <a:rPr lang="ru-RU" sz="2200" u="none" strike="noStrike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Усреднение полученных оценок по всем выборкам данного объема дает истинное значение параметра (свойство «хороших свойств» оценки при каждом конечном объеме выборки).</a:t>
            </a:r>
            <a:endParaRPr lang="ru-RU" sz="22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877355"/>
              </p:ext>
            </p:extLst>
          </p:nvPr>
        </p:nvGraphicFramePr>
        <p:xfrm>
          <a:off x="2730501" y="1088896"/>
          <a:ext cx="8699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7" name="Уравнение" r:id="rId3" imgW="482400" imgH="215640" progId="Equation.3">
                  <p:embed/>
                </p:oleObj>
              </mc:Choice>
              <mc:Fallback>
                <p:oleObj name="Уравнение" r:id="rId3" imgW="482400" imgH="215640" progId="Equation.3">
                  <p:embed/>
                  <p:pic>
                    <p:nvPicPr>
                      <p:cNvPr id="9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1" y="1088896"/>
                        <a:ext cx="86995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164276" y="2536070"/>
            <a:ext cx="87979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3. Эффективность</a:t>
            </a:r>
            <a:r>
              <a:rPr lang="ru-RU" sz="2200" b="1" dirty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4638" lvl="0" algn="just" hangingPunct="0">
              <a:spcAft>
                <a:spcPts val="0"/>
              </a:spcAft>
              <a:buSzPct val="100000"/>
            </a:pPr>
            <a:endParaRPr lang="en-US" sz="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4638" lvl="0" algn="just" hangingPunct="0">
              <a:spcAft>
                <a:spcPts val="0"/>
              </a:spcAft>
              <a:buSzPct val="100000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Эффективная оценка обладает наименьшим случайным разбросом в изучаемом классе </a:t>
            </a:r>
            <a:r>
              <a:rPr lang="en-US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74638" lvl="0" algn="just" hangingPunct="0">
              <a:spcAft>
                <a:spcPts val="0"/>
              </a:spcAft>
              <a:buSzPct val="100000"/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Замечание: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Смещенная оценка может быть точнее несмещенной.</a:t>
            </a:r>
            <a:endParaRPr lang="ru-RU" sz="22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025523"/>
              </p:ext>
            </p:extLst>
          </p:nvPr>
        </p:nvGraphicFramePr>
        <p:xfrm>
          <a:off x="2782761" y="2443489"/>
          <a:ext cx="2879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8" name="Уравнение" r:id="rId5" imgW="1600200" imgH="380880" progId="Equation.3">
                  <p:embed/>
                </p:oleObj>
              </mc:Choice>
              <mc:Fallback>
                <p:oleObj name="Уравнение" r:id="rId5" imgW="1600200" imgH="380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761" y="2443489"/>
                        <a:ext cx="28797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28" y="4096512"/>
            <a:ext cx="5133630" cy="2710356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6027261" y="5930134"/>
            <a:ext cx="26089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hangingPunct="0"/>
            <a:r>
              <a:rPr lang="ru-RU" altLang="ru-RU" sz="2200" dirty="0" smtClean="0">
                <a:sym typeface="Symbol" panose="05050102010706020507" pitchFamily="18" charset="2"/>
              </a:rPr>
              <a:t>значения оценок</a:t>
            </a:r>
          </a:p>
          <a:p>
            <a:pPr lvl="0" algn="just" eaLnBrk="0" hangingPunct="0"/>
            <a:r>
              <a:rPr lang="ru-RU" altLang="ru-RU" sz="2200" dirty="0">
                <a:sym typeface="Symbol" panose="05050102010706020507" pitchFamily="18" charset="2"/>
              </a:rPr>
              <a:t>н</a:t>
            </a:r>
            <a:r>
              <a:rPr lang="ru-RU" altLang="ru-RU" sz="2200" dirty="0" smtClean="0">
                <a:sym typeface="Symbol" panose="05050102010706020507" pitchFamily="18" charset="2"/>
              </a:rPr>
              <a:t>а разных выборках</a:t>
            </a:r>
            <a:endParaRPr lang="en-US" altLang="ru-RU" sz="2200" dirty="0">
              <a:sym typeface="Symbol" panose="05050102010706020507" pitchFamily="18" charset="2"/>
            </a:endParaRPr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423146"/>
              </p:ext>
            </p:extLst>
          </p:nvPr>
        </p:nvGraphicFramePr>
        <p:xfrm>
          <a:off x="3543319" y="6465463"/>
          <a:ext cx="532980" cy="38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9" name="Уравнение" r:id="rId9" imgW="355320" imgH="253800" progId="Equation.3">
                  <p:embed/>
                </p:oleObj>
              </mc:Choice>
              <mc:Fallback>
                <p:oleObj name="Уравнение" r:id="rId9" imgW="355320" imgH="253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19" y="6465463"/>
                        <a:ext cx="532980" cy="38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2870066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Свойства оценок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КЛММР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11268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9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4275" y="1936702"/>
            <a:ext cx="891577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Несмещенная оценка ошибки прогноза:</a:t>
            </a:r>
            <a:endParaRPr lang="ru-RU" sz="2200" b="1" u="none" strike="noStrike" dirty="0">
              <a:solidFill>
                <a:srgbClr val="00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297350"/>
              </p:ext>
            </p:extLst>
          </p:nvPr>
        </p:nvGraphicFramePr>
        <p:xfrm>
          <a:off x="238601" y="2209207"/>
          <a:ext cx="52355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2" name="Уравнение" r:id="rId3" imgW="2908080" imgH="482400" progId="Equation.3">
                  <p:embed/>
                </p:oleObj>
              </mc:Choice>
              <mc:Fallback>
                <p:oleObj name="Уравнение" r:id="rId3" imgW="290808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" y="2209207"/>
                        <a:ext cx="5235575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97461"/>
              </p:ext>
            </p:extLst>
          </p:nvPr>
        </p:nvGraphicFramePr>
        <p:xfrm>
          <a:off x="252476" y="3039047"/>
          <a:ext cx="118903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3" name="Уравнение" r:id="rId5" imgW="660240" imgH="203040" progId="Equation.3">
                  <p:embed/>
                </p:oleObj>
              </mc:Choice>
              <mc:Fallback>
                <p:oleObj name="Уравнение" r:id="rId5" imgW="660240" imgH="203040" progId="Equation.3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76" y="3039047"/>
                        <a:ext cx="1189038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444719"/>
              </p:ext>
            </p:extLst>
          </p:nvPr>
        </p:nvGraphicFramePr>
        <p:xfrm>
          <a:off x="5705854" y="2282486"/>
          <a:ext cx="3261256" cy="103441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15314">
                  <a:extLst>
                    <a:ext uri="{9D8B030D-6E8A-4147-A177-3AD203B41FA5}">
                      <a16:colId xmlns:a16="http://schemas.microsoft.com/office/drawing/2014/main" val="2762871306"/>
                    </a:ext>
                  </a:extLst>
                </a:gridCol>
                <a:gridCol w="815314">
                  <a:extLst>
                    <a:ext uri="{9D8B030D-6E8A-4147-A177-3AD203B41FA5}">
                      <a16:colId xmlns:a16="http://schemas.microsoft.com/office/drawing/2014/main" val="4287624311"/>
                    </a:ext>
                  </a:extLst>
                </a:gridCol>
                <a:gridCol w="815314">
                  <a:extLst>
                    <a:ext uri="{9D8B030D-6E8A-4147-A177-3AD203B41FA5}">
                      <a16:colId xmlns:a16="http://schemas.microsoft.com/office/drawing/2014/main" val="4096549593"/>
                    </a:ext>
                  </a:extLst>
                </a:gridCol>
                <a:gridCol w="815314">
                  <a:extLst>
                    <a:ext uri="{9D8B030D-6E8A-4147-A177-3AD203B41FA5}">
                      <a16:colId xmlns:a16="http://schemas.microsoft.com/office/drawing/2014/main" val="394956038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2,70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0,471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ru-RU" sz="22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0,045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158,8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0821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1,62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0,164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0,020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43,7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71668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0,386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14,91</a:t>
                      </a:r>
                      <a:endParaRPr lang="ru-RU" sz="2200" b="1" i="0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#Н/Д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#Н/Д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4962767"/>
                  </a:ext>
                </a:extLst>
              </a:tr>
            </a:tbl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182563" y="3483842"/>
            <a:ext cx="891577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Ковариационная матрица оценок параметров:</a:t>
            </a:r>
            <a:endParaRPr lang="ru-RU" sz="2200" b="1" u="none" strike="noStrike" dirty="0">
              <a:solidFill>
                <a:srgbClr val="00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123527"/>
              </p:ext>
            </p:extLst>
          </p:nvPr>
        </p:nvGraphicFramePr>
        <p:xfrm>
          <a:off x="252476" y="3828338"/>
          <a:ext cx="44577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4" name="Уравнение" r:id="rId7" imgW="2476440" imgH="406080" progId="Equation.3">
                  <p:embed/>
                </p:oleObj>
              </mc:Choice>
              <mc:Fallback>
                <p:oleObj name="Уравнение" r:id="rId7" imgW="2476440" imgH="4060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76" y="3828338"/>
                        <a:ext cx="4457700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179324" y="4343144"/>
            <a:ext cx="548995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Наиболее важными являются диагональные элементы – квадраты среднеквадратических ошибок </a:t>
            </a:r>
            <a:r>
              <a:rPr lang="en-US" sz="2200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2200" i="1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оценок коэффициентов </a:t>
            </a:r>
            <a:r>
              <a:rPr lang="el-GR" sz="2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θ</a:t>
            </a:r>
            <a:r>
              <a:rPr lang="en-US" sz="2200" i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n-US" sz="2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805828"/>
              </p:ext>
            </p:extLst>
          </p:nvPr>
        </p:nvGraphicFramePr>
        <p:xfrm>
          <a:off x="5705854" y="4395262"/>
          <a:ext cx="3261256" cy="103441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815314">
                  <a:extLst>
                    <a:ext uri="{9D8B030D-6E8A-4147-A177-3AD203B41FA5}">
                      <a16:colId xmlns:a16="http://schemas.microsoft.com/office/drawing/2014/main" val="2762871306"/>
                    </a:ext>
                  </a:extLst>
                </a:gridCol>
                <a:gridCol w="815314">
                  <a:extLst>
                    <a:ext uri="{9D8B030D-6E8A-4147-A177-3AD203B41FA5}">
                      <a16:colId xmlns:a16="http://schemas.microsoft.com/office/drawing/2014/main" val="4287624311"/>
                    </a:ext>
                  </a:extLst>
                </a:gridCol>
                <a:gridCol w="815314">
                  <a:extLst>
                    <a:ext uri="{9D8B030D-6E8A-4147-A177-3AD203B41FA5}">
                      <a16:colId xmlns:a16="http://schemas.microsoft.com/office/drawing/2014/main" val="4096549593"/>
                    </a:ext>
                  </a:extLst>
                </a:gridCol>
                <a:gridCol w="815314">
                  <a:extLst>
                    <a:ext uri="{9D8B030D-6E8A-4147-A177-3AD203B41FA5}">
                      <a16:colId xmlns:a16="http://schemas.microsoft.com/office/drawing/2014/main" val="394956038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2,70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0,471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ru-RU" sz="22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0,045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158,8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0821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1,62</a:t>
                      </a:r>
                      <a:endParaRPr lang="ru-RU" sz="2200" b="1" i="0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0,164</a:t>
                      </a:r>
                      <a:endParaRPr lang="ru-RU" sz="2200" b="1" i="0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1" u="none" strike="noStrike" dirty="0">
                          <a:solidFill>
                            <a:srgbClr val="00FFFF"/>
                          </a:solidFill>
                          <a:effectLst/>
                        </a:rPr>
                        <a:t>0,020</a:t>
                      </a:r>
                      <a:endParaRPr lang="ru-RU" sz="2200" b="1" i="0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1" u="none" strike="noStrike" dirty="0" smtClean="0">
                          <a:solidFill>
                            <a:srgbClr val="00FFFF"/>
                          </a:solidFill>
                          <a:effectLst/>
                        </a:rPr>
                        <a:t>43,7</a:t>
                      </a:r>
                      <a:endParaRPr lang="ru-RU" sz="2200" b="1" i="0" u="none" strike="noStrike" dirty="0">
                        <a:solidFill>
                          <a:srgbClr val="00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71668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0,386</a:t>
                      </a:r>
                      <a:endParaRPr lang="ru-RU" sz="2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 smtClean="0">
                          <a:effectLst/>
                        </a:rPr>
                        <a:t>14,91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#Н/Д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u="none" strike="noStrike" dirty="0">
                          <a:effectLst/>
                        </a:rPr>
                        <a:t>#Н/Д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4962767"/>
                  </a:ext>
                </a:extLst>
              </a:tr>
            </a:tbl>
          </a:graphicData>
        </a:graphic>
      </p:graphicFrame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771717"/>
              </p:ext>
            </p:extLst>
          </p:nvPr>
        </p:nvGraphicFramePr>
        <p:xfrm>
          <a:off x="255279" y="5440363"/>
          <a:ext cx="486727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5" name="Уравнение" r:id="rId9" imgW="2705040" imgH="380880" progId="Equation.3">
                  <p:embed/>
                </p:oleObj>
              </mc:Choice>
              <mc:Fallback>
                <p:oleObj name="Уравнение" r:id="rId9" imgW="2705040" imgH="380880" progId="Equation.3">
                  <p:embed/>
                  <p:pic>
                    <p:nvPicPr>
                      <p:cNvPr id="5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9" y="5440363"/>
                        <a:ext cx="4867275" cy="684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Прямоугольник 20"/>
          <p:cNvSpPr/>
          <p:nvPr/>
        </p:nvSpPr>
        <p:spPr>
          <a:xfrm>
            <a:off x="182563" y="1093187"/>
            <a:ext cx="89157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hangingPunct="0">
              <a:spcAft>
                <a:spcPts val="0"/>
              </a:spcAft>
              <a:buSzPct val="100000"/>
            </a:pPr>
            <a:r>
              <a:rPr lang="ru-RU" sz="22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Важен не только полученный по выборке вид регрессии, но и то, насколько мы можем ему доверять!</a:t>
            </a:r>
            <a:endParaRPr lang="ru-RU" sz="2200" b="1" u="none" strike="noStrike" dirty="0">
              <a:solidFill>
                <a:srgbClr val="00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332760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8" grpId="0"/>
      <p:bldP spid="21" grpId="0"/>
    </p:bld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21275</TotalTime>
  <Words>1691</Words>
  <Application>Microsoft Office PowerPoint</Application>
  <PresentationFormat>Экран (4:3)</PresentationFormat>
  <Paragraphs>408</Paragraphs>
  <Slides>22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31" baseType="lpstr">
      <vt:lpstr>Arial</vt:lpstr>
      <vt:lpstr>Calibri</vt:lpstr>
      <vt:lpstr>Monotype Sorts</vt:lpstr>
      <vt:lpstr>Symbol</vt:lpstr>
      <vt:lpstr>Times New Roman</vt:lpstr>
      <vt:lpstr>Times New Roman Cyr</vt:lpstr>
      <vt:lpstr>Мерцание</vt:lpstr>
      <vt:lpstr>Уравнение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623</cp:revision>
  <dcterms:created xsi:type="dcterms:W3CDTF">1997-05-19T02:18:46Z</dcterms:created>
  <dcterms:modified xsi:type="dcterms:W3CDTF">2019-02-04T15:11:00Z</dcterms:modified>
</cp:coreProperties>
</file>