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91" r:id="rId2"/>
    <p:sldId id="388" r:id="rId3"/>
    <p:sldId id="390" r:id="rId4"/>
    <p:sldId id="389" r:id="rId5"/>
    <p:sldId id="391" r:id="rId6"/>
    <p:sldId id="392" r:id="rId7"/>
    <p:sldId id="393" r:id="rId8"/>
    <p:sldId id="394" r:id="rId9"/>
    <p:sldId id="395" r:id="rId10"/>
    <p:sldId id="396" r:id="rId11"/>
    <p:sldId id="407" r:id="rId12"/>
    <p:sldId id="408" r:id="rId13"/>
    <p:sldId id="397" r:id="rId14"/>
    <p:sldId id="398" r:id="rId15"/>
    <p:sldId id="399" r:id="rId16"/>
    <p:sldId id="400" r:id="rId17"/>
    <p:sldId id="401" r:id="rId18"/>
    <p:sldId id="410" r:id="rId19"/>
    <p:sldId id="403" r:id="rId20"/>
    <p:sldId id="404" r:id="rId21"/>
    <p:sldId id="405" r:id="rId22"/>
    <p:sldId id="406" r:id="rId23"/>
    <p:sldId id="409" r:id="rId24"/>
    <p:sldId id="375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7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26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53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83266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4.1-4.2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Гетероскедастичность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 и автокорреляция.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Неоднородность. </a:t>
            </a: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-переменные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Итеративная процедура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Кохрейна-Оркатта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1507327"/>
            <a:ext cx="89614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1. Вычисляем МНК-оценки 1-итерации</a:t>
            </a:r>
          </a:p>
          <a:p>
            <a:endParaRPr lang="ru-RU" sz="6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2. Подсчитываем остатки 1-итерации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ru-RU" sz="6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3. С помощью МНК оцениваем параметры 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1-итерации.</a:t>
            </a:r>
          </a:p>
          <a:p>
            <a:endParaRPr lang="ru-RU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1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10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Осуществляем переход к переменным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59681"/>
              </p:ext>
            </p:extLst>
          </p:nvPr>
        </p:nvGraphicFramePr>
        <p:xfrm>
          <a:off x="4988751" y="1488250"/>
          <a:ext cx="1758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Уравнение" r:id="rId3" imgW="977760" imgH="279360" progId="Equation.3">
                  <p:embed/>
                </p:oleObj>
              </mc:Choice>
              <mc:Fallback>
                <p:oleObj name="Уравнение" r:id="rId3" imgW="97776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51" y="1488250"/>
                        <a:ext cx="17589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24233"/>
              </p:ext>
            </p:extLst>
          </p:nvPr>
        </p:nvGraphicFramePr>
        <p:xfrm>
          <a:off x="4787900" y="1908937"/>
          <a:ext cx="36814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Уравнение" r:id="rId5" imgW="2044440" imgH="279360" progId="Equation.3">
                  <p:embed/>
                </p:oleObj>
              </mc:Choice>
              <mc:Fallback>
                <p:oleObj name="Уравнение" r:id="rId5" imgW="204444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08937"/>
                        <a:ext cx="36814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0813"/>
              </p:ext>
            </p:extLst>
          </p:nvPr>
        </p:nvGraphicFramePr>
        <p:xfrm>
          <a:off x="520129" y="2684272"/>
          <a:ext cx="43386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Уравнение" r:id="rId7" imgW="2412720" imgH="330120" progId="Equation.3">
                  <p:embed/>
                </p:oleObj>
              </mc:Choice>
              <mc:Fallback>
                <p:oleObj name="Уравнение" r:id="rId7" imgW="2412720" imgH="3301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9" y="2684272"/>
                        <a:ext cx="43386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50906"/>
              </p:ext>
            </p:extLst>
          </p:nvPr>
        </p:nvGraphicFramePr>
        <p:xfrm>
          <a:off x="496189" y="3119120"/>
          <a:ext cx="3108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Уравнение" r:id="rId9" imgW="1726920" imgH="266400" progId="Equation.3">
                  <p:embed/>
                </p:oleObj>
              </mc:Choice>
              <mc:Fallback>
                <p:oleObj name="Уравнение" r:id="rId9" imgW="1726920" imgH="2664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9" y="3119120"/>
                        <a:ext cx="31083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08379"/>
              </p:ext>
            </p:extLst>
          </p:nvPr>
        </p:nvGraphicFramePr>
        <p:xfrm>
          <a:off x="5162550" y="3497644"/>
          <a:ext cx="21478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Уравнение" r:id="rId11" imgW="1193760" imgH="266400" progId="Equation.3">
                  <p:embed/>
                </p:oleObj>
              </mc:Choice>
              <mc:Fallback>
                <p:oleObj name="Уравнение" r:id="rId11" imgW="119376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497644"/>
                        <a:ext cx="214788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188658" y="3964015"/>
            <a:ext cx="89614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Вычисляем МНК-оценки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-итерации</a:t>
            </a:r>
          </a:p>
          <a:p>
            <a:endParaRPr lang="ru-RU" sz="6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Подсчитываем остатки </a:t>
            </a:r>
            <a:r>
              <a:rPr 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-итерации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ru-RU" sz="6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С помощью МНК оцениваем параметры 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-итерации.</a:t>
            </a:r>
          </a:p>
          <a:p>
            <a:endParaRPr lang="ru-RU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1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10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Осуществляем переход к переменным</a:t>
            </a:r>
            <a:endParaRPr lang="en-US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………………………………………………………………………………</a:t>
            </a: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11365"/>
              </p:ext>
            </p:extLst>
          </p:nvPr>
        </p:nvGraphicFramePr>
        <p:xfrm>
          <a:off x="5046853" y="3944938"/>
          <a:ext cx="1873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Уравнение" r:id="rId13" imgW="1041120" imgH="279360" progId="Equation.3">
                  <p:embed/>
                </p:oleObj>
              </mc:Choice>
              <mc:Fallback>
                <p:oleObj name="Уравнение" r:id="rId13" imgW="1041120" imgH="27936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853" y="3944938"/>
                        <a:ext cx="1873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01148"/>
              </p:ext>
            </p:extLst>
          </p:nvPr>
        </p:nvGraphicFramePr>
        <p:xfrm>
          <a:off x="4769739" y="4365625"/>
          <a:ext cx="3841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name="Уравнение" r:id="rId15" imgW="2133360" imgH="279360" progId="Equation.3">
                  <p:embed/>
                </p:oleObj>
              </mc:Choice>
              <mc:Fallback>
                <p:oleObj name="Уравнение" r:id="rId15" imgW="2133360" imgH="27936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739" y="4365625"/>
                        <a:ext cx="3841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99847"/>
              </p:ext>
            </p:extLst>
          </p:nvPr>
        </p:nvGraphicFramePr>
        <p:xfrm>
          <a:off x="523177" y="5140325"/>
          <a:ext cx="44529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4" name="Уравнение" r:id="rId17" imgW="2476440" imgH="330120" progId="Equation.3">
                  <p:embed/>
                </p:oleObj>
              </mc:Choice>
              <mc:Fallback>
                <p:oleObj name="Уравнение" r:id="rId17" imgW="2476440" imgH="330120" progId="Equation.3">
                  <p:embed/>
                  <p:pic>
                    <p:nvPicPr>
                      <p:cNvPr id="13" name="Объект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77" y="5140325"/>
                        <a:ext cx="44529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91539"/>
              </p:ext>
            </p:extLst>
          </p:nvPr>
        </p:nvGraphicFramePr>
        <p:xfrm>
          <a:off x="541465" y="5575300"/>
          <a:ext cx="31765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Уравнение" r:id="rId19" imgW="1765080" imgH="266400" progId="Equation.3">
                  <p:embed/>
                </p:oleObj>
              </mc:Choice>
              <mc:Fallback>
                <p:oleObj name="Уравнение" r:id="rId19" imgW="1765080" imgH="266400" progId="Equation.3">
                  <p:embed/>
                  <p:pic>
                    <p:nvPicPr>
                      <p:cNvPr id="15" name="Объект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65" y="5575300"/>
                        <a:ext cx="317658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93729"/>
              </p:ext>
            </p:extLst>
          </p:nvPr>
        </p:nvGraphicFramePr>
        <p:xfrm>
          <a:off x="5168646" y="5954332"/>
          <a:ext cx="21478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6" name="Уравнение" r:id="rId21" imgW="1193760" imgH="266400" progId="Equation.3">
                  <p:embed/>
                </p:oleObj>
              </mc:Choice>
              <mc:Fallback>
                <p:oleObj name="Уравнение" r:id="rId21" imgW="1193760" imgH="2664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46" y="5954332"/>
                        <a:ext cx="214788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99199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Точечный прогноз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моделях линейной регрессии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1507327"/>
            <a:ext cx="8961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Наиболее распространенная задача: предсказывать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 известным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25679"/>
              </p:ext>
            </p:extLst>
          </p:nvPr>
        </p:nvGraphicFramePr>
        <p:xfrm>
          <a:off x="530351" y="1912519"/>
          <a:ext cx="3849382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Уравнение" r:id="rId3" imgW="2082800" imgH="812800" progId="Equation.3">
                  <p:embed/>
                </p:oleObj>
              </mc:Choice>
              <mc:Fallback>
                <p:oleObj name="Уравнение" r:id="rId3" imgW="2082800" imgH="812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1" y="1912519"/>
                        <a:ext cx="3849382" cy="1463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379733" y="2408879"/>
            <a:ext cx="2732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 известные данные</a:t>
            </a:r>
            <a:endParaRPr lang="ru-RU" sz="22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156"/>
              </p:ext>
            </p:extLst>
          </p:nvPr>
        </p:nvGraphicFramePr>
        <p:xfrm>
          <a:off x="530352" y="3369081"/>
          <a:ext cx="64826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Уравнение" r:id="rId5" imgW="419100" imgH="228600" progId="Equation.3">
                  <p:embed/>
                </p:oleObj>
              </mc:Choice>
              <mc:Fallback>
                <p:oleObj name="Уравнение" r:id="rId5" imgW="419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" y="3369081"/>
                        <a:ext cx="648268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22952"/>
              </p:ext>
            </p:extLst>
          </p:nvPr>
        </p:nvGraphicFramePr>
        <p:xfrm>
          <a:off x="1123756" y="3311138"/>
          <a:ext cx="3240419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Уравнение" r:id="rId7" imgW="1651000" imgH="266700" progId="Equation.3">
                  <p:embed/>
                </p:oleObj>
              </mc:Choice>
              <mc:Fallback>
                <p:oleObj name="Уравнение" r:id="rId7" imgW="16510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56" y="3311138"/>
                        <a:ext cx="3240419" cy="480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7"/>
          <p:cNvSpPr>
            <a:spLocks/>
          </p:cNvSpPr>
          <p:nvPr/>
        </p:nvSpPr>
        <p:spPr bwMode="auto">
          <a:xfrm>
            <a:off x="4670616" y="3694176"/>
            <a:ext cx="2790888" cy="457199"/>
          </a:xfrm>
          <a:prstGeom prst="callout2">
            <a:avLst>
              <a:gd name="adj1" fmla="val 49884"/>
              <a:gd name="adj2" fmla="val 0"/>
              <a:gd name="adj3" fmla="val 49884"/>
              <a:gd name="adj4" fmla="val -136333"/>
              <a:gd name="adj5" fmla="val 1394"/>
              <a:gd name="adj6" fmla="val -136653"/>
            </a:avLst>
          </a:prstGeom>
          <a:noFill/>
          <a:ln w="9525">
            <a:solidFill>
              <a:schemeClr val="tx1"/>
            </a:solidFill>
            <a:miter lim="800000"/>
            <a:headEnd type="none" w="sm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неизвестное значение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82562" y="3993142"/>
            <a:ext cx="8961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Также известен характер ковариационных связей остатка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35904"/>
              </p:ext>
            </p:extLst>
          </p:nvPr>
        </p:nvGraphicFramePr>
        <p:xfrm>
          <a:off x="620713" y="4352925"/>
          <a:ext cx="3886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Уравнение" r:id="rId9" imgW="2158920" imgH="266400" progId="Equation.3">
                  <p:embed/>
                </p:oleObj>
              </mc:Choice>
              <mc:Fallback>
                <p:oleObj name="Уравнение" r:id="rId9" imgW="215892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352925"/>
                        <a:ext cx="38862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52128"/>
              </p:ext>
            </p:extLst>
          </p:nvPr>
        </p:nvGraphicFramePr>
        <p:xfrm>
          <a:off x="4638294" y="4430459"/>
          <a:ext cx="12128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Уравнение" r:id="rId11" imgW="672840" imgH="228600" progId="Equation.3">
                  <p:embed/>
                </p:oleObj>
              </mc:Choice>
              <mc:Fallback>
                <p:oleObj name="Уравнение" r:id="rId11" imgW="6728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294" y="4430459"/>
                        <a:ext cx="12128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1143"/>
              </p:ext>
            </p:extLst>
          </p:nvPr>
        </p:nvGraphicFramePr>
        <p:xfrm>
          <a:off x="5909882" y="4346258"/>
          <a:ext cx="13255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Уравнение" r:id="rId13" imgW="736560" imgH="266400" progId="Equation.3">
                  <p:embed/>
                </p:oleObj>
              </mc:Choice>
              <mc:Fallback>
                <p:oleObj name="Уравнение" r:id="rId13" imgW="73656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882" y="4346258"/>
                        <a:ext cx="132556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182562" y="4793187"/>
            <a:ext cx="89330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Наилучший несмещенный прогноз для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59911"/>
              </p:ext>
            </p:extLst>
          </p:nvPr>
        </p:nvGraphicFramePr>
        <p:xfrm>
          <a:off x="537782" y="5082032"/>
          <a:ext cx="3978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Уравнение" r:id="rId15" imgW="2209680" imgH="304560" progId="Equation.3">
                  <p:embed/>
                </p:oleObj>
              </mc:Choice>
              <mc:Fallback>
                <p:oleObj name="Уравнение" r:id="rId15" imgW="22096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82" y="5082032"/>
                        <a:ext cx="397827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182564" y="5609490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Только если остаток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не коррелирует ни с каким другим (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диаго-нальная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матрица), прогноз совпадает со значением функции регрессии.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ru-RU" sz="22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автокоррелированных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остатков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69397"/>
              </p:ext>
            </p:extLst>
          </p:nvPr>
        </p:nvGraphicFramePr>
        <p:xfrm>
          <a:off x="4625975" y="6230874"/>
          <a:ext cx="29479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9" name="Уравнение" r:id="rId17" imgW="1638000" imgH="266400" progId="Equation.3">
                  <p:embed/>
                </p:oleObj>
              </mc:Choice>
              <mc:Fallback>
                <p:oleObj name="Уравнение" r:id="rId17" imgW="1638000" imgH="266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6230874"/>
                        <a:ext cx="294798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7330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12" grpId="0" animBg="1"/>
      <p:bldP spid="25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Интервальный прогноз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моделях линейной регрессии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1452463"/>
            <a:ext cx="89614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Для построения доверительного интервала необходима оценка точности точечного прогноза:</a:t>
            </a:r>
            <a:endParaRPr lang="ru-RU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62407" y="3516356"/>
            <a:ext cx="8463217" cy="44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Частный случай парной регрессии: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79533"/>
              </p:ext>
            </p:extLst>
          </p:nvPr>
        </p:nvGraphicFramePr>
        <p:xfrm>
          <a:off x="517271" y="2488819"/>
          <a:ext cx="58531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Уравнение" r:id="rId3" imgW="3251160" imgH="406080" progId="Equation.3">
                  <p:embed/>
                </p:oleObj>
              </mc:Choice>
              <mc:Fallback>
                <p:oleObj name="Уравнение" r:id="rId3" imgW="32511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71" y="2488819"/>
                        <a:ext cx="5853113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82564" y="2213064"/>
            <a:ext cx="8851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Классическая модель: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8868"/>
              </p:ext>
            </p:extLst>
          </p:nvPr>
        </p:nvGraphicFramePr>
        <p:xfrm>
          <a:off x="519176" y="3038475"/>
          <a:ext cx="5576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Уравнение" r:id="rId5" imgW="3098520" imgH="291960" progId="Equation.3">
                  <p:embed/>
                </p:oleObj>
              </mc:Choice>
              <mc:Fallback>
                <p:oleObj name="Уравнение" r:id="rId5" imgW="309852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76" y="3038475"/>
                        <a:ext cx="557688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23152"/>
              </p:ext>
            </p:extLst>
          </p:nvPr>
        </p:nvGraphicFramePr>
        <p:xfrm>
          <a:off x="544386" y="3863975"/>
          <a:ext cx="84089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Уравнение" r:id="rId7" imgW="4902120" imgH="583920" progId="Equation.3">
                  <p:embed/>
                </p:oleObj>
              </mc:Choice>
              <mc:Fallback>
                <p:oleObj name="Уравнение" r:id="rId7" imgW="490212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86" y="3863975"/>
                        <a:ext cx="8408987" cy="105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64276" y="4961508"/>
            <a:ext cx="897972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Обобщенная модель – отличия от классической: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2.       найдены на последней итерации практически реализуемого ОМНК. 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3623"/>
              </p:ext>
            </p:extLst>
          </p:nvPr>
        </p:nvGraphicFramePr>
        <p:xfrm>
          <a:off x="507809" y="5241985"/>
          <a:ext cx="43662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Уравнение" r:id="rId9" imgW="2425700" imgH="406400" progId="Equation.3">
                  <p:embed/>
                </p:oleObj>
              </mc:Choice>
              <mc:Fallback>
                <p:oleObj name="Уравнение" r:id="rId9" imgW="24257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09" y="5241985"/>
                        <a:ext cx="4366260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83264"/>
              </p:ext>
            </p:extLst>
          </p:nvPr>
        </p:nvGraphicFramePr>
        <p:xfrm>
          <a:off x="530352" y="5762129"/>
          <a:ext cx="388451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Уравнение" r:id="rId11" imgW="215806" imgH="228501" progId="Equation.3">
                  <p:embed/>
                </p:oleObj>
              </mc:Choice>
              <mc:Fallback>
                <p:oleObj name="Уравнение" r:id="rId11" imgW="215806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" y="5762129"/>
                        <a:ext cx="388451" cy="411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77342"/>
              </p:ext>
            </p:extLst>
          </p:nvPr>
        </p:nvGraphicFramePr>
        <p:xfrm>
          <a:off x="544386" y="6132753"/>
          <a:ext cx="713232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Уравнение" r:id="rId13" imgW="3962400" imgH="279400" progId="Equation.3">
                  <p:embed/>
                </p:oleObj>
              </mc:Choice>
              <mc:Fallback>
                <p:oleObj name="Уравнение" r:id="rId13" imgW="39624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86" y="6132753"/>
                        <a:ext cx="713232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0426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Неоднородность данных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057659"/>
            <a:ext cx="8867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6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Результирующий показатель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зависит не только от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регрессоров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но и от уровня сопутствующих переменных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(как правило, не являющихся количественными).</a:t>
            </a:r>
          </a:p>
          <a:p>
            <a:pPr marL="438150" indent="-438150" algn="just" hangingPunct="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Сезонность, часы, пол,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социальная страта,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регион, кризис, санкции…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474" y="2440427"/>
            <a:ext cx="8936677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оценивания моделей с переменной структурой:</a:t>
            </a: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/>
              <a:t>1. Разбиение имеющихся статистических </a:t>
            </a:r>
            <a:r>
              <a:rPr lang="ru-RU" sz="2200" dirty="0"/>
              <a:t>данных на однородные </a:t>
            </a:r>
            <a:r>
              <a:rPr lang="ru-RU" sz="2200" dirty="0" smtClean="0"/>
              <a:t>порции</a:t>
            </a: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(внутри каждой </a:t>
            </a:r>
            <a:r>
              <a:rPr lang="ru-RU" sz="22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подвыборки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значения переменных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постоянны).</a:t>
            </a: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Для каждой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подвыборки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своя функция регрессии</a:t>
            </a: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При этом                   и                   могут значимо отличаться.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53927"/>
              </p:ext>
            </p:extLst>
          </p:nvPr>
        </p:nvGraphicFramePr>
        <p:xfrm>
          <a:off x="438912" y="3867708"/>
          <a:ext cx="534924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Уравнение" r:id="rId3" imgW="2971800" imgH="279400" progId="Equation.3">
                  <p:embed/>
                </p:oleObj>
              </mc:Choice>
              <mc:Fallback>
                <p:oleObj name="Уравнение" r:id="rId3" imgW="2971800" imgH="2794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2" y="3867708"/>
                        <a:ext cx="534924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23024"/>
              </p:ext>
            </p:extLst>
          </p:nvPr>
        </p:nvGraphicFramePr>
        <p:xfrm>
          <a:off x="1700784" y="4242684"/>
          <a:ext cx="1051105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Уравнение" r:id="rId5" imgW="583947" imgH="253890" progId="Equation.3">
                  <p:embed/>
                </p:oleObj>
              </mc:Choice>
              <mc:Fallback>
                <p:oleObj name="Уравнение" r:id="rId5" imgW="583947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784" y="4242684"/>
                        <a:ext cx="1051105" cy="457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63898"/>
              </p:ext>
            </p:extLst>
          </p:nvPr>
        </p:nvGraphicFramePr>
        <p:xfrm>
          <a:off x="3178239" y="4250690"/>
          <a:ext cx="1141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Уравнение" r:id="rId7" imgW="634680" imgH="253800" progId="Equation.3">
                  <p:embed/>
                </p:oleObj>
              </mc:Choice>
              <mc:Fallback>
                <p:oleObj name="Уравнение" r:id="rId7" imgW="634680" imgH="2538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239" y="4250690"/>
                        <a:ext cx="1141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20625" y="4635876"/>
            <a:ext cx="86138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Проблемы:</a:t>
            </a:r>
            <a:endParaRPr lang="ru-RU" sz="22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125" lvl="1" indent="-365125" algn="just" hangingPunct="0">
              <a:spcAft>
                <a:spcPts val="0"/>
              </a:spcAft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сопутствующие переменные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ненаблюдаемы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либо эти значения не были зарегистрированы при сборе исходных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прямое разбиение выборки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невозможно.</a:t>
            </a:r>
          </a:p>
          <a:p>
            <a:pPr marL="365125" lvl="1" indent="-365125" algn="just" hangingPunct="0">
              <a:spcAft>
                <a:spcPts val="0"/>
              </a:spcAft>
              <a:buFont typeface="+mj-lt"/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разбиение возможно, но приводит к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малым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подвыборкам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7699" y="6318657"/>
            <a:ext cx="37229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2. Метод </a:t>
            </a:r>
            <a:r>
              <a:rPr lang="ru-RU" sz="2200" dirty="0" err="1" smtClean="0"/>
              <a:t>дамми</a:t>
            </a:r>
            <a:r>
              <a:rPr lang="ru-RU" sz="2200" dirty="0" smtClean="0"/>
              <a:t>-переменных.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368744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-переменных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057659"/>
            <a:ext cx="8867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6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категоризованная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переменная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градаций, вводим (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1)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бинарных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-переменных, принимающих значения 0 или 1.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563" y="3086790"/>
            <a:ext cx="8613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hangingPunct="0">
              <a:spcAft>
                <a:spcPts val="0"/>
              </a:spcAft>
            </a:pP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доходов (низкий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средний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высокий), 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3 – 1 = 2.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563" y="1713392"/>
            <a:ext cx="87979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Преимущества:</a:t>
            </a:r>
          </a:p>
          <a:p>
            <a:pPr marL="274638" lvl="1" indent="-274638" algn="just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Сильно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повышается статистическая надежность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оценок.</a:t>
            </a:r>
          </a:p>
          <a:p>
            <a:pPr marL="274638" lvl="1" indent="-274638" algn="just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Одновременно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появляется возможность проверки гипотез 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влиянии сопутствующих переменных.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65021"/>
              </p:ext>
            </p:extLst>
          </p:nvPr>
        </p:nvGraphicFramePr>
        <p:xfrm>
          <a:off x="605282" y="3524060"/>
          <a:ext cx="110915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Уравнение" r:id="rId3" imgW="609480" imgH="304560" progId="Equation.3">
                  <p:embed/>
                </p:oleObj>
              </mc:Choice>
              <mc:Fallback>
                <p:oleObj name="Уравнение" r:id="rId3" imgW="6094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82" y="3524060"/>
                        <a:ext cx="1109155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554480" y="3408784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за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среднедоходным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домашним хозяйством,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27112"/>
              </p:ext>
            </p:extLst>
          </p:nvPr>
        </p:nvGraphicFramePr>
        <p:xfrm>
          <a:off x="623570" y="4115372"/>
          <a:ext cx="10969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Уравнение" r:id="rId5" imgW="609480" imgH="304560" progId="Equation.3">
                  <p:embed/>
                </p:oleObj>
              </mc:Choice>
              <mc:Fallback>
                <p:oleObj name="Уравнение" r:id="rId5" imgW="609480" imgH="3045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" y="4115372"/>
                        <a:ext cx="10969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542288" y="4018384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за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высокодоходным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домашним хозяйством,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5260" y="4578440"/>
            <a:ext cx="8613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hangingPunct="0">
              <a:spcAft>
                <a:spcPts val="0"/>
              </a:spcAft>
            </a:pP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 (зима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весна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лето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осень), 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4 – 1 = 3.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707539"/>
              </p:ext>
            </p:extLst>
          </p:nvPr>
        </p:nvGraphicFramePr>
        <p:xfrm>
          <a:off x="623316" y="5034471"/>
          <a:ext cx="11318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Уравнение" r:id="rId7" imgW="622080" imgH="304560" progId="Equation.3">
                  <p:embed/>
                </p:oleObj>
              </mc:Choice>
              <mc:Fallback>
                <p:oleObj name="Уравнение" r:id="rId7" imgW="622080" imgH="3045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6" y="5034471"/>
                        <a:ext cx="1131888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583753" y="4918722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осуществлено весной,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45305"/>
              </p:ext>
            </p:extLst>
          </p:nvPr>
        </p:nvGraphicFramePr>
        <p:xfrm>
          <a:off x="642366" y="5644071"/>
          <a:ext cx="1119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Уравнение" r:id="rId9" imgW="622080" imgH="304560" progId="Equation.3">
                  <p:embed/>
                </p:oleObj>
              </mc:Choice>
              <mc:Fallback>
                <p:oleObj name="Уравнение" r:id="rId9" imgW="622080" imgH="3045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66" y="5644071"/>
                        <a:ext cx="11191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571561" y="5528322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осуществлено летом,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0474"/>
              </p:ext>
            </p:extLst>
          </p:nvPr>
        </p:nvGraphicFramePr>
        <p:xfrm>
          <a:off x="654558" y="6244703"/>
          <a:ext cx="1119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Уравнение" r:id="rId11" imgW="622080" imgH="304560" progId="Equation.3">
                  <p:embed/>
                </p:oleObj>
              </mc:Choice>
              <mc:Fallback>
                <p:oleObj name="Уравнение" r:id="rId11" imgW="622080" imgH="3045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58" y="6244703"/>
                        <a:ext cx="11191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583753" y="6128954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осуществлено осенью,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677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" grpId="0"/>
      <p:bldP spid="8" grpId="0"/>
      <p:bldP spid="16" grpId="0"/>
      <p:bldP spid="17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Модификации метода.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Варианты зависимостей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2563" y="1476238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Продажи мороженого в зависимости от цены, сезона и при-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надлежности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 определенному уровню богатства.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82182" y="2188002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 1.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зависит от сезона, происходит параллельный сдвиг, меняется свободный член прогрессии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(абсолютное потребление).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05245"/>
              </p:ext>
            </p:extLst>
          </p:nvPr>
        </p:nvGraphicFramePr>
        <p:xfrm>
          <a:off x="535051" y="3589338"/>
          <a:ext cx="4983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1" name="Уравнение" r:id="rId3" imgW="2768400" imgH="266400" progId="Equation.3">
                  <p:embed/>
                </p:oleObj>
              </mc:Choice>
              <mc:Fallback>
                <p:oleObj name="Уравнение" r:id="rId3" imgW="276840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51" y="3589338"/>
                        <a:ext cx="49831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84534"/>
              </p:ext>
            </p:extLst>
          </p:nvPr>
        </p:nvGraphicFramePr>
        <p:xfrm>
          <a:off x="606425" y="5880164"/>
          <a:ext cx="7816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name="Уравнение" r:id="rId5" imgW="4343400" imgH="266400" progId="Equation.3">
                  <p:embed/>
                </p:oleObj>
              </mc:Choice>
              <mc:Fallback>
                <p:oleObj name="Уравнение" r:id="rId5" imgW="434340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880164"/>
                        <a:ext cx="78168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55574" y="4147902"/>
            <a:ext cx="88785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 2.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переходе из группы в группу меняется не абсолютное потребление, а отношение к цене, склонность к потреблению.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8451" y="4796103"/>
            <a:ext cx="8447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низкодоходной страты склонность к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потреблению равна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среднедоходной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высокодоходной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страты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она соответственно увеличивается до уровня               и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38224"/>
              </p:ext>
            </p:extLst>
          </p:nvPr>
        </p:nvGraphicFramePr>
        <p:xfrm>
          <a:off x="3731896" y="5511225"/>
          <a:ext cx="9128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Уравнение" r:id="rId7" imgW="507960" imgH="228600" progId="Equation.3">
                  <p:embed/>
                </p:oleObj>
              </mc:Choice>
              <mc:Fallback>
                <p:oleObj name="Уравнение" r:id="rId7" imgW="5079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96" y="5511225"/>
                        <a:ext cx="9128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00933"/>
              </p:ext>
            </p:extLst>
          </p:nvPr>
        </p:nvGraphicFramePr>
        <p:xfrm>
          <a:off x="4939125" y="5513046"/>
          <a:ext cx="981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4" name="Уравнение" r:id="rId9" imgW="545760" imgH="228600" progId="Equation.3">
                  <p:embed/>
                </p:oleObj>
              </mc:Choice>
              <mc:Fallback>
                <p:oleObj name="Уравнение" r:id="rId9" imgW="545760" imgH="2286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125" y="5513046"/>
                        <a:ext cx="9810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83780"/>
              </p:ext>
            </p:extLst>
          </p:nvPr>
        </p:nvGraphicFramePr>
        <p:xfrm>
          <a:off x="7979728" y="4865554"/>
          <a:ext cx="342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" name="Уравнение" r:id="rId11" imgW="190440" imgH="215640" progId="Equation.3">
                  <p:embed/>
                </p:oleObj>
              </mc:Choice>
              <mc:Fallback>
                <p:oleObj name="Уравнение" r:id="rId11" imgW="190440" imgH="21564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728" y="4865554"/>
                        <a:ext cx="3429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477012" y="2895691"/>
            <a:ext cx="83571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Базовый зимний спрос составляет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Весной, летом и осенью он соответственно растет на 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44426"/>
              </p:ext>
            </p:extLst>
          </p:nvPr>
        </p:nvGraphicFramePr>
        <p:xfrm>
          <a:off x="4709732" y="2930716"/>
          <a:ext cx="1439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Уравнение" r:id="rId13" imgW="799920" imgH="228600" progId="Equation.3">
                  <p:embed/>
                </p:oleObj>
              </mc:Choice>
              <mc:Fallback>
                <p:oleObj name="Уравнение" r:id="rId13" imgW="799920" imgH="2286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732" y="2930716"/>
                        <a:ext cx="1439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84248"/>
              </p:ext>
            </p:extLst>
          </p:nvPr>
        </p:nvGraphicFramePr>
        <p:xfrm>
          <a:off x="7004305" y="3256979"/>
          <a:ext cx="178689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" name="Уравнение" r:id="rId15" imgW="977760" imgH="228600" progId="Equation.3">
                  <p:embed/>
                </p:oleObj>
              </mc:Choice>
              <mc:Fallback>
                <p:oleObj name="Уравнение" r:id="rId15" imgW="977760" imgH="22860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305" y="3256979"/>
                        <a:ext cx="1786890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1806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  <p:bldP spid="14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Несколько замечаний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55574" y="1075352"/>
            <a:ext cx="89099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1. Статистическая надежность: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 зависит от соотношения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/ 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+1)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чем оно больше, тем точнее оценки.</a:t>
            </a:r>
          </a:p>
          <a:p>
            <a:pPr marL="438150" indent="-438150" algn="just" hangingPunct="0"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Помесячный спрос на мороженое за 5 лет, линейный тренд + зависимость от цены, числа торговых точек и цены конкурентов + сезонность.</a:t>
            </a:r>
          </a:p>
          <a:p>
            <a:pPr marL="804863" indent="-366713" algn="just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Изолированная оценка по сезонам: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 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5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 4) / 5 = 3</a:t>
            </a:r>
          </a:p>
          <a:p>
            <a:pPr marL="804863" indent="-366713" algn="just" hangingPunct="0">
              <a:spcAft>
                <a:spcPts val="0"/>
              </a:spcAft>
              <a:buFontTx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Оценка по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-переменным: 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 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(3+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7,5.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438150"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выросла в 2,5 раза. При большем числе </a:t>
            </a:r>
            <a:r>
              <a:rPr lang="ru-RU" sz="2200" b="1" dirty="0" err="1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подвыборок</a:t>
            </a:r>
            <a:r>
              <a:rPr lang="ru-RU" sz="2200" b="1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разница еще сильнее!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2563" y="4516651"/>
            <a:ext cx="890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2. Проверка неоднородности: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и обычные переменные, можно проверять на значимость. Если ни одна из них не является значимой, неоднородности нет!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9552" y="5588071"/>
            <a:ext cx="890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3.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Мультиколлинеарность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правильном использовании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мультиколлинеарность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возни-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кает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даже если вводим 11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месяцев или 23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часов.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0027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Ловушка, связанная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введением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-переменных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563" y="1423293"/>
            <a:ext cx="89099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indent="-438150"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у переменной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градаций, то есть риск ввести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2436"/>
              </p:ext>
            </p:extLst>
          </p:nvPr>
        </p:nvGraphicFramePr>
        <p:xfrm>
          <a:off x="252222" y="1871798"/>
          <a:ext cx="1119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Уравнение" r:id="rId3" imgW="622080" imgH="304560" progId="Equation.3">
                  <p:embed/>
                </p:oleObj>
              </mc:Choice>
              <mc:Fallback>
                <p:oleObj name="Уравнение" r:id="rId3" imgW="622080" imgH="3045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22" y="1871798"/>
                        <a:ext cx="11191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81417" y="1756049"/>
            <a:ext cx="735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1, если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-наблюдение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осуществлено зимой,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0, иначе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7896"/>
              </p:ext>
            </p:extLst>
          </p:nvPr>
        </p:nvGraphicFramePr>
        <p:xfrm>
          <a:off x="252222" y="2461556"/>
          <a:ext cx="3423666" cy="39563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41222">
                  <a:extLst>
                    <a:ext uri="{9D8B030D-6E8A-4147-A177-3AD203B41FA5}">
                      <a16:colId xmlns:a16="http://schemas.microsoft.com/office/drawing/2014/main" val="2233252411"/>
                    </a:ext>
                  </a:extLst>
                </a:gridCol>
                <a:gridCol w="570611">
                  <a:extLst>
                    <a:ext uri="{9D8B030D-6E8A-4147-A177-3AD203B41FA5}">
                      <a16:colId xmlns:a16="http://schemas.microsoft.com/office/drawing/2014/main" val="34707792"/>
                    </a:ext>
                  </a:extLst>
                </a:gridCol>
                <a:gridCol w="570611">
                  <a:extLst>
                    <a:ext uri="{9D8B030D-6E8A-4147-A177-3AD203B41FA5}">
                      <a16:colId xmlns:a16="http://schemas.microsoft.com/office/drawing/2014/main" val="1633354818"/>
                    </a:ext>
                  </a:extLst>
                </a:gridCol>
                <a:gridCol w="570611">
                  <a:extLst>
                    <a:ext uri="{9D8B030D-6E8A-4147-A177-3AD203B41FA5}">
                      <a16:colId xmlns:a16="http://schemas.microsoft.com/office/drawing/2014/main" val="3447127186"/>
                    </a:ext>
                  </a:extLst>
                </a:gridCol>
                <a:gridCol w="570611">
                  <a:extLst>
                    <a:ext uri="{9D8B030D-6E8A-4147-A177-3AD203B41FA5}">
                      <a16:colId xmlns:a16="http://schemas.microsoft.com/office/drawing/2014/main" val="635979473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месяц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(2.1)</a:t>
                      </a:r>
                      <a:endParaRPr lang="ru-RU" sz="2200" baseline="30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(2.</a:t>
                      </a:r>
                      <a:r>
                        <a:rPr lang="ru-RU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</a:t>
                      </a:r>
                      <a:endParaRPr lang="ru-RU" sz="2200" baseline="300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(2.</a:t>
                      </a:r>
                      <a:r>
                        <a:rPr lang="ru-RU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</a:t>
                      </a:r>
                      <a:endParaRPr lang="ru-RU" sz="2200" baseline="300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(2.</a:t>
                      </a:r>
                      <a:r>
                        <a:rPr lang="ru-RU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sz="22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</a:t>
                      </a:r>
                      <a:endParaRPr lang="ru-RU" sz="2200" baseline="300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738794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январь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1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738494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февраль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994725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март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503170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апрель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58907361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май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60693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июнь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75695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июль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1210921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август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1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564202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сентябрь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1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004580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октябрь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1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729583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ноябрь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1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915001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декабрь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0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0</a:t>
                      </a:r>
                      <a:endParaRPr lang="ru-RU" sz="2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1</a:t>
                      </a:r>
                      <a:endParaRPr lang="ru-RU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16991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851718" y="2387085"/>
            <a:ext cx="52008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модели присутствует линейная зависимость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переменных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полная мульти-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коллинеарность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RU" sz="22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6998"/>
              </p:ext>
            </p:extLst>
          </p:nvPr>
        </p:nvGraphicFramePr>
        <p:xfrm>
          <a:off x="4265929" y="3419662"/>
          <a:ext cx="41605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Уравнение" r:id="rId5" imgW="2311200" imgH="228600" progId="Equation.3">
                  <p:embed/>
                </p:oleObj>
              </mc:Choice>
              <mc:Fallback>
                <p:oleObj name="Уравнение" r:id="rId5" imgW="2311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929" y="3419662"/>
                        <a:ext cx="416052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851718" y="3831142"/>
            <a:ext cx="52008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Матрица 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– вырожденная, обратной матрицы (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</a:rPr>
              <a:t>)</a:t>
            </a:r>
            <a:r>
              <a:rPr lang="ru-RU" sz="2200" baseline="30000" dirty="0" smtClean="0">
                <a:latin typeface="Times New Roman" panose="02020603050405020304" pitchFamily="18" charset="0"/>
              </a:rPr>
              <a:t>–1</a:t>
            </a:r>
            <a:r>
              <a:rPr lang="ru-RU" sz="2200" dirty="0" smtClean="0">
                <a:latin typeface="Times New Roman" panose="02020603050405020304" pitchFamily="18" charset="0"/>
              </a:rPr>
              <a:t> не существует, формулы МНК не работают.</a:t>
            </a:r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833430" y="4920850"/>
            <a:ext cx="52407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Bef>
                <a:spcPts val="60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200" b="1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-переменных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быть на единицу меньше числа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града-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ций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соответствующей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категоризован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-ной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переменной!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05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6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 использование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дамми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92273"/>
              </p:ext>
            </p:extLst>
          </p:nvPr>
        </p:nvGraphicFramePr>
        <p:xfrm>
          <a:off x="282313" y="1519718"/>
          <a:ext cx="1878995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1736357933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2200" b="1" i="1" u="none" strike="noStrike" baseline="30000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~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47889"/>
              </p:ext>
            </p:extLst>
          </p:nvPr>
        </p:nvGraphicFramePr>
        <p:xfrm>
          <a:off x="2159199" y="1519718"/>
          <a:ext cx="119703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98516">
                  <a:extLst>
                    <a:ext uri="{9D8B030D-6E8A-4147-A177-3AD203B41FA5}">
                      <a16:colId xmlns:a16="http://schemas.microsoft.com/office/drawing/2014/main" val="2619482973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484115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I</a:t>
                      </a:r>
                      <a:r>
                        <a:rPr lang="en-US" sz="2200" b="1" i="1" u="none" strike="noStrike" baseline="-25000" dirty="0" err="1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347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668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1,019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0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580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745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6861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01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1,114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185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22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21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848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991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419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935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1,358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518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319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444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1,395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628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113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835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15844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32712"/>
              </p:ext>
            </p:extLst>
          </p:nvPr>
        </p:nvGraphicFramePr>
        <p:xfrm>
          <a:off x="3366002" y="1519718"/>
          <a:ext cx="1257300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17902563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8504184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87884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981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40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3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326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800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83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965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27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986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86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05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416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05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93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127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135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961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86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36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8192319"/>
                  </a:ext>
                </a:extLst>
              </a:tr>
            </a:tbl>
          </a:graphicData>
        </a:graphic>
      </p:graphicFrame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229" y="1474874"/>
            <a:ext cx="43562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hangingPunct="0"/>
            <a:r>
              <a:rPr lang="ru-RU" sz="2200" dirty="0" smtClean="0"/>
              <a:t>Собраны данные по продажам </a:t>
            </a:r>
            <a:r>
              <a:rPr lang="ru-RU" sz="2200" dirty="0" err="1" smtClean="0"/>
              <a:t>мо-роженого</a:t>
            </a:r>
            <a:r>
              <a:rPr lang="ru-RU" sz="2200" dirty="0" smtClean="0"/>
              <a:t> (</a:t>
            </a:r>
            <a:r>
              <a:rPr lang="en-US" sz="2200" i="1" dirty="0" smtClean="0"/>
              <a:t>y</a:t>
            </a:r>
            <a:r>
              <a:rPr lang="en-US" sz="2200" dirty="0" smtClean="0"/>
              <a:t>, </a:t>
            </a:r>
            <a:r>
              <a:rPr lang="ru-RU" sz="2200" dirty="0" smtClean="0"/>
              <a:t>млн шт.) за 5 лет в за-</a:t>
            </a:r>
            <a:r>
              <a:rPr lang="ru-RU" sz="2200" dirty="0" err="1" smtClean="0"/>
              <a:t>висимости</a:t>
            </a:r>
            <a:r>
              <a:rPr lang="ru-RU" sz="2200" dirty="0" smtClean="0"/>
              <a:t> от цены (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~</a:t>
            </a:r>
            <a:r>
              <a:rPr lang="en-US" sz="2200" dirty="0" smtClean="0"/>
              <a:t>, </a:t>
            </a:r>
            <a:r>
              <a:rPr lang="ru-RU" sz="2200" dirty="0" smtClean="0"/>
              <a:t>руб.)</a:t>
            </a:r>
          </a:p>
        </p:txBody>
      </p:sp>
      <p:sp>
        <p:nvSpPr>
          <p:cNvPr id="19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229" y="2834256"/>
            <a:ext cx="435622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hangingPunct="0"/>
            <a:r>
              <a:rPr lang="ru-RU" sz="2200" dirty="0" smtClean="0"/>
              <a:t>Поскольку за 5 лет инфляция пре-</a:t>
            </a:r>
            <a:r>
              <a:rPr lang="ru-RU" sz="2200" dirty="0" err="1" smtClean="0"/>
              <a:t>высила</a:t>
            </a:r>
            <a:r>
              <a:rPr lang="ru-RU" sz="2200" dirty="0" smtClean="0"/>
              <a:t> 40%, необходимо все цены привести к одному уровню, </a:t>
            </a:r>
            <a:r>
              <a:rPr lang="ru-RU" sz="2200" dirty="0" err="1" smtClean="0"/>
              <a:t>разде</a:t>
            </a:r>
            <a:r>
              <a:rPr lang="ru-RU" sz="2200" dirty="0" smtClean="0"/>
              <a:t>-лив на индекс цен: </a:t>
            </a:r>
            <a:r>
              <a:rPr lang="en-US" sz="2200" i="1" dirty="0" smtClean="0"/>
              <a:t>x</a:t>
            </a:r>
            <a:r>
              <a:rPr lang="en-US" sz="2200" dirty="0" smtClean="0"/>
              <a:t> =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~ </a:t>
            </a:r>
            <a:r>
              <a:rPr lang="en-US" sz="2200" dirty="0" smtClean="0"/>
              <a:t>/ </a:t>
            </a:r>
            <a:r>
              <a:rPr lang="en-US" sz="2200" i="1" dirty="0" err="1" smtClean="0"/>
              <a:t>I</a:t>
            </a:r>
            <a:r>
              <a:rPr lang="en-US" sz="2200" i="1" baseline="-25000" dirty="0" err="1" smtClean="0"/>
              <a:t>p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4744229" y="2525780"/>
            <a:ext cx="423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Индексирование: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25940" y="4170112"/>
            <a:ext cx="4399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Исходная модель: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80784"/>
              </p:ext>
            </p:extLst>
          </p:nvPr>
        </p:nvGraphicFramePr>
        <p:xfrm>
          <a:off x="4949822" y="4480369"/>
          <a:ext cx="3176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Уравнение" r:id="rId4" imgW="1930320" imgH="380880" progId="Equation.3">
                  <p:embed/>
                </p:oleObj>
              </mc:Choice>
              <mc:Fallback>
                <p:oleObj name="Уравнение" r:id="rId4" imgW="1930320" imgH="38088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2" y="4480369"/>
                        <a:ext cx="3176587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604780"/>
              </p:ext>
            </p:extLst>
          </p:nvPr>
        </p:nvGraphicFramePr>
        <p:xfrm>
          <a:off x="4938118" y="5446713"/>
          <a:ext cx="409634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Уравнение" r:id="rId6" imgW="2387520" imgH="787320" progId="Equation.3">
                  <p:embed/>
                </p:oleObj>
              </mc:Choice>
              <mc:Fallback>
                <p:oleObj name="Уравнение" r:id="rId6" imgW="2387520" imgH="78732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118" y="5446713"/>
                        <a:ext cx="4096345" cy="1416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725941" y="5091071"/>
            <a:ext cx="4399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Модель с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дамми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-переменными: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052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Учет эффекта взаимодействия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сопутствующих факторов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2563" y="1458157"/>
            <a:ext cx="88519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</a:rPr>
              <a:t>До сих пор сопутствующие переменные влияли на результирующий показатель независимо, </a:t>
            </a:r>
            <a:r>
              <a:rPr lang="ru-RU" sz="2200" dirty="0" smtClean="0">
                <a:latin typeface="Times New Roman" panose="02020603050405020304" pitchFamily="18" charset="0"/>
              </a:rPr>
              <a:t>теперь рассмотрим </a:t>
            </a:r>
            <a:r>
              <a:rPr lang="ru-RU" sz="2200" dirty="0">
                <a:latin typeface="Times New Roman" panose="02020603050405020304" pitchFamily="18" charset="0"/>
              </a:rPr>
              <a:t>случай их взаимодействия.</a:t>
            </a:r>
            <a:endParaRPr lang="ru-RU" sz="2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4274" y="2105580"/>
            <a:ext cx="88519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Категоризованная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переменная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z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sz="2200" b="1" i="1" baseline="30000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i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Соответствующие </a:t>
            </a:r>
            <a:r>
              <a:rPr lang="ru-RU" sz="2200" dirty="0" err="1" smtClean="0">
                <a:latin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</a:rPr>
              <a:t>-переменные</a:t>
            </a:r>
            <a:r>
              <a:rPr lang="en-US" sz="2200" dirty="0">
                <a:latin typeface="Times New Roman" panose="02020603050405020304" pitchFamily="18" charset="0"/>
              </a:rPr>
              <a:t>:</a:t>
            </a:r>
            <a:endParaRPr lang="en-US" sz="2200" dirty="0" smtClean="0"/>
          </a:p>
          <a:p>
            <a:pPr algn="just"/>
            <a:r>
              <a:rPr lang="ru-RU" sz="2200" b="1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Категоризованная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переменная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z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sz="2200" b="1" i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j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en-US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</a:rPr>
              <a:t>Соответствующие </a:t>
            </a:r>
            <a:r>
              <a:rPr lang="ru-RU" sz="2200" dirty="0" err="1" smtClean="0">
                <a:latin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</a:rPr>
              <a:t>-переменные</a:t>
            </a:r>
            <a:r>
              <a:rPr lang="en-US" sz="2200" dirty="0" smtClean="0">
                <a:latin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Вводим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N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= (</a:t>
            </a:r>
            <a:r>
              <a:rPr lang="en-US" sz="2200" b="1" i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k</a:t>
            </a:r>
            <a:r>
              <a:rPr lang="en-US" sz="2200" b="1" i="1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– 1)(</a:t>
            </a:r>
            <a:r>
              <a:rPr lang="en-US" sz="2200" b="1" i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k</a:t>
            </a:r>
            <a:r>
              <a:rPr lang="en-US" sz="2200" b="1" i="1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j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– 1)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новых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дамми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 образуемых всевозможными попарными произведениями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z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sz="2200" b="1" i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qs</a:t>
            </a:r>
            <a:r>
              <a:rPr lang="en-US" sz="2200" b="1" baseline="30000" dirty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=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z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sz="2200" b="1" i="1" baseline="30000" dirty="0" err="1">
                <a:solidFill>
                  <a:srgbClr val="00FFFF"/>
                </a:solidFill>
                <a:latin typeface="Times New Roman" panose="02020603050405020304" pitchFamily="18" charset="0"/>
              </a:rPr>
              <a:t>i</a:t>
            </a:r>
            <a:r>
              <a:rPr lang="en-US" sz="2200" b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.</a:t>
            </a:r>
            <a:r>
              <a:rPr lang="en-US" sz="2200" b="1" i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q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z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sz="2200" b="1" i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j</a:t>
            </a:r>
            <a:r>
              <a:rPr lang="en-US" sz="2200" b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.</a:t>
            </a:r>
            <a:r>
              <a:rPr lang="en-US" sz="2200" b="1" i="1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s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02185"/>
              </p:ext>
            </p:extLst>
          </p:nvPr>
        </p:nvGraphicFramePr>
        <p:xfrm>
          <a:off x="5000561" y="2419287"/>
          <a:ext cx="235558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Уравнение" r:id="rId3" imgW="1269720" imgH="253800" progId="Equation.3">
                  <p:embed/>
                </p:oleObj>
              </mc:Choice>
              <mc:Fallback>
                <p:oleObj name="Уравнение" r:id="rId3" imgW="126972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561" y="2419287"/>
                        <a:ext cx="2355582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26033"/>
              </p:ext>
            </p:extLst>
          </p:nvPr>
        </p:nvGraphicFramePr>
        <p:xfrm>
          <a:off x="4983226" y="3069763"/>
          <a:ext cx="24685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Уравнение" r:id="rId5" imgW="1371600" imgH="266400" progId="Equation.3">
                  <p:embed/>
                </p:oleObj>
              </mc:Choice>
              <mc:Fallback>
                <p:oleObj name="Уравнение" r:id="rId5" imgW="1371600" imgH="2664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226" y="3069763"/>
                        <a:ext cx="24685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1180"/>
              </p:ext>
            </p:extLst>
          </p:nvPr>
        </p:nvGraphicFramePr>
        <p:xfrm>
          <a:off x="255968" y="4320678"/>
          <a:ext cx="8724518" cy="19446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75309">
                  <a:extLst>
                    <a:ext uri="{9D8B030D-6E8A-4147-A177-3AD203B41FA5}">
                      <a16:colId xmlns:a16="http://schemas.microsoft.com/office/drawing/2014/main" val="1031389960"/>
                    </a:ext>
                  </a:extLst>
                </a:gridCol>
                <a:gridCol w="1246916">
                  <a:extLst>
                    <a:ext uri="{9D8B030D-6E8A-4147-A177-3AD203B41FA5}">
                      <a16:colId xmlns:a16="http://schemas.microsoft.com/office/drawing/2014/main" val="2371084704"/>
                    </a:ext>
                  </a:extLst>
                </a:gridCol>
                <a:gridCol w="726289">
                  <a:extLst>
                    <a:ext uri="{9D8B030D-6E8A-4147-A177-3AD203B41FA5}">
                      <a16:colId xmlns:a16="http://schemas.microsoft.com/office/drawing/2014/main" val="325227466"/>
                    </a:ext>
                  </a:extLst>
                </a:gridCol>
                <a:gridCol w="726289">
                  <a:extLst>
                    <a:ext uri="{9D8B030D-6E8A-4147-A177-3AD203B41FA5}">
                      <a16:colId xmlns:a16="http://schemas.microsoft.com/office/drawing/2014/main" val="1797216987"/>
                    </a:ext>
                  </a:extLst>
                </a:gridCol>
                <a:gridCol w="684787">
                  <a:extLst>
                    <a:ext uri="{9D8B030D-6E8A-4147-A177-3AD203B41FA5}">
                      <a16:colId xmlns:a16="http://schemas.microsoft.com/office/drawing/2014/main" val="2890036284"/>
                    </a:ext>
                  </a:extLst>
                </a:gridCol>
                <a:gridCol w="1867601">
                  <a:extLst>
                    <a:ext uri="{9D8B030D-6E8A-4147-A177-3AD203B41FA5}">
                      <a16:colId xmlns:a16="http://schemas.microsoft.com/office/drawing/2014/main" val="548840310"/>
                    </a:ext>
                  </a:extLst>
                </a:gridCol>
                <a:gridCol w="1897327">
                  <a:extLst>
                    <a:ext uri="{9D8B030D-6E8A-4147-A177-3AD203B41FA5}">
                      <a16:colId xmlns:a16="http://schemas.microsoft.com/office/drawing/2014/main" val="3781018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образование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пол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1.1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1.2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2.1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3.1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= </a:t>
                      </a: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1.1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2.1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3.</a:t>
                      </a:r>
                      <a:r>
                        <a:rPr lang="ru-RU" sz="2200" b="1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2)</a:t>
                      </a: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= </a:t>
                      </a: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1.2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2.1</a:t>
                      </a:r>
                      <a:r>
                        <a:rPr lang="ru-RU" sz="2200" b="1" baseline="30000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823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начальное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мужской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45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начальное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женский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658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среднее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мужской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0646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среднее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женский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3446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высшее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мужской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82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высшее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женский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4762060"/>
                  </a:ext>
                </a:extLst>
              </a:tr>
            </a:tbl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05440"/>
              </p:ext>
            </p:extLst>
          </p:nvPr>
        </p:nvGraphicFramePr>
        <p:xfrm>
          <a:off x="284163" y="6286500"/>
          <a:ext cx="8759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Уравнение" r:id="rId7" imgW="4914720" imgH="279360" progId="Equation.3">
                  <p:embed/>
                </p:oleObj>
              </mc:Choice>
              <mc:Fallback>
                <p:oleObj name="Уравнение" r:id="rId7" imgW="4914720" imgH="2793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6286500"/>
                        <a:ext cx="875982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97455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Обобщенная линейная модель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ножественной регрессии (ОЛММР)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4275" y="1498536"/>
            <a:ext cx="8915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Второе условие классической модели может не выполняться: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33917"/>
              </p:ext>
            </p:extLst>
          </p:nvPr>
        </p:nvGraphicFramePr>
        <p:xfrm>
          <a:off x="516716" y="1799058"/>
          <a:ext cx="65833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Уравнение" r:id="rId3" imgW="3657600" imgH="291960" progId="Equation.3">
                  <p:embed/>
                </p:oleObj>
              </mc:Choice>
              <mc:Fallback>
                <p:oleObj name="Уравнение" r:id="rId3" imgW="3657600" imgH="2919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16" y="1799058"/>
                        <a:ext cx="65833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37801" y="2177602"/>
            <a:ext cx="83926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неизвестная положительная константа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известная, не обязательно единичная матрица.</a:t>
            </a:r>
            <a:endParaRPr lang="ru-RU" sz="2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00724" y="3986531"/>
            <a:ext cx="88337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 случаи:</a:t>
            </a:r>
          </a:p>
          <a:p>
            <a:pPr marL="263525" lvl="0" indent="-2635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с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гетероскедастичными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остатками (например, постоянство не абсолютного, а относительного разброса остатков).</a:t>
            </a:r>
          </a:p>
          <a:p>
            <a:pPr marL="263525" lvl="0" indent="-2635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с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автокоррелированными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остатками (данные регистрируются во времени, регрессионные остатки взаимосвязаны).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2509" y="2865433"/>
            <a:ext cx="86875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уже не является, как в классической модели дисперсией остатков.</a:t>
            </a: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Например, можно умножить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на любую константу, тогда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2200" baseline="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раз-</a:t>
            </a: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делится на нее.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регрессионной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однородности двух групп наблюдений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2563" y="1458157"/>
            <a:ext cx="88519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Случай 1. Большая выборка В1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+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большая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выборка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В2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563" y="1785148"/>
            <a:ext cx="8851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Статистическая проверка</a:t>
            </a:r>
          </a:p>
          <a:p>
            <a:pPr algn="just"/>
            <a:r>
              <a:rPr lang="ru-RU" sz="2200" dirty="0" smtClean="0"/>
              <a:t>Например, построить доверительные интервалы для коэффициентов из одной выборки, и проверять, входят ли в них коэффициенты из другой.</a:t>
            </a:r>
            <a:endParaRPr lang="ru-RU" sz="2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02228"/>
              </p:ext>
            </p:extLst>
          </p:nvPr>
        </p:nvGraphicFramePr>
        <p:xfrm>
          <a:off x="3370263" y="1772476"/>
          <a:ext cx="3886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Уравнение" r:id="rId3" imgW="2158920" imgH="279360" progId="Equation.3">
                  <p:embed/>
                </p:oleObj>
              </mc:Choice>
              <mc:Fallback>
                <p:oleObj name="Уравнение" r:id="rId3" imgW="215892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772476"/>
                        <a:ext cx="38862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64275" y="2953077"/>
            <a:ext cx="88519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Случай 2. Большая выборка В1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+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малая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выборка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В2. Критерий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Чоу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.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2563" y="3339746"/>
            <a:ext cx="8851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Выбираем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значимости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строим МНК-оценки и вычисляем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невязки</a:t>
            </a:r>
          </a:p>
          <a:p>
            <a:pPr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строим МНК-оценки и вычисляем невязки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sz="2200" dirty="0"/>
              <a:t>По </a:t>
            </a:r>
            <a:r>
              <a:rPr lang="en-US" sz="2200" dirty="0" smtClean="0"/>
              <a:t>B</a:t>
            </a:r>
            <a:r>
              <a:rPr lang="ru-RU" sz="2200" dirty="0"/>
              <a:t>1+</a:t>
            </a:r>
            <a:r>
              <a:rPr lang="en-US" sz="2200" dirty="0"/>
              <a:t>B</a:t>
            </a:r>
            <a:r>
              <a:rPr lang="ru-RU" sz="2200" dirty="0"/>
              <a:t>2 строим МНК-оценки и вычисляем </a:t>
            </a:r>
            <a:r>
              <a:rPr lang="ru-RU" sz="2200" dirty="0" smtClean="0"/>
              <a:t>невязки</a:t>
            </a:r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/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/>
              <a:t>5.</a:t>
            </a:r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/>
              <a:t>6.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эмп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РАСПОБР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–2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–2) 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B1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B2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неоднородны.</a:t>
            </a:r>
            <a:endParaRPr lang="ru-RU" sz="2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35571"/>
              </p:ext>
            </p:extLst>
          </p:nvPr>
        </p:nvGraphicFramePr>
        <p:xfrm>
          <a:off x="6507163" y="3633788"/>
          <a:ext cx="2354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Уравнение" r:id="rId5" imgW="1307880" imgH="253800" progId="Equation.3">
                  <p:embed/>
                </p:oleObj>
              </mc:Choice>
              <mc:Fallback>
                <p:oleObj name="Уравнение" r:id="rId5" imgW="130788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3633788"/>
                        <a:ext cx="2354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87696"/>
              </p:ext>
            </p:extLst>
          </p:nvPr>
        </p:nvGraphicFramePr>
        <p:xfrm>
          <a:off x="6537516" y="3963162"/>
          <a:ext cx="251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Уравнение" r:id="rId7" imgW="1396800" imgH="253800" progId="Equation.3">
                  <p:embed/>
                </p:oleObj>
              </mc:Choice>
              <mc:Fallback>
                <p:oleObj name="Уравнение" r:id="rId7" imgW="1396800" imgH="253800" progId="Equation.3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516" y="3963162"/>
                        <a:ext cx="2513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87931"/>
              </p:ext>
            </p:extLst>
          </p:nvPr>
        </p:nvGraphicFramePr>
        <p:xfrm>
          <a:off x="7022846" y="4319588"/>
          <a:ext cx="1438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Уравнение" r:id="rId9" imgW="799920" imgH="241200" progId="Equation.3">
                  <p:embed/>
                </p:oleObj>
              </mc:Choice>
              <mc:Fallback>
                <p:oleObj name="Уравнение" r:id="rId9" imgW="799920" imgH="241200" progId="Equation.3">
                  <p:embed/>
                  <p:pic>
                    <p:nvPicPr>
                      <p:cNvPr id="18" name="Объект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846" y="4319588"/>
                        <a:ext cx="14382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24002"/>
              </p:ext>
            </p:extLst>
          </p:nvPr>
        </p:nvGraphicFramePr>
        <p:xfrm>
          <a:off x="521399" y="4700651"/>
          <a:ext cx="5645150" cy="177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Уравнение" r:id="rId11" imgW="3136680" imgH="1041120" progId="Equation.3">
                  <p:embed/>
                </p:oleObj>
              </mc:Choice>
              <mc:Fallback>
                <p:oleObj name="Уравнение" r:id="rId11" imgW="313668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99" y="4700651"/>
                        <a:ext cx="5645150" cy="1773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0732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регрессионной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однородности двух групп наблюдений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2563" y="1458157"/>
            <a:ext cx="88519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Случай 3. Большая выборка В1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+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сверхмалая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выборка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В2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563" y="1785148"/>
            <a:ext cx="88519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Вторая выборка В2 настолько мала, что по ней нельзя получить </a:t>
            </a:r>
            <a:r>
              <a:rPr lang="ru-RU" sz="2200" dirty="0" err="1" smtClean="0">
                <a:latin typeface="Times New Roman" panose="02020603050405020304" pitchFamily="18" charset="0"/>
              </a:rPr>
              <a:t>значи-мые</a:t>
            </a:r>
            <a:r>
              <a:rPr lang="ru-RU" sz="2200" dirty="0" smtClean="0">
                <a:latin typeface="Times New Roman" panose="02020603050405020304" pitchFamily="18" charset="0"/>
              </a:rPr>
              <a:t> оценки коэффициентов регрессии (например, при </a:t>
            </a:r>
            <a:r>
              <a:rPr lang="en-US" sz="2200" i="1" dirty="0" smtClean="0">
                <a:latin typeface="Times New Roman" panose="02020603050405020304" pitchFamily="18" charset="0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</a:rPr>
              <a:t> &lt; </a:t>
            </a:r>
            <a:r>
              <a:rPr lang="en-US" sz="2200" i="1" dirty="0" smtClean="0">
                <a:latin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</a:rPr>
              <a:t>+1).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В частности, ситуация возникает при добавлении к исходной выборке В1 малой порции дополнительных данных – можно ли их объединять?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2563" y="3102002"/>
            <a:ext cx="8851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Модифицированный критерий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Чоу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Выбираем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значимости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строим МНК-оценки и вычисляем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невязки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/>
              <a:t>По </a:t>
            </a:r>
            <a:r>
              <a:rPr lang="en-US" sz="2200" dirty="0" smtClean="0"/>
              <a:t>B</a:t>
            </a:r>
            <a:r>
              <a:rPr lang="ru-RU" sz="2200" dirty="0"/>
              <a:t>1+</a:t>
            </a:r>
            <a:r>
              <a:rPr lang="en-US" sz="2200" dirty="0"/>
              <a:t>B</a:t>
            </a:r>
            <a:r>
              <a:rPr lang="ru-RU" sz="2200" dirty="0"/>
              <a:t>2 строим МНК-оценки и вычисляем </a:t>
            </a:r>
            <a:r>
              <a:rPr lang="ru-RU" sz="2200" dirty="0" smtClean="0"/>
              <a:t>невязки</a:t>
            </a:r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/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/>
              <a:t>4</a:t>
            </a:r>
            <a:r>
              <a:rPr lang="ru-RU" sz="2200" dirty="0" smtClean="0"/>
              <a:t>.</a:t>
            </a:r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endParaRPr lang="ru-RU" sz="2200" dirty="0" smtClean="0"/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dirty="0"/>
              <a:t>5</a:t>
            </a:r>
            <a:r>
              <a:rPr lang="ru-RU" sz="2200" dirty="0" smtClean="0"/>
              <a:t>.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эмп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РАСПОБР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B1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B2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неоднородны.</a:t>
            </a:r>
            <a:endParaRPr lang="ru-RU" sz="2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75358"/>
              </p:ext>
            </p:extLst>
          </p:nvPr>
        </p:nvGraphicFramePr>
        <p:xfrm>
          <a:off x="6507163" y="3725228"/>
          <a:ext cx="2354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Уравнение" r:id="rId3" imgW="1307880" imgH="253800" progId="Equation.3">
                  <p:embed/>
                </p:oleObj>
              </mc:Choice>
              <mc:Fallback>
                <p:oleObj name="Уравнение" r:id="rId3" imgW="1307880" imgH="253800" progId="Equation.3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3725228"/>
                        <a:ext cx="2354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41802"/>
              </p:ext>
            </p:extLst>
          </p:nvPr>
        </p:nvGraphicFramePr>
        <p:xfrm>
          <a:off x="7004558" y="4100132"/>
          <a:ext cx="1438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Уравнение" r:id="rId5" imgW="799920" imgH="241200" progId="Equation.3">
                  <p:embed/>
                </p:oleObj>
              </mc:Choice>
              <mc:Fallback>
                <p:oleObj name="Уравнение" r:id="rId5" imgW="799920" imgH="241200" progId="Equation.3">
                  <p:embed/>
                  <p:pic>
                    <p:nvPicPr>
                      <p:cNvPr id="19" name="Объект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558" y="4100132"/>
                        <a:ext cx="14382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918528"/>
              </p:ext>
            </p:extLst>
          </p:nvPr>
        </p:nvGraphicFramePr>
        <p:xfrm>
          <a:off x="512064" y="4407407"/>
          <a:ext cx="4114800" cy="180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Уравнение" r:id="rId7" imgW="2286000" imgH="1003300" progId="Equation.3">
                  <p:embed/>
                </p:oleObj>
              </mc:Choice>
              <mc:Fallback>
                <p:oleObj name="Уравнение" r:id="rId7" imgW="2286000" imgH="1003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4" y="4407407"/>
                        <a:ext cx="4114800" cy="1805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95307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 проверку однородности выборок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2563" y="1302895"/>
            <a:ext cx="88519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Зависимость зарплаты от стажа и образования (пример из практики 2):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13525"/>
              </p:ext>
            </p:extLst>
          </p:nvPr>
        </p:nvGraphicFramePr>
        <p:xfrm>
          <a:off x="292291" y="1787012"/>
          <a:ext cx="1485900" cy="44824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6543494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1863664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03496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818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09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381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690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089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6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655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287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173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104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016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591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280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612217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883664" y="1710388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Основная выборка: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98839"/>
              </p:ext>
            </p:extLst>
          </p:nvPr>
        </p:nvGraphicFramePr>
        <p:xfrm>
          <a:off x="1962214" y="2008550"/>
          <a:ext cx="5845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Уравнение" r:id="rId3" imgW="3251160" imgH="317160" progId="Equation.3">
                  <p:embed/>
                </p:oleObj>
              </mc:Choice>
              <mc:Fallback>
                <p:oleObj name="Уравнение" r:id="rId3" imgW="3251160" imgH="3171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14" y="2008550"/>
                        <a:ext cx="5845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883664" y="2548768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Дополнительная выборка 1: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5797"/>
              </p:ext>
            </p:extLst>
          </p:nvPr>
        </p:nvGraphicFramePr>
        <p:xfrm>
          <a:off x="1962214" y="2975541"/>
          <a:ext cx="148590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822217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627176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862963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28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90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24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>
                          <a:effectLst/>
                        </a:rPr>
                        <a:t>40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25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275017"/>
                  </a:ext>
                </a:extLst>
              </a:tr>
            </a:tbl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38681"/>
              </p:ext>
            </p:extLst>
          </p:nvPr>
        </p:nvGraphicFramePr>
        <p:xfrm>
          <a:off x="3665538" y="2928602"/>
          <a:ext cx="5297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Уравнение" r:id="rId5" imgW="3124080" imgH="279360" progId="Equation.3">
                  <p:embed/>
                </p:oleObj>
              </mc:Choice>
              <mc:Fallback>
                <p:oleObj name="Уравнение" r:id="rId5" imgW="3124080" imgH="279360" progId="Equation.3">
                  <p:embed/>
                  <p:pic>
                    <p:nvPicPr>
                      <p:cNvPr id="5" name="Объект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928602"/>
                        <a:ext cx="52974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04992"/>
              </p:ext>
            </p:extLst>
          </p:nvPr>
        </p:nvGraphicFramePr>
        <p:xfrm>
          <a:off x="3615563" y="3358814"/>
          <a:ext cx="37734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Уравнение" r:id="rId7" imgW="2095200" imgH="393480" progId="Equation.3">
                  <p:embed/>
                </p:oleObj>
              </mc:Choice>
              <mc:Fallback>
                <p:oleObj name="Уравнение" r:id="rId7" imgW="2095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63" y="3358814"/>
                        <a:ext cx="377348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12595"/>
              </p:ext>
            </p:extLst>
          </p:nvPr>
        </p:nvGraphicFramePr>
        <p:xfrm>
          <a:off x="7410133" y="3495338"/>
          <a:ext cx="1463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Уравнение" r:id="rId9" imgW="812520" imgH="241200" progId="Equation.3">
                  <p:embed/>
                </p:oleObj>
              </mc:Choice>
              <mc:Fallback>
                <p:oleObj name="Уравнение" r:id="rId9" imgW="8125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133" y="3495338"/>
                        <a:ext cx="1463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962214" y="4018591"/>
            <a:ext cx="666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3,30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3,24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об однородности отвергается.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920431" y="4433016"/>
            <a:ext cx="718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Дополнительная выборка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20339"/>
              </p:ext>
            </p:extLst>
          </p:nvPr>
        </p:nvGraphicFramePr>
        <p:xfrm>
          <a:off x="1998981" y="4859789"/>
          <a:ext cx="1485900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822217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627176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862963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effectLst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(1)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 smtClean="0">
                          <a:effectLst/>
                        </a:rPr>
                        <a:t>x</a:t>
                      </a:r>
                      <a:r>
                        <a:rPr lang="en-US" sz="2200" u="none" strike="noStrike" baseline="30000" dirty="0" smtClean="0">
                          <a:effectLst/>
                        </a:rPr>
                        <a:t>(2)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28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18</a:t>
                      </a:r>
                      <a:r>
                        <a:rPr lang="ru-RU" sz="2200" u="none" strike="noStrike" dirty="0" smtClean="0">
                          <a:effectLst/>
                        </a:rPr>
                        <a:t>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24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16</a:t>
                      </a:r>
                      <a:r>
                        <a:rPr lang="ru-RU" sz="2200" u="none" strike="noStrike" dirty="0" smtClean="0">
                          <a:effectLst/>
                        </a:rPr>
                        <a:t>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smtClean="0">
                          <a:effectLst/>
                        </a:rPr>
                        <a:t>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275017"/>
                  </a:ext>
                </a:extLst>
              </a:tr>
            </a:tbl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56309"/>
              </p:ext>
            </p:extLst>
          </p:nvPr>
        </p:nvGraphicFramePr>
        <p:xfrm>
          <a:off x="3690938" y="4812901"/>
          <a:ext cx="53197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Уравнение" r:id="rId11" imgW="3136680" imgH="279360" progId="Equation.3">
                  <p:embed/>
                </p:oleObj>
              </mc:Choice>
              <mc:Fallback>
                <p:oleObj name="Уравнение" r:id="rId11" imgW="3136680" imgH="279360" progId="Equation.3">
                  <p:embed/>
                  <p:pic>
                    <p:nvPicPr>
                      <p:cNvPr id="17" name="Объект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812901"/>
                        <a:ext cx="531971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00870"/>
              </p:ext>
            </p:extLst>
          </p:nvPr>
        </p:nvGraphicFramePr>
        <p:xfrm>
          <a:off x="3663950" y="5243113"/>
          <a:ext cx="37512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Уравнение" r:id="rId13" imgW="2082600" imgH="393480" progId="Equation.3">
                  <p:embed/>
                </p:oleObj>
              </mc:Choice>
              <mc:Fallback>
                <p:oleObj name="Уравнение" r:id="rId13" imgW="2082600" imgH="39348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5243113"/>
                        <a:ext cx="375126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37960"/>
              </p:ext>
            </p:extLst>
          </p:nvPr>
        </p:nvGraphicFramePr>
        <p:xfrm>
          <a:off x="7446900" y="5379586"/>
          <a:ext cx="1463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Уравнение" r:id="rId15" imgW="812520" imgH="241200" progId="Equation.3">
                  <p:embed/>
                </p:oleObj>
              </mc:Choice>
              <mc:Fallback>
                <p:oleObj name="Уравнение" r:id="rId15" imgW="81252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900" y="5379586"/>
                        <a:ext cx="1463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998981" y="5902839"/>
            <a:ext cx="666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47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3,24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об однородности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6572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0" grpId="0"/>
      <p:bldP spid="23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неоднородности данных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 неизвестных сопутствующих факторах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81308"/>
              </p:ext>
            </p:extLst>
          </p:nvPr>
        </p:nvGraphicFramePr>
        <p:xfrm>
          <a:off x="128590" y="1528117"/>
          <a:ext cx="5485826" cy="412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Диаграмма" r:id="rId3" imgW="3333607" imgH="2200166" progId="Excel.Chart.8">
                  <p:embed/>
                </p:oleObj>
              </mc:Choice>
              <mc:Fallback>
                <p:oleObj name="Диаграмма" r:id="rId3" imgW="3333607" imgH="2200166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90" y="1528117"/>
                        <a:ext cx="5485826" cy="4122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614416" y="1509828"/>
            <a:ext cx="34200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проблемы «утечки мозгов» в 1990-е.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Регрессионный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по-казывает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связи.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Геометрически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– две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пересекающиеся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крес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-том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подвыборки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</a:rPr>
              <a:t>Вывод: </a:t>
            </a:r>
            <a:r>
              <a:rPr lang="ru-RU" sz="2200" dirty="0"/>
              <a:t>имеется скрытый сопутствующий признак – тип образования (</a:t>
            </a:r>
            <a:r>
              <a:rPr lang="ru-RU" sz="2200" dirty="0" err="1" smtClean="0"/>
              <a:t>гумани</a:t>
            </a:r>
            <a:r>
              <a:rPr lang="ru-RU" sz="2200" dirty="0" smtClean="0"/>
              <a:t>-тарное </a:t>
            </a:r>
            <a:r>
              <a:rPr lang="ru-RU" sz="2200" dirty="0"/>
              <a:t>/ </a:t>
            </a:r>
            <a:r>
              <a:rPr lang="ru-RU" sz="2200" dirty="0" smtClean="0"/>
              <a:t>естественно-тех-</a:t>
            </a:r>
            <a:r>
              <a:rPr lang="ru-RU" sz="2200" dirty="0" err="1" smtClean="0"/>
              <a:t>ническое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28590" y="5632704"/>
            <a:ext cx="88518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3 визуальный анализ затруднен, а при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3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-чески невозможен.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78184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Обобщенный метод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наименьших квадратов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1224" y="1490421"/>
            <a:ext cx="8833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МНК-оценки – состоятельные и несмещенные, но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эффективные.</a:t>
            </a:r>
            <a:endParaRPr lang="ru-RU" sz="2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65494"/>
              </p:ext>
            </p:extLst>
          </p:nvPr>
        </p:nvGraphicFramePr>
        <p:xfrm>
          <a:off x="556903" y="2923433"/>
          <a:ext cx="37033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Уравнение" r:id="rId3" imgW="2057400" imgH="304800" progId="Equation.3">
                  <p:embed/>
                </p:oleObj>
              </mc:Choice>
              <mc:Fallback>
                <p:oleObj name="Уравнение" r:id="rId3" imgW="2057400" imgH="3048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03" y="2923433"/>
                        <a:ext cx="370332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255260" y="3022525"/>
            <a:ext cx="46386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обладают всеми тремя свойствами.</a:t>
            </a:r>
            <a:endParaRPr lang="ru-RU" sz="2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60956"/>
              </p:ext>
            </p:extLst>
          </p:nvPr>
        </p:nvGraphicFramePr>
        <p:xfrm>
          <a:off x="554927" y="4478087"/>
          <a:ext cx="54387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Уравнение" r:id="rId5" imgW="3022560" imgH="419040" progId="Equation.3">
                  <p:embed/>
                </p:oleObj>
              </mc:Choice>
              <mc:Fallback>
                <p:oleObj name="Уравнение" r:id="rId5" imgW="3022560" imgH="4190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27" y="4478087"/>
                        <a:ext cx="54387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72155"/>
              </p:ext>
            </p:extLst>
          </p:nvPr>
        </p:nvGraphicFramePr>
        <p:xfrm>
          <a:off x="536380" y="3733668"/>
          <a:ext cx="24685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Уравнение" r:id="rId7" imgW="1371600" imgH="317160" progId="Equation.3">
                  <p:embed/>
                </p:oleObj>
              </mc:Choice>
              <mc:Fallback>
                <p:oleObj name="Уравнение" r:id="rId7" imgW="1371600" imgH="31716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80" y="3733668"/>
                        <a:ext cx="24685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48171" y="5184367"/>
            <a:ext cx="8905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Проблема практической реализации ОМНК: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Матрица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неизвестна в подавляющем большинстве случаев.</a:t>
            </a:r>
          </a:p>
          <a:p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Включить ее элементы в число параметров нельзя, т.к. их число 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+1)/2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превышает объем данных </a:t>
            </a:r>
            <a:r>
              <a:rPr lang="en-US" sz="2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Необходимо наложить ограничения.</a:t>
            </a:r>
            <a:endParaRPr lang="ru-RU" sz="22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3498016"/>
            <a:ext cx="613501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Ковариационная матрица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оценок параметров: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3" y="2697182"/>
            <a:ext cx="2198038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ОМНК-оценки: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2563" y="4264408"/>
            <a:ext cx="283744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Дисперсия остатков: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2563" y="1925768"/>
            <a:ext cx="252825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Критерий ОМНК: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41659"/>
              </p:ext>
            </p:extLst>
          </p:nvPr>
        </p:nvGraphicFramePr>
        <p:xfrm>
          <a:off x="540560" y="2217349"/>
          <a:ext cx="34972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Уравнение" r:id="rId9" imgW="1942920" imgH="342720" progId="Equation.3">
                  <p:embed/>
                </p:oleObj>
              </mc:Choice>
              <mc:Fallback>
                <p:oleObj name="Уравнение" r:id="rId9" imgW="19429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0" y="2217349"/>
                        <a:ext cx="3497262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64065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5" grpId="0"/>
      <p:bldP spid="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гетероскедастичными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остатками.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Взвешенный метод наименьших квадратов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3" y="1968006"/>
            <a:ext cx="89054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Остатки взаимно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некоррелированы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Остатки не обладают постоянной дисперсией: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1938" indent="-261938">
              <a:buAutoNum type="arabicPeriod"/>
            </a:pPr>
            <a:r>
              <a:rPr lang="ru-RU" sz="2200" dirty="0" smtClean="0"/>
              <a:t>По диагонали матрицы </a:t>
            </a:r>
            <a:r>
              <a:rPr lang="ru-RU" sz="2200" dirty="0" smtClean="0">
                <a:sym typeface="Symbol" panose="05050102010706020507" pitchFamily="18" charset="2"/>
              </a:rPr>
              <a:t></a:t>
            </a:r>
            <a:r>
              <a:rPr lang="ru-RU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/>
              <a:t>стоят дисперсии:</a:t>
            </a:r>
            <a:endParaRPr lang="ru-RU" sz="22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5850"/>
              </p:ext>
            </p:extLst>
          </p:nvPr>
        </p:nvGraphicFramePr>
        <p:xfrm>
          <a:off x="4851400" y="1995136"/>
          <a:ext cx="2081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Уравнение" r:id="rId3" imgW="1155600" imgH="241200" progId="Equation.3">
                  <p:embed/>
                </p:oleObj>
              </mc:Choice>
              <mc:Fallback>
                <p:oleObj name="Уравнение" r:id="rId3" imgW="1155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1995136"/>
                        <a:ext cx="20812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80510"/>
              </p:ext>
            </p:extLst>
          </p:nvPr>
        </p:nvGraphicFramePr>
        <p:xfrm>
          <a:off x="6086475" y="2330099"/>
          <a:ext cx="2035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Уравнение" r:id="rId5" imgW="1130040" imgH="241200" progId="Equation.3">
                  <p:embed/>
                </p:oleObj>
              </mc:Choice>
              <mc:Fallback>
                <p:oleObj name="Уравнение" r:id="rId5" imgW="1130040" imgH="2412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330099"/>
                        <a:ext cx="20351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91673"/>
              </p:ext>
            </p:extLst>
          </p:nvPr>
        </p:nvGraphicFramePr>
        <p:xfrm>
          <a:off x="503853" y="3018075"/>
          <a:ext cx="3566160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Уравнение" r:id="rId7" imgW="1981200" imgH="965200" progId="Equation.3">
                  <p:embed/>
                </p:oleObj>
              </mc:Choice>
              <mc:Fallback>
                <p:oleObj name="Уравнение" r:id="rId7" imgW="1981200" imgH="96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53" y="3018075"/>
                        <a:ext cx="3566160" cy="1737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28455"/>
              </p:ext>
            </p:extLst>
          </p:nvPr>
        </p:nvGraphicFramePr>
        <p:xfrm>
          <a:off x="5785239" y="2671411"/>
          <a:ext cx="1304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Уравнение" r:id="rId9" imgW="723600" imgH="253800" progId="Equation.3">
                  <p:embed/>
                </p:oleObj>
              </mc:Choice>
              <mc:Fallback>
                <p:oleObj name="Уравнение" r:id="rId9" imgW="7236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239" y="2671411"/>
                        <a:ext cx="1304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50284"/>
              </p:ext>
            </p:extLst>
          </p:nvPr>
        </p:nvGraphicFramePr>
        <p:xfrm>
          <a:off x="534567" y="4997450"/>
          <a:ext cx="5143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Уравнение" r:id="rId11" imgW="2857320" imgH="482400" progId="Equation.3">
                  <p:embed/>
                </p:oleObj>
              </mc:Choice>
              <mc:Fallback>
                <p:oleObj name="Уравнение" r:id="rId11" imgW="285732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67" y="4997450"/>
                        <a:ext cx="5143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5785239" y="5131523"/>
            <a:ext cx="3057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чем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больше разброс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тем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меньше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вес.</a:t>
            </a:r>
            <a:endParaRPr lang="ru-RU" sz="2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98593" y="4749064"/>
            <a:ext cx="249619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Критерий ВМНК: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1198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гетероскедастичности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3" y="1078119"/>
            <a:ext cx="8905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Для проверки типично строится регрессия абсолютной величины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остат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-ков по некоторой функции от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383234" y="3175031"/>
            <a:ext cx="35625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тест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Глейсера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algn="just" hangingPunct="0"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 обобщение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на несколько переменных.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78041"/>
              </p:ext>
            </p:extLst>
          </p:nvPr>
        </p:nvGraphicFramePr>
        <p:xfrm>
          <a:off x="579438" y="1766888"/>
          <a:ext cx="71104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Уравнение" r:id="rId3" imgW="3949560" imgH="330120" progId="Equation.3">
                  <p:embed/>
                </p:oleObj>
              </mc:Choice>
              <mc:Fallback>
                <p:oleObj name="Уравнение" r:id="rId3" imgW="39495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766888"/>
                        <a:ext cx="711041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01224" y="2326422"/>
            <a:ext cx="8905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Для подтверждения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гетероскедастичности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хотя бы один регрессор дол-жен оказаться значимым.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01224" y="3118156"/>
            <a:ext cx="15872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42730"/>
              </p:ext>
            </p:extLst>
          </p:nvPr>
        </p:nvGraphicFramePr>
        <p:xfrm>
          <a:off x="261486" y="2974944"/>
          <a:ext cx="41624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Уравнение" r:id="rId5" imgW="2311200" imgH="863280" progId="Equation.3">
                  <p:embed/>
                </p:oleObj>
              </mc:Choice>
              <mc:Fallback>
                <p:oleObj name="Уравнение" r:id="rId5" imgW="231120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86" y="2974944"/>
                        <a:ext cx="41624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82563" y="5259603"/>
            <a:ext cx="8851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Другие тесты:</a:t>
            </a:r>
          </a:p>
          <a:p>
            <a:pPr marL="261938" indent="-261938" algn="just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Тест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Голдфельда-Квандта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(сравниваются дисперсии остатков по двум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подвыборкам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при больших и малых значениях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61938" indent="-261938" algn="just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Тест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Бартлетта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(обобщение на произвольное число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подвыборок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83740"/>
              </p:ext>
            </p:extLst>
          </p:nvPr>
        </p:nvGraphicFramePr>
        <p:xfrm>
          <a:off x="263073" y="4259263"/>
          <a:ext cx="2009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Уравнение" r:id="rId7" imgW="1117440" imgH="317160" progId="Equation.3">
                  <p:embed/>
                </p:oleObj>
              </mc:Choice>
              <mc:Fallback>
                <p:oleObj name="Уравнение" r:id="rId7" imgW="1117440" imgH="31716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3" y="4259263"/>
                        <a:ext cx="2009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2232171" y="4360574"/>
            <a:ext cx="1769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тест Парка.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44418"/>
              </p:ext>
            </p:extLst>
          </p:nvPr>
        </p:nvGraphicFramePr>
        <p:xfrm>
          <a:off x="281734" y="4775200"/>
          <a:ext cx="27638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Уравнение" r:id="rId9" imgW="1536480" imgH="266400" progId="Equation.3">
                  <p:embed/>
                </p:oleObj>
              </mc:Choice>
              <mc:Fallback>
                <p:oleObj name="Уравнение" r:id="rId9" imgW="1536480" imgH="2664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34" y="4775200"/>
                        <a:ext cx="27638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3025845" y="4824455"/>
            <a:ext cx="1769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тест Уайта.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821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4" grpId="0"/>
      <p:bldP spid="15" grpId="0"/>
      <p:bldP spid="21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Практическое оценивание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гетероскедастичными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остатками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1507327"/>
            <a:ext cx="89614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Проверка гипотезы о наличии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гетероскедастичности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Переход от исходной модели к вспомогательной модели «с волной».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ru-RU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Оценивание коэффициентов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вспомогательной модели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с </a:t>
            </a:r>
            <a:r>
              <a:rPr lang="ru-RU" sz="22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по-мощью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обычного МНК, проверка значимости регрессоров.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endParaRPr lang="ru-RU" sz="2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34999"/>
              </p:ext>
            </p:extLst>
          </p:nvPr>
        </p:nvGraphicFramePr>
        <p:xfrm>
          <a:off x="509683" y="2240788"/>
          <a:ext cx="419294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Уравнение" r:id="rId3" imgW="2489040" imgH="279360" progId="Equation.3">
                  <p:embed/>
                </p:oleObj>
              </mc:Choice>
              <mc:Fallback>
                <p:oleObj name="Уравнение" r:id="rId3" imgW="2489040" imgH="2793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83" y="2240788"/>
                        <a:ext cx="4192946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82193"/>
              </p:ext>
            </p:extLst>
          </p:nvPr>
        </p:nvGraphicFramePr>
        <p:xfrm>
          <a:off x="4948730" y="2230734"/>
          <a:ext cx="40690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Уравнение" r:id="rId5" imgW="2260600" imgH="279400" progId="Equation.3">
                  <p:embed/>
                </p:oleObj>
              </mc:Choice>
              <mc:Fallback>
                <p:oleObj name="Уравнение" r:id="rId5" imgW="2260600" imgH="279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730" y="2230734"/>
                        <a:ext cx="40690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10568"/>
              </p:ext>
            </p:extLst>
          </p:nvPr>
        </p:nvGraphicFramePr>
        <p:xfrm>
          <a:off x="509683" y="2622550"/>
          <a:ext cx="852478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Уравнение" r:id="rId7" imgW="5537160" imgH="507960" progId="Equation.3">
                  <p:embed/>
                </p:oleObj>
              </mc:Choice>
              <mc:Fallback>
                <p:oleObj name="Уравнение" r:id="rId7" imgW="5537160" imgH="50796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83" y="2622550"/>
                        <a:ext cx="8524780" cy="91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90588"/>
              </p:ext>
            </p:extLst>
          </p:nvPr>
        </p:nvGraphicFramePr>
        <p:xfrm>
          <a:off x="3963552" y="3516835"/>
          <a:ext cx="1368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Уравнение" r:id="rId9" imgW="761760" imgH="266400" progId="Equation.3">
                  <p:embed/>
                </p:oleObj>
              </mc:Choice>
              <mc:Fallback>
                <p:oleObj name="Уравнение" r:id="rId9" imgW="76176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552" y="3516835"/>
                        <a:ext cx="13684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83452" y="4327031"/>
            <a:ext cx="8939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Оценивание в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Excel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происходит с учетом отсутствия свободного члена, т.к. он уже включен в модель. Используем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ЛИНЕЙН(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0; 1)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83452" y="5343587"/>
            <a:ext cx="89399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и их стандартные ошибки можно искать для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-тельной модели, используя функцию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расчета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ошибки прогноза, нужно вернуться в исходные координаты.</a:t>
            </a:r>
          </a:p>
        </p:txBody>
      </p:sp>
    </p:spTree>
    <p:extLst>
      <p:ext uri="{BB962C8B-B14F-4D97-AF65-F5344CB8AC3E}">
        <p14:creationId xmlns:p14="http://schemas.microsoft.com/office/powerpoint/2010/main" val="1557588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автокоррелированными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остатками.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Обобщенный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метод наименьших квадратов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3" y="2278902"/>
            <a:ext cx="8905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Данные регистрируются во времени.</a:t>
            </a:r>
          </a:p>
          <a:p>
            <a:pPr marL="261938" indent="-261938"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; 1)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коэффициент корреляции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между соседними остатками.</a:t>
            </a: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Корреляция зависит только от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разнесенности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периодов во времени и ослабляется по мере ее роста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04185"/>
              </p:ext>
            </p:extLst>
          </p:nvPr>
        </p:nvGraphicFramePr>
        <p:xfrm>
          <a:off x="4160584" y="3271584"/>
          <a:ext cx="1897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Уравнение" r:id="rId3" imgW="1054080" imgH="279360" progId="Equation.3">
                  <p:embed/>
                </p:oleObj>
              </mc:Choice>
              <mc:Fallback>
                <p:oleObj name="Уравнение" r:id="rId3" imgW="1054080" imgH="2793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584" y="3271584"/>
                        <a:ext cx="18970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16294"/>
              </p:ext>
            </p:extLst>
          </p:nvPr>
        </p:nvGraphicFramePr>
        <p:xfrm>
          <a:off x="524701" y="3682746"/>
          <a:ext cx="44783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Уравнение" r:id="rId5" imgW="2489040" imgH="965160" progId="Equation.3">
                  <p:embed/>
                </p:oleObj>
              </mc:Choice>
              <mc:Fallback>
                <p:oleObj name="Уравнение" r:id="rId5" imgW="2489040" imgH="96516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01" y="3682746"/>
                        <a:ext cx="44783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00851" y="2042713"/>
            <a:ext cx="5344348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авторегрессии первого порядка: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47357"/>
              </p:ext>
            </p:extLst>
          </p:nvPr>
        </p:nvGraphicFramePr>
        <p:xfrm>
          <a:off x="268669" y="5549075"/>
          <a:ext cx="633095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Уравнение" r:id="rId7" imgW="3517560" imgH="507960" progId="Equation.3">
                  <p:embed/>
                </p:oleObj>
              </mc:Choice>
              <mc:Fallback>
                <p:oleObj name="Уравнение" r:id="rId7" imgW="351756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69" y="5549075"/>
                        <a:ext cx="633095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00851" y="5515083"/>
            <a:ext cx="318112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Формализация модели:</a:t>
            </a:r>
            <a:endParaRPr lang="ru-RU" sz="22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087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автокорреляции.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Критерий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Дарбина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-Уотсона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55575" y="1534085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Выбираем уровень значимости </a:t>
            </a:r>
            <a:r>
              <a:rPr lang="el-GR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61938" hangingPunct="0">
              <a:spcAft>
                <a:spcPts val="0"/>
              </a:spcAft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Находим эмпирическое значение критерия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55574" y="3976559"/>
            <a:ext cx="74619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 2 (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положительной автокорреляции):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87892"/>
              </p:ext>
            </p:extLst>
          </p:nvPr>
        </p:nvGraphicFramePr>
        <p:xfrm>
          <a:off x="503046" y="2351407"/>
          <a:ext cx="29241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Уравнение" r:id="rId3" imgW="1625400" imgH="482400" progId="Equation.3">
                  <p:embed/>
                </p:oleObj>
              </mc:Choice>
              <mc:Fallback>
                <p:oleObj name="Уравнение" r:id="rId3" imgW="162540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46" y="2351407"/>
                        <a:ext cx="292417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886563" y="2225568"/>
            <a:ext cx="47099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формуле     – остатки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вычисленные с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обычного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МНК.</a:t>
            </a:r>
          </a:p>
          <a:p>
            <a:r>
              <a:rPr lang="ru-RU" sz="2200" dirty="0" smtClean="0">
                <a:latin typeface="Times New Roman" panose="02020603050405020304" pitchFamily="18" charset="0"/>
              </a:rPr>
              <a:t>Если </a:t>
            </a:r>
            <a:r>
              <a:rPr lang="en-US" sz="2200" i="1" dirty="0" smtClean="0">
                <a:latin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</a:rPr>
              <a:t> ≈ 2</a:t>
            </a:r>
            <a:r>
              <a:rPr lang="ru-RU" sz="2200" dirty="0" smtClean="0">
                <a:latin typeface="Times New Roman" panose="02020603050405020304" pitchFamily="18" charset="0"/>
              </a:rPr>
              <a:t>, то автокорреляции нет</a:t>
            </a:r>
            <a:r>
              <a:rPr lang="en-US" sz="2200" dirty="0">
                <a:latin typeface="Times New Roman" panose="02020603050405020304" pitchFamily="18" charset="0"/>
              </a:rPr>
              <a:t>.</a:t>
            </a:r>
            <a:endParaRPr lang="ru-RU" sz="2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55574" y="3248343"/>
            <a:ext cx="89884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Вычисляем критические точки </a:t>
            </a:r>
          </a:p>
          <a:p>
            <a:pPr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Проверяем гипотезу о положительной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отрицательной автокорреляции.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354541"/>
              </p:ext>
            </p:extLst>
          </p:nvPr>
        </p:nvGraphicFramePr>
        <p:xfrm>
          <a:off x="4281488" y="3294063"/>
          <a:ext cx="22161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Уравнение" r:id="rId5" imgW="1231560" imgH="228600" progId="Equation.3">
                  <p:embed/>
                </p:oleObj>
              </mc:Choice>
              <mc:Fallback>
                <p:oleObj name="Уравнение" r:id="rId5" imgW="1231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3294063"/>
                        <a:ext cx="22161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88438" y="5249402"/>
            <a:ext cx="73962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&gt; 2 (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отрицательной автокорреляции):</a:t>
            </a:r>
            <a:endParaRPr lang="ru-RU" sz="2200" b="1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147" y="4309314"/>
            <a:ext cx="78465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автокорреляция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 [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неизвестно,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ли положительная автокорреляция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положительной автокорреляции нет.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78147" y="5598219"/>
            <a:ext cx="81540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–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отрицательная автокорреляция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–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 [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неизвестно,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есть ли отрицательная автокорреляция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–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отрицательной автокорреляции нет.</a:t>
            </a: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58821"/>
              </p:ext>
            </p:extLst>
          </p:nvPr>
        </p:nvGraphicFramePr>
        <p:xfrm>
          <a:off x="5290407" y="2256404"/>
          <a:ext cx="2730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Уравнение" r:id="rId7" imgW="152280" imgH="228600" progId="Equation.3">
                  <p:embed/>
                </p:oleObj>
              </mc:Choice>
              <mc:Fallback>
                <p:oleObj name="Уравнение" r:id="rId7" imgW="152280" imgH="2286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07" y="2256404"/>
                        <a:ext cx="273050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1381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6" grpId="0"/>
      <p:bldP spid="19" grpId="0"/>
      <p:bldP spid="22" grpId="0"/>
      <p:bldP spid="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Практическое оценивание модели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автокоррелированными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остатками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2562" y="1507327"/>
            <a:ext cx="89614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Проверка гипотезы о наличии автокорреляции.</a:t>
            </a: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Переход от исходной модели к вспомогательной модели «с волной».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ru-RU" sz="22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1938" indent="-261938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Оценивание коэффициентов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вспомогательной модели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с </a:t>
            </a:r>
            <a:r>
              <a:rPr lang="ru-RU" sz="22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по-мощью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обычного МНК, проверка значимости регрессоров.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endParaRPr lang="ru-RU" sz="2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63195"/>
              </p:ext>
            </p:extLst>
          </p:nvPr>
        </p:nvGraphicFramePr>
        <p:xfrm>
          <a:off x="491395" y="2185924"/>
          <a:ext cx="419294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Уравнение" r:id="rId3" imgW="2489040" imgH="279360" progId="Equation.3">
                  <p:embed/>
                </p:oleObj>
              </mc:Choice>
              <mc:Fallback>
                <p:oleObj name="Уравнение" r:id="rId3" imgW="2489040" imgH="279360" progId="Equation.3">
                  <p:embed/>
                  <p:pic>
                    <p:nvPicPr>
                      <p:cNvPr id="4" name="Объект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95" y="2185924"/>
                        <a:ext cx="4192946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56751"/>
              </p:ext>
            </p:extLst>
          </p:nvPr>
        </p:nvGraphicFramePr>
        <p:xfrm>
          <a:off x="4948730" y="2175870"/>
          <a:ext cx="40690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Уравнение" r:id="rId5" imgW="2260600" imgH="279400" progId="Equation.3">
                  <p:embed/>
                </p:oleObj>
              </mc:Choice>
              <mc:Fallback>
                <p:oleObj name="Уравнение" r:id="rId5" imgW="2260600" imgH="279400" progId="Equation.3">
                  <p:embed/>
                  <p:pic>
                    <p:nvPicPr>
                      <p:cNvPr id="7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730" y="2175870"/>
                        <a:ext cx="40690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18933"/>
              </p:ext>
            </p:extLst>
          </p:nvPr>
        </p:nvGraphicFramePr>
        <p:xfrm>
          <a:off x="474029" y="2608136"/>
          <a:ext cx="7682419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Уравнение" r:id="rId7" imgW="4609800" imgH="291960" progId="Equation.3">
                  <p:embed/>
                </p:oleObj>
              </mc:Choice>
              <mc:Fallback>
                <p:oleObj name="Уравнение" r:id="rId7" imgW="4609800" imgH="29196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9" y="2608136"/>
                        <a:ext cx="7682419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90588"/>
              </p:ext>
            </p:extLst>
          </p:nvPr>
        </p:nvGraphicFramePr>
        <p:xfrm>
          <a:off x="3963552" y="3516835"/>
          <a:ext cx="1368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Уравнение" r:id="rId9" imgW="761760" imgH="266400" progId="Equation.3">
                  <p:embed/>
                </p:oleObj>
              </mc:Choice>
              <mc:Fallback>
                <p:oleObj name="Уравнение" r:id="rId9" imgW="761760" imgH="2664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552" y="3516835"/>
                        <a:ext cx="13684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83452" y="4327031"/>
            <a:ext cx="8939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Оценивание в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Excel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происходит с учетом отсутствия свободного члена, т.к. он уже включен в модель. Используем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ЛИНЕЙН(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0; 1)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82562" y="5343587"/>
            <a:ext cx="8940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и их стандартные ошибки можно искать для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-тельной модели, используя функцию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расчета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ошибки прогноза, нужно вернуться в исходные координаты.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90094"/>
              </p:ext>
            </p:extLst>
          </p:nvPr>
        </p:nvGraphicFramePr>
        <p:xfrm>
          <a:off x="475552" y="3110611"/>
          <a:ext cx="8613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Уравнение" r:id="rId11" imgW="5143320" imgH="266400" progId="Equation.3">
                  <p:embed/>
                </p:oleObj>
              </mc:Choice>
              <mc:Fallback>
                <p:oleObj name="Уравнение" r:id="rId11" imgW="5143320" imgH="2664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52" y="3110611"/>
                        <a:ext cx="86137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80150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23541</TotalTime>
  <Words>2336</Words>
  <Application>Microsoft Office PowerPoint</Application>
  <PresentationFormat>Экран (4:3)</PresentationFormat>
  <Paragraphs>610</Paragraphs>
  <Slides>24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Диаграмма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702</cp:revision>
  <dcterms:created xsi:type="dcterms:W3CDTF">1997-05-19T02:18:46Z</dcterms:created>
  <dcterms:modified xsi:type="dcterms:W3CDTF">2019-02-04T15:12:34Z</dcterms:modified>
</cp:coreProperties>
</file>