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91" r:id="rId2"/>
    <p:sldId id="388" r:id="rId3"/>
    <p:sldId id="389" r:id="rId4"/>
    <p:sldId id="390" r:id="rId5"/>
    <p:sldId id="392" r:id="rId6"/>
    <p:sldId id="391" r:id="rId7"/>
    <p:sldId id="399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402" r:id="rId16"/>
    <p:sldId id="401" r:id="rId17"/>
    <p:sldId id="403" r:id="rId18"/>
    <p:sldId id="404" r:id="rId19"/>
    <p:sldId id="375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7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og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wer"/>
            <c:dispRSqr val="0"/>
            <c:dispEq val="0"/>
          </c:trendline>
          <c:xVal>
            <c:numRef>
              <c:f>'Задача 1'!$C$3:$C$140</c:f>
              <c:numCache>
                <c:formatCode>0.0</c:formatCode>
                <c:ptCount val="138"/>
                <c:pt idx="0">
                  <c:v>4.5643903386928804</c:v>
                </c:pt>
                <c:pt idx="1">
                  <c:v>4.8162973719237296</c:v>
                </c:pt>
                <c:pt idx="2">
                  <c:v>13.432079330155235</c:v>
                </c:pt>
                <c:pt idx="3">
                  <c:v>3.8735335658068184</c:v>
                </c:pt>
                <c:pt idx="4">
                  <c:v>61.979896294762582</c:v>
                </c:pt>
                <c:pt idx="5">
                  <c:v>51.122425313606193</c:v>
                </c:pt>
                <c:pt idx="6">
                  <c:v>7.8864591436727371</c:v>
                </c:pt>
                <c:pt idx="7">
                  <c:v>22.217494139207528</c:v>
                </c:pt>
                <c:pt idx="8">
                  <c:v>1.086807078535224</c:v>
                </c:pt>
                <c:pt idx="9">
                  <c:v>8.0400475569713343</c:v>
                </c:pt>
                <c:pt idx="10">
                  <c:v>47.327620460815631</c:v>
                </c:pt>
                <c:pt idx="11">
                  <c:v>0.90346492400769263</c:v>
                </c:pt>
                <c:pt idx="12">
                  <c:v>2.5605011541718259</c:v>
                </c:pt>
                <c:pt idx="13">
                  <c:v>3.1240807621235276</c:v>
                </c:pt>
                <c:pt idx="14">
                  <c:v>7.1233392413014451</c:v>
                </c:pt>
                <c:pt idx="15">
                  <c:v>11.726805880348774</c:v>
                </c:pt>
                <c:pt idx="16">
                  <c:v>40.979641943337839</c:v>
                </c:pt>
                <c:pt idx="17">
                  <c:v>7.8512654280423444</c:v>
                </c:pt>
                <c:pt idx="18">
                  <c:v>0.71306388965883416</c:v>
                </c:pt>
                <c:pt idx="19">
                  <c:v>0.28600233587295248</c:v>
                </c:pt>
                <c:pt idx="20">
                  <c:v>3.6411076558657514</c:v>
                </c:pt>
                <c:pt idx="21">
                  <c:v>1.4074034132223412</c:v>
                </c:pt>
                <c:pt idx="22">
                  <c:v>50.230807690142292</c:v>
                </c:pt>
                <c:pt idx="23">
                  <c:v>0.3585378358575948</c:v>
                </c:pt>
                <c:pt idx="24">
                  <c:v>1.0246684517086915</c:v>
                </c:pt>
                <c:pt idx="25">
                  <c:v>14.528325811267299</c:v>
                </c:pt>
                <c:pt idx="26">
                  <c:v>7.5900164405436108</c:v>
                </c:pt>
                <c:pt idx="27">
                  <c:v>7.9039257731164705</c:v>
                </c:pt>
                <c:pt idx="28">
                  <c:v>0.81007576676221982</c:v>
                </c:pt>
                <c:pt idx="29">
                  <c:v>3.1470721606120509</c:v>
                </c:pt>
                <c:pt idx="30">
                  <c:v>10.41544438172183</c:v>
                </c:pt>
                <c:pt idx="31">
                  <c:v>27.194391837482598</c:v>
                </c:pt>
                <c:pt idx="32">
                  <c:v>19.502417330608314</c:v>
                </c:pt>
                <c:pt idx="33">
                  <c:v>60.718392695880929</c:v>
                </c:pt>
                <c:pt idx="34">
                  <c:v>7.2444958470863554</c:v>
                </c:pt>
                <c:pt idx="35">
                  <c:v>6.1635758566516152</c:v>
                </c:pt>
                <c:pt idx="36">
                  <c:v>6.3458407250594799</c:v>
                </c:pt>
                <c:pt idx="37">
                  <c:v>3.3657074205747666</c:v>
                </c:pt>
                <c:pt idx="38">
                  <c:v>4.1199920231916858</c:v>
                </c:pt>
                <c:pt idx="39">
                  <c:v>18.918276831332783</c:v>
                </c:pt>
                <c:pt idx="40">
                  <c:v>0.57356596034607654</c:v>
                </c:pt>
                <c:pt idx="41">
                  <c:v>5.1123221174052436</c:v>
                </c:pt>
                <c:pt idx="42">
                  <c:v>49.84271306228954</c:v>
                </c:pt>
                <c:pt idx="43">
                  <c:v>42.725739489412689</c:v>
                </c:pt>
                <c:pt idx="44">
                  <c:v>10.772061753763733</c:v>
                </c:pt>
                <c:pt idx="45">
                  <c:v>0.44129341149856299</c:v>
                </c:pt>
                <c:pt idx="46">
                  <c:v>4.4351926985254702</c:v>
                </c:pt>
                <c:pt idx="47">
                  <c:v>47.773944192869273</c:v>
                </c:pt>
                <c:pt idx="48">
                  <c:v>1.4416364531116637</c:v>
                </c:pt>
                <c:pt idx="49">
                  <c:v>21.672671773520527</c:v>
                </c:pt>
                <c:pt idx="50">
                  <c:v>8.5736940673665973</c:v>
                </c:pt>
                <c:pt idx="51">
                  <c:v>3.6731358425126657</c:v>
                </c:pt>
                <c:pt idx="52">
                  <c:v>0.53961577498875557</c:v>
                </c:pt>
                <c:pt idx="53">
                  <c:v>0.56782261029755055</c:v>
                </c:pt>
                <c:pt idx="54">
                  <c:v>4.0539019037796091</c:v>
                </c:pt>
                <c:pt idx="55">
                  <c:v>2.4348271619067638</c:v>
                </c:pt>
                <c:pt idx="56">
                  <c:v>40.169543638344052</c:v>
                </c:pt>
                <c:pt idx="57">
                  <c:v>36.194415613442722</c:v>
                </c:pt>
                <c:pt idx="58">
                  <c:v>5.4225708755332063</c:v>
                </c:pt>
                <c:pt idx="59">
                  <c:v>12.601621115060508</c:v>
                </c:pt>
                <c:pt idx="60">
                  <c:v>1.3582622185562572</c:v>
                </c:pt>
                <c:pt idx="61">
                  <c:v>1.5095211865704705</c:v>
                </c:pt>
                <c:pt idx="62">
                  <c:v>27.97049514692927</c:v>
                </c:pt>
                <c:pt idx="63">
                  <c:v>1.7934704941760455</c:v>
                </c:pt>
                <c:pt idx="64">
                  <c:v>15.692191561178138</c:v>
                </c:pt>
                <c:pt idx="65">
                  <c:v>10.057888356366917</c:v>
                </c:pt>
                <c:pt idx="66">
                  <c:v>1.0341852875122144</c:v>
                </c:pt>
                <c:pt idx="67">
                  <c:v>0.45785858652026112</c:v>
                </c:pt>
                <c:pt idx="68">
                  <c:v>116.61288415187472</c:v>
                </c:pt>
                <c:pt idx="69">
                  <c:v>96.038050724068668</c:v>
                </c:pt>
                <c:pt idx="70">
                  <c:v>5.4555948890015573</c:v>
                </c:pt>
                <c:pt idx="71">
                  <c:v>0.44940082974560985</c:v>
                </c:pt>
                <c:pt idx="72">
                  <c:v>0.25504456957318972</c:v>
                </c:pt>
                <c:pt idx="73">
                  <c:v>11.307064952827986</c:v>
                </c:pt>
                <c:pt idx="74">
                  <c:v>0.7045074400243021</c:v>
                </c:pt>
                <c:pt idx="75">
                  <c:v>22.337858563314903</c:v>
                </c:pt>
                <c:pt idx="76">
                  <c:v>1.2749769489685816</c:v>
                </c:pt>
                <c:pt idx="77">
                  <c:v>10.016648640572539</c:v>
                </c:pt>
                <c:pt idx="78">
                  <c:v>10.325646065875926</c:v>
                </c:pt>
                <c:pt idx="79">
                  <c:v>3.0570910247178791</c:v>
                </c:pt>
                <c:pt idx="80">
                  <c:v>4.1293735483622394</c:v>
                </c:pt>
                <c:pt idx="81">
                  <c:v>3.1903104441402403</c:v>
                </c:pt>
                <c:pt idx="82">
                  <c:v>0.58562268263666939</c:v>
                </c:pt>
                <c:pt idx="83">
                  <c:v>5.4082434909386876</c:v>
                </c:pt>
                <c:pt idx="84">
                  <c:v>0.70168006339949596</c:v>
                </c:pt>
                <c:pt idx="85">
                  <c:v>52.138683924409555</c:v>
                </c:pt>
                <c:pt idx="86">
                  <c:v>44.34216442417916</c:v>
                </c:pt>
                <c:pt idx="87">
                  <c:v>1.9630548840336348</c:v>
                </c:pt>
                <c:pt idx="88">
                  <c:v>0.427373240315359</c:v>
                </c:pt>
                <c:pt idx="89">
                  <c:v>3.2032968244943216</c:v>
                </c:pt>
                <c:pt idx="90">
                  <c:v>97.299636068075998</c:v>
                </c:pt>
                <c:pt idx="91">
                  <c:v>1.316614109697384</c:v>
                </c:pt>
                <c:pt idx="92">
                  <c:v>11.948851141618629</c:v>
                </c:pt>
                <c:pt idx="93">
                  <c:v>2.2681587169890962</c:v>
                </c:pt>
                <c:pt idx="94">
                  <c:v>4.7128233115125271</c:v>
                </c:pt>
                <c:pt idx="95">
                  <c:v>6.5410305636067729</c:v>
                </c:pt>
                <c:pt idx="96">
                  <c:v>2.8725121647165714</c:v>
                </c:pt>
                <c:pt idx="97">
                  <c:v>14.336797720863288</c:v>
                </c:pt>
                <c:pt idx="98">
                  <c:v>22.124366964987537</c:v>
                </c:pt>
                <c:pt idx="99">
                  <c:v>10.000002623317426</c:v>
                </c:pt>
                <c:pt idx="100">
                  <c:v>12.7359184024927</c:v>
                </c:pt>
                <c:pt idx="101">
                  <c:v>0.69568925860091302</c:v>
                </c:pt>
                <c:pt idx="102">
                  <c:v>4.1722171003766135</c:v>
                </c:pt>
                <c:pt idx="103">
                  <c:v>24.406476455470607</c:v>
                </c:pt>
                <c:pt idx="104">
                  <c:v>1.0671317533269984</c:v>
                </c:pt>
                <c:pt idx="105">
                  <c:v>15.564641970499038</c:v>
                </c:pt>
                <c:pt idx="106">
                  <c:v>0.76595919729671491</c:v>
                </c:pt>
                <c:pt idx="107">
                  <c:v>56.284331440429128</c:v>
                </c:pt>
                <c:pt idx="108">
                  <c:v>6.4838545747284311</c:v>
                </c:pt>
                <c:pt idx="109">
                  <c:v>29.721601485593304</c:v>
                </c:pt>
                <c:pt idx="110">
                  <c:v>3.7948875863911047</c:v>
                </c:pt>
                <c:pt idx="111">
                  <c:v>15.510393926206344</c:v>
                </c:pt>
                <c:pt idx="112">
                  <c:v>7.6475295478494623</c:v>
                </c:pt>
                <c:pt idx="113">
                  <c:v>6.6688861050150372</c:v>
                </c:pt>
                <c:pt idx="114">
                  <c:v>1.8758432874164601</c:v>
                </c:pt>
                <c:pt idx="115">
                  <c:v>3.4771492429559099</c:v>
                </c:pt>
                <c:pt idx="116">
                  <c:v>58.898927525677912</c:v>
                </c:pt>
                <c:pt idx="117">
                  <c:v>85.61656119648346</c:v>
                </c:pt>
                <c:pt idx="118">
                  <c:v>1.1140074833419493</c:v>
                </c:pt>
                <c:pt idx="119">
                  <c:v>0.95514131139216096</c:v>
                </c:pt>
                <c:pt idx="120">
                  <c:v>5.9773805871146113</c:v>
                </c:pt>
                <c:pt idx="121">
                  <c:v>0.63504426766245581</c:v>
                </c:pt>
                <c:pt idx="122">
                  <c:v>4.1139934930678717</c:v>
                </c:pt>
                <c:pt idx="123">
                  <c:v>21.323754712196042</c:v>
                </c:pt>
                <c:pt idx="124">
                  <c:v>4.42069843516059</c:v>
                </c:pt>
                <c:pt idx="125">
                  <c:v>10.515007820334047</c:v>
                </c:pt>
                <c:pt idx="126">
                  <c:v>9.0315115696978143</c:v>
                </c:pt>
                <c:pt idx="127">
                  <c:v>0.71456734540134703</c:v>
                </c:pt>
                <c:pt idx="128">
                  <c:v>3.0824614470701901</c:v>
                </c:pt>
                <c:pt idx="129">
                  <c:v>46.296984672505246</c:v>
                </c:pt>
                <c:pt idx="130">
                  <c:v>54.629495167891157</c:v>
                </c:pt>
                <c:pt idx="131">
                  <c:v>16.8067732671439</c:v>
                </c:pt>
                <c:pt idx="132">
                  <c:v>2.0366917234305375</c:v>
                </c:pt>
                <c:pt idx="133">
                  <c:v>3.1479637788925219</c:v>
                </c:pt>
                <c:pt idx="134">
                  <c:v>11.893204904359999</c:v>
                </c:pt>
                <c:pt idx="135">
                  <c:v>2.0523190838008856</c:v>
                </c:pt>
                <c:pt idx="136">
                  <c:v>1.3682846361327599</c:v>
                </c:pt>
                <c:pt idx="137">
                  <c:v>1.7216232741122401</c:v>
                </c:pt>
              </c:numCache>
            </c:numRef>
          </c:xVal>
          <c:yVal>
            <c:numRef>
              <c:f>'Задача 1'!$B$3:$B$140</c:f>
              <c:numCache>
                <c:formatCode>0.00</c:formatCode>
                <c:ptCount val="138"/>
                <c:pt idx="0">
                  <c:v>2.4336148542435292</c:v>
                </c:pt>
                <c:pt idx="1">
                  <c:v>1.2115431452903789</c:v>
                </c:pt>
                <c:pt idx="2">
                  <c:v>1.6435964673746193</c:v>
                </c:pt>
                <c:pt idx="3">
                  <c:v>2.0832976820995972</c:v>
                </c:pt>
                <c:pt idx="4">
                  <c:v>0.74097403427812669</c:v>
                </c:pt>
                <c:pt idx="5">
                  <c:v>0.93270809260793952</c:v>
                </c:pt>
                <c:pt idx="6">
                  <c:v>2.2216141265549605</c:v>
                </c:pt>
                <c:pt idx="7">
                  <c:v>1.057325791863017</c:v>
                </c:pt>
                <c:pt idx="8">
                  <c:v>2.8733199819670361</c:v>
                </c:pt>
                <c:pt idx="9">
                  <c:v>2.2617861740223684</c:v>
                </c:pt>
                <c:pt idx="10">
                  <c:v>0.91774565067839053</c:v>
                </c:pt>
                <c:pt idx="11">
                  <c:v>2.2470916186560586</c:v>
                </c:pt>
                <c:pt idx="12">
                  <c:v>3.0523961142647758</c:v>
                </c:pt>
                <c:pt idx="13">
                  <c:v>2.1221650793668609</c:v>
                </c:pt>
                <c:pt idx="14">
                  <c:v>2.2600740165842232</c:v>
                </c:pt>
                <c:pt idx="15">
                  <c:v>1.3552839222801316</c:v>
                </c:pt>
                <c:pt idx="16">
                  <c:v>1.7370773179653887</c:v>
                </c:pt>
                <c:pt idx="17">
                  <c:v>2.1916923397473558</c:v>
                </c:pt>
                <c:pt idx="18">
                  <c:v>2.2712419635347079</c:v>
                </c:pt>
                <c:pt idx="19">
                  <c:v>2.6918736725167141</c:v>
                </c:pt>
                <c:pt idx="20">
                  <c:v>1.7905354023329707</c:v>
                </c:pt>
                <c:pt idx="21">
                  <c:v>2.1118488304761418</c:v>
                </c:pt>
                <c:pt idx="22">
                  <c:v>0.89717234534541501</c:v>
                </c:pt>
                <c:pt idx="23">
                  <c:v>1.6571875521039243</c:v>
                </c:pt>
                <c:pt idx="24">
                  <c:v>2.1295124254146733</c:v>
                </c:pt>
                <c:pt idx="25">
                  <c:v>1.5191769344812918</c:v>
                </c:pt>
                <c:pt idx="26">
                  <c:v>1.7399677165642395</c:v>
                </c:pt>
                <c:pt idx="27">
                  <c:v>1.6899386526549538</c:v>
                </c:pt>
                <c:pt idx="28">
                  <c:v>1.764376054692266</c:v>
                </c:pt>
                <c:pt idx="29">
                  <c:v>1.9944730521724463</c:v>
                </c:pt>
                <c:pt idx="30">
                  <c:v>1.4323034818462648</c:v>
                </c:pt>
                <c:pt idx="31">
                  <c:v>1.1119678467631864</c:v>
                </c:pt>
                <c:pt idx="32">
                  <c:v>1.5990776001178961</c:v>
                </c:pt>
                <c:pt idx="33">
                  <c:v>0.74996230679308451</c:v>
                </c:pt>
                <c:pt idx="34">
                  <c:v>1.5014614308561061</c:v>
                </c:pt>
                <c:pt idx="35">
                  <c:v>2.1517210272744087</c:v>
                </c:pt>
                <c:pt idx="36">
                  <c:v>1.7919869320336543</c:v>
                </c:pt>
                <c:pt idx="37">
                  <c:v>3.129461192423133</c:v>
                </c:pt>
                <c:pt idx="38">
                  <c:v>2.0269740068236706</c:v>
                </c:pt>
                <c:pt idx="39">
                  <c:v>1.8362709465030103</c:v>
                </c:pt>
                <c:pt idx="40">
                  <c:v>2.6147981616327001</c:v>
                </c:pt>
                <c:pt idx="41">
                  <c:v>1.7198408781882932</c:v>
                </c:pt>
                <c:pt idx="42">
                  <c:v>0.8160853717139499</c:v>
                </c:pt>
                <c:pt idx="43">
                  <c:v>0.92047248674656956</c:v>
                </c:pt>
                <c:pt idx="44">
                  <c:v>1.8037516945918934</c:v>
                </c:pt>
                <c:pt idx="45">
                  <c:v>3.6948118604004501</c:v>
                </c:pt>
                <c:pt idx="46">
                  <c:v>2.0659451904847628</c:v>
                </c:pt>
                <c:pt idx="47">
                  <c:v>0.97125368276259583</c:v>
                </c:pt>
                <c:pt idx="48">
                  <c:v>2.8312762498856272</c:v>
                </c:pt>
                <c:pt idx="49">
                  <c:v>1.2389286452840644</c:v>
                </c:pt>
                <c:pt idx="50">
                  <c:v>1.4491993492353978</c:v>
                </c:pt>
                <c:pt idx="51">
                  <c:v>2.0294056122674173</c:v>
                </c:pt>
                <c:pt idx="52">
                  <c:v>2.2632433014133952</c:v>
                </c:pt>
                <c:pt idx="53">
                  <c:v>2.4400815102897888</c:v>
                </c:pt>
                <c:pt idx="54">
                  <c:v>1.7785334157390043</c:v>
                </c:pt>
                <c:pt idx="55">
                  <c:v>2.0160285980499388</c:v>
                </c:pt>
                <c:pt idx="56">
                  <c:v>1.3712941306101933</c:v>
                </c:pt>
                <c:pt idx="57">
                  <c:v>1.0117424345873194</c:v>
                </c:pt>
                <c:pt idx="58">
                  <c:v>2.2222508947820843</c:v>
                </c:pt>
                <c:pt idx="59">
                  <c:v>1.9225877044538491</c:v>
                </c:pt>
                <c:pt idx="60">
                  <c:v>2.1748947820964593</c:v>
                </c:pt>
                <c:pt idx="61">
                  <c:v>1.1984144120128131</c:v>
                </c:pt>
                <c:pt idx="62">
                  <c:v>1.1939295224763813</c:v>
                </c:pt>
                <c:pt idx="63">
                  <c:v>2.9667979254006465</c:v>
                </c:pt>
                <c:pt idx="64">
                  <c:v>1.5006142132205722</c:v>
                </c:pt>
                <c:pt idx="65">
                  <c:v>1.7361699327179365</c:v>
                </c:pt>
                <c:pt idx="66">
                  <c:v>2.551104128350695</c:v>
                </c:pt>
                <c:pt idx="67">
                  <c:v>1.8398395344607326</c:v>
                </c:pt>
                <c:pt idx="68">
                  <c:v>0.84432797249397828</c:v>
                </c:pt>
                <c:pt idx="69">
                  <c:v>1.4553321952490241</c:v>
                </c:pt>
                <c:pt idx="70">
                  <c:v>2.4787345975456354</c:v>
                </c:pt>
                <c:pt idx="71">
                  <c:v>3.2028500437927634</c:v>
                </c:pt>
                <c:pt idx="72">
                  <c:v>3.221426159016326</c:v>
                </c:pt>
                <c:pt idx="73">
                  <c:v>2.2674839237236637</c:v>
                </c:pt>
                <c:pt idx="74">
                  <c:v>2.2699741593016647</c:v>
                </c:pt>
                <c:pt idx="75">
                  <c:v>1.3157998077238675</c:v>
                </c:pt>
                <c:pt idx="76">
                  <c:v>3.0681000849380866</c:v>
                </c:pt>
                <c:pt idx="77">
                  <c:v>1.8554526021466811</c:v>
                </c:pt>
                <c:pt idx="78">
                  <c:v>1.6768653637009647</c:v>
                </c:pt>
                <c:pt idx="79">
                  <c:v>1.089441890241668</c:v>
                </c:pt>
                <c:pt idx="80">
                  <c:v>2.8928496907892778</c:v>
                </c:pt>
                <c:pt idx="81">
                  <c:v>2.347949579499879</c:v>
                </c:pt>
                <c:pt idx="82">
                  <c:v>1.9284575211582524</c:v>
                </c:pt>
                <c:pt idx="83">
                  <c:v>1.8408052909793464</c:v>
                </c:pt>
                <c:pt idx="84">
                  <c:v>3.3836138829408089</c:v>
                </c:pt>
                <c:pt idx="85">
                  <c:v>0.92548047842258752</c:v>
                </c:pt>
                <c:pt idx="86">
                  <c:v>0.84973316640961039</c:v>
                </c:pt>
                <c:pt idx="87">
                  <c:v>2.5054171012481663</c:v>
                </c:pt>
                <c:pt idx="88">
                  <c:v>2.1942036161501512</c:v>
                </c:pt>
                <c:pt idx="89">
                  <c:v>1.8453591513512799</c:v>
                </c:pt>
                <c:pt idx="90">
                  <c:v>0.67435484698298198</c:v>
                </c:pt>
                <c:pt idx="91">
                  <c:v>3.6543455225729411</c:v>
                </c:pt>
                <c:pt idx="92">
                  <c:v>1.748680521250475</c:v>
                </c:pt>
                <c:pt idx="93">
                  <c:v>1.2586193388819296</c:v>
                </c:pt>
                <c:pt idx="94">
                  <c:v>1.8908738826211742</c:v>
                </c:pt>
                <c:pt idx="95">
                  <c:v>1.8328810905959945</c:v>
                </c:pt>
                <c:pt idx="96">
                  <c:v>2.4260886198543017</c:v>
                </c:pt>
                <c:pt idx="97">
                  <c:v>1.762007990897549</c:v>
                </c:pt>
                <c:pt idx="98">
                  <c:v>1.2999234887602713</c:v>
                </c:pt>
                <c:pt idx="99">
                  <c:v>2.0348064258701526</c:v>
                </c:pt>
                <c:pt idx="100">
                  <c:v>1.8050977731113316</c:v>
                </c:pt>
                <c:pt idx="101">
                  <c:v>2.3869190009720698</c:v>
                </c:pt>
                <c:pt idx="102">
                  <c:v>1.3875226262243099</c:v>
                </c:pt>
                <c:pt idx="103">
                  <c:v>2.1309988278490102</c:v>
                </c:pt>
                <c:pt idx="104">
                  <c:v>2.1863323951141567</c:v>
                </c:pt>
                <c:pt idx="105">
                  <c:v>1.6975637488609721</c:v>
                </c:pt>
                <c:pt idx="106">
                  <c:v>2.5668722162024129</c:v>
                </c:pt>
                <c:pt idx="107">
                  <c:v>1.4704450481043529</c:v>
                </c:pt>
                <c:pt idx="108">
                  <c:v>2.0125801615727039</c:v>
                </c:pt>
                <c:pt idx="109">
                  <c:v>1.1314645040829865</c:v>
                </c:pt>
                <c:pt idx="110">
                  <c:v>2.9276738036621777</c:v>
                </c:pt>
                <c:pt idx="111">
                  <c:v>1.4983172415046042</c:v>
                </c:pt>
                <c:pt idx="112">
                  <c:v>1.4034654927498609</c:v>
                </c:pt>
                <c:pt idx="113">
                  <c:v>1.6085575086050907</c:v>
                </c:pt>
                <c:pt idx="114">
                  <c:v>2.1693417759717128</c:v>
                </c:pt>
                <c:pt idx="115">
                  <c:v>2.3847373912259391</c:v>
                </c:pt>
                <c:pt idx="116">
                  <c:v>0.76906249677725702</c:v>
                </c:pt>
                <c:pt idx="117">
                  <c:v>0.69542359745226423</c:v>
                </c:pt>
                <c:pt idx="118">
                  <c:v>2.4153813341681651</c:v>
                </c:pt>
                <c:pt idx="119">
                  <c:v>2.6570886104117459</c:v>
                </c:pt>
                <c:pt idx="120">
                  <c:v>2.6324361224556734</c:v>
                </c:pt>
                <c:pt idx="121">
                  <c:v>2.2499545980661391</c:v>
                </c:pt>
                <c:pt idx="122">
                  <c:v>1.2666794825552103</c:v>
                </c:pt>
                <c:pt idx="123">
                  <c:v>1.4991365888074297</c:v>
                </c:pt>
                <c:pt idx="124">
                  <c:v>2.5868374129896581</c:v>
                </c:pt>
                <c:pt idx="125">
                  <c:v>1.8818489499136679</c:v>
                </c:pt>
                <c:pt idx="126">
                  <c:v>1.7132883804999037</c:v>
                </c:pt>
                <c:pt idx="127">
                  <c:v>2.4782225455817755</c:v>
                </c:pt>
                <c:pt idx="128">
                  <c:v>2.8112228886765536</c:v>
                </c:pt>
                <c:pt idx="129">
                  <c:v>0.86902441054254553</c:v>
                </c:pt>
                <c:pt idx="130">
                  <c:v>1</c:v>
                </c:pt>
                <c:pt idx="131">
                  <c:v>1.2426100574271415</c:v>
                </c:pt>
                <c:pt idx="132">
                  <c:v>2.7363555370832096</c:v>
                </c:pt>
                <c:pt idx="133">
                  <c:v>0.96270427789647695</c:v>
                </c:pt>
                <c:pt idx="134">
                  <c:v>1.4749997276285134</c:v>
                </c:pt>
                <c:pt idx="135">
                  <c:v>2.7427608848754241</c:v>
                </c:pt>
                <c:pt idx="136">
                  <c:v>3.1607929784563358</c:v>
                </c:pt>
                <c:pt idx="137">
                  <c:v>2.2676421165319254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F-4E53-AF2A-84042B133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709352"/>
        <c:axId val="577709680"/>
      </c:scatterChart>
      <c:valAx>
        <c:axId val="5777093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709680"/>
        <c:crosses val="autoZero"/>
        <c:crossBetween val="midCat"/>
      </c:valAx>
      <c:valAx>
        <c:axId val="5777096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709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5.e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8.wmf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83266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5.1-5.2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Нелинейные модели.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- и пробит-модели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Виды зависимостей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методе Бокса-Кокса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63512" y="1484353"/>
            <a:ext cx="8836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</a:t>
            </a:r>
            <a:r>
              <a:rPr lang="en-US" sz="2200" dirty="0" smtClean="0">
                <a:sym typeface="Symbol" panose="05050102010706020507" pitchFamily="18" charset="2"/>
              </a:rPr>
              <a:t> = 1 – </a:t>
            </a:r>
            <a:r>
              <a:rPr lang="ru-RU" sz="2200" dirty="0" smtClean="0">
                <a:sym typeface="Symbol" panose="05050102010706020507" pitchFamily="18" charset="2"/>
              </a:rPr>
              <a:t>линейная зависимость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ru-RU" sz="2200" dirty="0" smtClean="0">
                <a:sym typeface="Symbol" panose="05050102010706020507" pitchFamily="18" charset="2"/>
              </a:rPr>
              <a:t> от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baseline="30000" dirty="0" smtClean="0">
                <a:sym typeface="Symbol" panose="05050102010706020507" pitchFamily="18" charset="2"/>
              </a:rPr>
              <a:t>(1)</a:t>
            </a:r>
            <a:r>
              <a:rPr lang="en-US" sz="2200" dirty="0" smtClean="0">
                <a:sym typeface="Symbol" panose="05050102010706020507" pitchFamily="18" charset="2"/>
              </a:rPr>
              <a:t>,…,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baseline="30000" dirty="0" smtClean="0">
                <a:sym typeface="Symbol" panose="05050102010706020507" pitchFamily="18" charset="2"/>
              </a:rPr>
              <a:t>(</a:t>
            </a:r>
            <a:r>
              <a:rPr lang="en-US" sz="2200" i="1" baseline="30000" dirty="0" smtClean="0">
                <a:sym typeface="Symbol" panose="05050102010706020507" pitchFamily="18" charset="2"/>
              </a:rPr>
              <a:t>p</a:t>
            </a:r>
            <a:r>
              <a:rPr lang="en-US" sz="2200" baseline="30000" dirty="0" smtClean="0">
                <a:sym typeface="Symbol" panose="05050102010706020507" pitchFamily="18" charset="2"/>
              </a:rPr>
              <a:t>)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ru-RU" sz="2200" i="1" dirty="0">
                <a:sym typeface="Symbol" panose="05050102010706020507" pitchFamily="18" charset="2"/>
              </a:rPr>
              <a:t></a:t>
            </a:r>
            <a:r>
              <a:rPr lang="ru-RU" sz="2200" dirty="0">
                <a:sym typeface="Symbol" panose="05050102010706020507" pitchFamily="18" charset="2"/>
              </a:rPr>
              <a:t>*</a:t>
            </a:r>
            <a:r>
              <a:rPr lang="en-US" sz="2200" dirty="0">
                <a:sym typeface="Symbol" panose="05050102010706020507" pitchFamily="18" charset="2"/>
              </a:rPr>
              <a:t> = </a:t>
            </a:r>
            <a:r>
              <a:rPr lang="en-US" sz="2200" dirty="0" smtClean="0">
                <a:sym typeface="Symbol" panose="05050102010706020507" pitchFamily="18" charset="2"/>
              </a:rPr>
              <a:t>0 </a:t>
            </a:r>
            <a:r>
              <a:rPr lang="en-US" sz="2200" dirty="0"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sym typeface="Symbol" panose="05050102010706020507" pitchFamily="18" charset="2"/>
              </a:rPr>
              <a:t>степенная или экспоненциальная </a:t>
            </a:r>
            <a:r>
              <a:rPr lang="ru-RU" sz="2200" dirty="0">
                <a:sym typeface="Symbol" panose="05050102010706020507" pitchFamily="18" charset="2"/>
              </a:rPr>
              <a:t>зависимость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ru-RU" sz="2200" dirty="0" smtClean="0">
                <a:sym typeface="Symbol" panose="05050102010706020507" pitchFamily="18" charset="2"/>
              </a:rPr>
              <a:t> от </a:t>
            </a:r>
            <a:r>
              <a:rPr lang="en-US" sz="2200" i="1" dirty="0">
                <a:sym typeface="Symbol" panose="05050102010706020507" pitchFamily="18" charset="2"/>
              </a:rPr>
              <a:t>x</a:t>
            </a:r>
            <a:r>
              <a:rPr lang="en-US" sz="2200" baseline="30000" dirty="0">
                <a:sym typeface="Symbol" panose="05050102010706020507" pitchFamily="18" charset="2"/>
              </a:rPr>
              <a:t>(1)</a:t>
            </a:r>
            <a:r>
              <a:rPr lang="en-US" sz="2200" dirty="0">
                <a:sym typeface="Symbol" panose="05050102010706020507" pitchFamily="18" charset="2"/>
              </a:rPr>
              <a:t>,…,</a:t>
            </a:r>
            <a:r>
              <a:rPr lang="en-US" sz="2200" i="1" dirty="0">
                <a:sym typeface="Symbol" panose="05050102010706020507" pitchFamily="18" charset="2"/>
              </a:rPr>
              <a:t>x</a:t>
            </a:r>
            <a:r>
              <a:rPr lang="en-US" sz="2200" baseline="30000" dirty="0">
                <a:sym typeface="Symbol" panose="05050102010706020507" pitchFamily="18" charset="2"/>
              </a:rPr>
              <a:t>(</a:t>
            </a:r>
            <a:r>
              <a:rPr lang="en-US" sz="2200" i="1" baseline="30000" dirty="0">
                <a:sym typeface="Symbol" panose="05050102010706020507" pitchFamily="18" charset="2"/>
              </a:rPr>
              <a:t>p</a:t>
            </a:r>
            <a:r>
              <a:rPr lang="en-US" sz="2200" baseline="30000" dirty="0" smtClean="0">
                <a:sym typeface="Symbol" panose="05050102010706020507" pitchFamily="18" charset="2"/>
              </a:rPr>
              <a:t>)</a:t>
            </a:r>
            <a:r>
              <a:rPr lang="ru-RU" sz="2200" dirty="0">
                <a:sym typeface="Symbol" panose="05050102010706020507" pitchFamily="18" charset="2"/>
              </a:rPr>
              <a:t>:</a:t>
            </a:r>
            <a:endParaRPr lang="en-US" sz="2200" dirty="0">
              <a:sym typeface="Symbol" panose="05050102010706020507" pitchFamily="18" charset="2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6524" y="4812545"/>
            <a:ext cx="8890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При других значениях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 получаем связь некоторых степеней исходных переменных: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82224"/>
              </p:ext>
            </p:extLst>
          </p:nvPr>
        </p:nvGraphicFramePr>
        <p:xfrm>
          <a:off x="576263" y="2192338"/>
          <a:ext cx="290304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Уравнение" r:id="rId3" imgW="1612800" imgH="431640" progId="Equation.3">
                  <p:embed/>
                </p:oleObj>
              </mc:Choice>
              <mc:Fallback>
                <p:oleObj name="Уравнение" r:id="rId3" imgW="16128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92338"/>
                        <a:ext cx="290304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091978"/>
              </p:ext>
            </p:extLst>
          </p:nvPr>
        </p:nvGraphicFramePr>
        <p:xfrm>
          <a:off x="550863" y="2881313"/>
          <a:ext cx="65166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Уравнение" r:id="rId5" imgW="3530520" imgH="482400" progId="Equation.3">
                  <p:embed/>
                </p:oleObj>
              </mc:Choice>
              <mc:Fallback>
                <p:oleObj name="Уравнение" r:id="rId5" imgW="353052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881313"/>
                        <a:ext cx="6516687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58473"/>
              </p:ext>
            </p:extLst>
          </p:nvPr>
        </p:nvGraphicFramePr>
        <p:xfrm>
          <a:off x="552450" y="3705225"/>
          <a:ext cx="72691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Уравнение" r:id="rId7" imgW="4038480" imgH="317160" progId="Equation.3">
                  <p:embed/>
                </p:oleObj>
              </mc:Choice>
              <mc:Fallback>
                <p:oleObj name="Уравнение" r:id="rId7" imgW="403848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705225"/>
                        <a:ext cx="72691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274766"/>
              </p:ext>
            </p:extLst>
          </p:nvPr>
        </p:nvGraphicFramePr>
        <p:xfrm>
          <a:off x="550863" y="4215645"/>
          <a:ext cx="5965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Уравнение" r:id="rId9" imgW="3314520" imgH="330120" progId="Equation.3">
                  <p:embed/>
                </p:oleObj>
              </mc:Choice>
              <mc:Fallback>
                <p:oleObj name="Уравнение" r:id="rId9" imgW="3314520" imgH="33012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215645"/>
                        <a:ext cx="59658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82563" y="5574298"/>
            <a:ext cx="8836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smtClean="0">
                <a:sym typeface="Symbol" panose="05050102010706020507" pitchFamily="18" charset="2"/>
              </a:rPr>
              <a:t>## 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</a:t>
            </a:r>
            <a:r>
              <a:rPr lang="en-US" sz="2200" dirty="0" smtClean="0">
                <a:sym typeface="Symbol" panose="05050102010706020507" pitchFamily="18" charset="2"/>
              </a:rPr>
              <a:t> = 0</a:t>
            </a:r>
            <a:r>
              <a:rPr lang="ru-RU" sz="2200" dirty="0" smtClean="0">
                <a:sym typeface="Symbol" panose="05050102010706020507" pitchFamily="18" charset="2"/>
              </a:rPr>
              <a:t>,5,</a:t>
            </a:r>
            <a:endParaRPr lang="en-US" sz="2200" dirty="0">
              <a:sym typeface="Symbol" panose="05050102010706020507" pitchFamily="18" charset="2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15301"/>
              </p:ext>
            </p:extLst>
          </p:nvPr>
        </p:nvGraphicFramePr>
        <p:xfrm>
          <a:off x="1838325" y="5372100"/>
          <a:ext cx="4664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Уравнение" r:id="rId11" imgW="2590560" imgH="457200" progId="Equation.3">
                  <p:embed/>
                </p:oleObj>
              </mc:Choice>
              <mc:Fallback>
                <p:oleObj name="Уравнение" r:id="rId11" imgW="2590560" imgH="4572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372100"/>
                        <a:ext cx="466407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2587"/>
              </p:ext>
            </p:extLst>
          </p:nvPr>
        </p:nvGraphicFramePr>
        <p:xfrm>
          <a:off x="665163" y="6000750"/>
          <a:ext cx="4114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Уравнение" r:id="rId13" imgW="2286000" imgH="317160" progId="Equation.3">
                  <p:embed/>
                </p:oleObj>
              </mc:Choice>
              <mc:Fallback>
                <p:oleObj name="Уравнение" r:id="rId13" imgW="2286000" imgH="3171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6000750"/>
                        <a:ext cx="41148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561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Оценивание </a:t>
            </a:r>
            <a:r>
              <a:rPr lang="ru-RU" altLang="ru-RU" b="1" i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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*.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Решетчатая процедура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63512" y="1443409"/>
            <a:ext cx="883602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1. Задае</a:t>
            </a:r>
            <a:r>
              <a:rPr lang="ru-RU" sz="2200" dirty="0">
                <a:sym typeface="Symbol" panose="05050102010706020507" pitchFamily="18" charset="2"/>
              </a:rPr>
              <a:t>м</a:t>
            </a:r>
            <a:r>
              <a:rPr lang="ru-RU" sz="2200" dirty="0" smtClean="0">
                <a:sym typeface="Symbol" panose="05050102010706020507" pitchFamily="18" charset="2"/>
              </a:rPr>
              <a:t> интервал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*</a:t>
            </a:r>
            <a:r>
              <a:rPr lang="en-US" sz="2200" dirty="0" smtClean="0">
                <a:sym typeface="Symbol" panose="05050102010706020507" pitchFamily="18" charset="2"/>
              </a:rPr>
              <a:t>[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en-US" sz="2200" baseline="-25000" dirty="0" smtClean="0">
                <a:sym typeface="Symbol" panose="05050102010706020507" pitchFamily="18" charset="2"/>
              </a:rPr>
              <a:t>min</a:t>
            </a:r>
            <a:r>
              <a:rPr lang="en-US" sz="2200" dirty="0" smtClean="0">
                <a:sym typeface="Symbol" panose="05050102010706020507" pitchFamily="18" charset="2"/>
              </a:rPr>
              <a:t>;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en-US" sz="2200" baseline="-25000" dirty="0" smtClean="0">
                <a:sym typeface="Symbol" panose="05050102010706020507" pitchFamily="18" charset="2"/>
              </a:rPr>
              <a:t>max</a:t>
            </a:r>
            <a:r>
              <a:rPr lang="en-US" sz="2200" dirty="0" smtClean="0">
                <a:sym typeface="Symbol" panose="05050102010706020507" pitchFamily="18" charset="2"/>
              </a:rPr>
              <a:t>]</a:t>
            </a:r>
            <a:r>
              <a:rPr lang="ru-RU" sz="2200" dirty="0" smtClean="0">
                <a:sym typeface="Symbol" panose="05050102010706020507" pitchFamily="18" charset="2"/>
              </a:rPr>
              <a:t>,  часто </a:t>
            </a:r>
            <a:r>
              <a:rPr lang="ru-RU" sz="2200" i="1" dirty="0">
                <a:sym typeface="Symbol" panose="05050102010706020507" pitchFamily="18" charset="2"/>
              </a:rPr>
              <a:t></a:t>
            </a:r>
            <a:r>
              <a:rPr lang="ru-RU" sz="2200" dirty="0">
                <a:sym typeface="Symbol" panose="05050102010706020507" pitchFamily="18" charset="2"/>
              </a:rPr>
              <a:t>*</a:t>
            </a:r>
            <a:r>
              <a:rPr lang="en-US" sz="2200" dirty="0" smtClean="0">
                <a:sym typeface="Symbol" panose="05050102010706020507" pitchFamily="18" charset="2"/>
              </a:rPr>
              <a:t>[</a:t>
            </a:r>
            <a:r>
              <a:rPr lang="ru-RU" sz="2200" dirty="0" smtClean="0">
                <a:sym typeface="Symbol" panose="05050102010706020507" pitchFamily="18" charset="2"/>
              </a:rPr>
              <a:t>–1</a:t>
            </a:r>
            <a:r>
              <a:rPr lang="en-US" sz="2200" dirty="0" smtClean="0">
                <a:sym typeface="Symbol" panose="05050102010706020507" pitchFamily="18" charset="2"/>
              </a:rPr>
              <a:t>; </a:t>
            </a:r>
            <a:r>
              <a:rPr lang="ru-RU" sz="2200" dirty="0" smtClean="0">
                <a:sym typeface="Symbol" panose="05050102010706020507" pitchFamily="18" charset="2"/>
              </a:rPr>
              <a:t>2</a:t>
            </a:r>
            <a:r>
              <a:rPr lang="en-US" sz="2200" dirty="0" smtClean="0">
                <a:sym typeface="Symbol" panose="05050102010706020507" pitchFamily="18" charset="2"/>
              </a:rPr>
              <a:t>]</a:t>
            </a:r>
            <a:r>
              <a:rPr lang="ru-RU" sz="2200" dirty="0" smtClean="0"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2. С некоторым шагом 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</a:p>
          <a:p>
            <a:pPr algn="just"/>
            <a:r>
              <a:rPr lang="ru-RU" sz="2200" dirty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   1) Вычисляем значения</a:t>
            </a:r>
            <a:r>
              <a:rPr lang="en-US" sz="2200" dirty="0" smtClean="0">
                <a:sym typeface="Symbol" panose="05050102010706020507" pitchFamily="18" charset="2"/>
              </a:rPr>
              <a:t>           </a:t>
            </a:r>
            <a:r>
              <a:rPr lang="ru-RU" sz="2200" dirty="0" smtClean="0">
                <a:sym typeface="Symbol" panose="05050102010706020507" pitchFamily="18" charset="2"/>
              </a:rPr>
              <a:t>и, при необходимости</a:t>
            </a:r>
            <a:endParaRPr lang="en-US" sz="2200" dirty="0" smtClean="0">
              <a:sym typeface="Symbol" panose="05050102010706020507" pitchFamily="18" charset="2"/>
            </a:endParaRPr>
          </a:p>
          <a:p>
            <a:pPr algn="just"/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   2) </a:t>
            </a:r>
            <a:r>
              <a:rPr lang="ru-RU" sz="2200" dirty="0" smtClean="0">
                <a:sym typeface="Symbol" panose="05050102010706020507" pitchFamily="18" charset="2"/>
              </a:rPr>
              <a:t>Находим оценки коэффициентов        </a:t>
            </a:r>
            <a:r>
              <a:rPr lang="en-US" sz="2200" dirty="0" smtClean="0">
                <a:sym typeface="Symbol" panose="05050102010706020507" pitchFamily="18" charset="2"/>
              </a:rPr>
              <a:t>   </a:t>
            </a:r>
            <a:r>
              <a:rPr lang="ru-RU" sz="2200" dirty="0" smtClean="0">
                <a:sym typeface="Symbol" panose="05050102010706020507" pitchFamily="18" charset="2"/>
              </a:rPr>
              <a:t>линейной регрессии</a:t>
            </a:r>
          </a:p>
          <a:p>
            <a:pPr algn="just"/>
            <a:endParaRPr lang="ru-RU" sz="2200" dirty="0">
              <a:sym typeface="Symbol" panose="05050102010706020507" pitchFamily="18" charset="2"/>
            </a:endParaRPr>
          </a:p>
          <a:p>
            <a:pPr algn="just"/>
            <a:endParaRPr lang="ru-RU" sz="2200" dirty="0" smtClean="0">
              <a:sym typeface="Symbol" panose="05050102010706020507" pitchFamily="18" charset="2"/>
            </a:endParaRPr>
          </a:p>
          <a:p>
            <a:pPr algn="just"/>
            <a:endParaRPr lang="ru-RU" sz="1600" dirty="0">
              <a:sym typeface="Symbol" panose="05050102010706020507" pitchFamily="18" charset="2"/>
            </a:endParaRP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    3) Вычисляем коэффициент детерминации</a:t>
            </a:r>
            <a:endParaRPr lang="en-US" sz="2200" dirty="0" smtClean="0">
              <a:sym typeface="Symbol" panose="05050102010706020507" pitchFamily="18" charset="2"/>
            </a:endParaRPr>
          </a:p>
          <a:p>
            <a:pPr algn="just"/>
            <a:r>
              <a:rPr lang="en-US" sz="2200" dirty="0" smtClean="0">
                <a:sym typeface="Symbol" panose="05050102010706020507" pitchFamily="18" charset="2"/>
              </a:rPr>
              <a:t>3</a:t>
            </a:r>
            <a:r>
              <a:rPr lang="ru-RU" sz="2200" dirty="0" smtClean="0">
                <a:sym typeface="Symbol" panose="05050102010706020507" pitchFamily="18" charset="2"/>
              </a:rPr>
              <a:t>. Строим зависимость            и находим</a:t>
            </a:r>
            <a:endParaRPr lang="en-US" sz="2200" dirty="0" smtClean="0">
              <a:sym typeface="Symbol" panose="05050102010706020507" pitchFamily="18" charset="2"/>
            </a:endParaRPr>
          </a:p>
          <a:p>
            <a:pPr algn="just"/>
            <a:r>
              <a:rPr lang="en-US" sz="2200" dirty="0" smtClean="0">
                <a:sym typeface="Symbol" panose="05050102010706020507" pitchFamily="18" charset="2"/>
              </a:rPr>
              <a:t>4</a:t>
            </a:r>
            <a:r>
              <a:rPr lang="ru-RU" sz="2200" dirty="0" smtClean="0">
                <a:sym typeface="Symbol" panose="05050102010706020507" pitchFamily="18" charset="2"/>
              </a:rPr>
              <a:t>. Переходим в исходные координаты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dirty="0" smtClean="0">
                <a:sym typeface="Symbol" panose="05050102010706020507" pitchFamily="18" charset="2"/>
              </a:rPr>
              <a:t>) </a:t>
            </a:r>
            <a:r>
              <a:rPr lang="ru-RU" sz="2200" dirty="0" smtClean="0">
                <a:sym typeface="Symbol" panose="05050102010706020507" pitchFamily="18" charset="2"/>
              </a:rPr>
              <a:t>и строим прогноз.  </a:t>
            </a:r>
            <a:endParaRPr lang="en-US" sz="2200" dirty="0">
              <a:sym typeface="Symbol" panose="05050102010706020507" pitchFamily="18" charset="2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531"/>
              </p:ext>
            </p:extLst>
          </p:nvPr>
        </p:nvGraphicFramePr>
        <p:xfrm>
          <a:off x="831850" y="2810206"/>
          <a:ext cx="3881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name="Уравнение" r:id="rId3" imgW="2158920" imgH="279360" progId="Equation.3">
                  <p:embed/>
                </p:oleObj>
              </mc:Choice>
              <mc:Fallback>
                <p:oleObj name="Уравнение" r:id="rId3" imgW="2158920" imgH="2793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810206"/>
                        <a:ext cx="38814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73433"/>
              </p:ext>
            </p:extLst>
          </p:nvPr>
        </p:nvGraphicFramePr>
        <p:xfrm>
          <a:off x="3370263" y="2132416"/>
          <a:ext cx="6619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name="Уравнение" r:id="rId5" imgW="368280" imgH="228600" progId="Equation.3">
                  <p:embed/>
                </p:oleObj>
              </mc:Choice>
              <mc:Fallback>
                <p:oleObj name="Уравнение" r:id="rId5" imgW="368280" imgH="2286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2132416"/>
                        <a:ext cx="6619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46860"/>
              </p:ext>
            </p:extLst>
          </p:nvPr>
        </p:nvGraphicFramePr>
        <p:xfrm>
          <a:off x="6743700" y="2070431"/>
          <a:ext cx="981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5" name="Уравнение" r:id="rId7" imgW="545760" imgH="266400" progId="Equation.3">
                  <p:embed/>
                </p:oleObj>
              </mc:Choice>
              <mc:Fallback>
                <p:oleObj name="Уравнение" r:id="rId7" imgW="545760" imgH="2664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070431"/>
                        <a:ext cx="9810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6480"/>
              </p:ext>
            </p:extLst>
          </p:nvPr>
        </p:nvGraphicFramePr>
        <p:xfrm>
          <a:off x="4772025" y="2486356"/>
          <a:ext cx="684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6" name="Уравнение" r:id="rId9" imgW="380880" imgH="241200" progId="Equation.3">
                  <p:embed/>
                </p:oleObj>
              </mc:Choice>
              <mc:Fallback>
                <p:oleObj name="Уравнение" r:id="rId9" imgW="380880" imgH="2412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486356"/>
                        <a:ext cx="6842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68852"/>
              </p:ext>
            </p:extLst>
          </p:nvPr>
        </p:nvGraphicFramePr>
        <p:xfrm>
          <a:off x="846138" y="3273756"/>
          <a:ext cx="4176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Уравнение" r:id="rId11" imgW="2323800" imgH="279360" progId="Equation.3">
                  <p:embed/>
                </p:oleObj>
              </mc:Choice>
              <mc:Fallback>
                <p:oleObj name="Уравнение" r:id="rId11" imgW="2323800" imgH="27936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273756"/>
                        <a:ext cx="41767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93786"/>
              </p:ext>
            </p:extLst>
          </p:nvPr>
        </p:nvGraphicFramePr>
        <p:xfrm>
          <a:off x="5722938" y="3681744"/>
          <a:ext cx="842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Уравнение" r:id="rId13" imgW="469800" imgH="253800" progId="Equation.3">
                  <p:embed/>
                </p:oleObj>
              </mc:Choice>
              <mc:Fallback>
                <p:oleObj name="Уравнение" r:id="rId13" imgW="469800" imgH="2538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681744"/>
                        <a:ext cx="8429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75681"/>
              </p:ext>
            </p:extLst>
          </p:nvPr>
        </p:nvGraphicFramePr>
        <p:xfrm>
          <a:off x="3044825" y="4023056"/>
          <a:ext cx="750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Уравнение" r:id="rId15" imgW="419040" imgH="253800" progId="Equation.3">
                  <p:embed/>
                </p:oleObj>
              </mc:Choice>
              <mc:Fallback>
                <p:oleObj name="Уравнение" r:id="rId15" imgW="41904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023056"/>
                        <a:ext cx="7508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75067"/>
              </p:ext>
            </p:extLst>
          </p:nvPr>
        </p:nvGraphicFramePr>
        <p:xfrm>
          <a:off x="5103813" y="3978298"/>
          <a:ext cx="22844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Уравнение" r:id="rId17" imgW="1269720" imgH="342720" progId="Equation.3">
                  <p:embed/>
                </p:oleObj>
              </mc:Choice>
              <mc:Fallback>
                <p:oleObj name="Уравнение" r:id="rId17" imgW="1269720" imgH="342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3978298"/>
                        <a:ext cx="2284412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44462" y="4722814"/>
            <a:ext cx="88900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 </a:t>
            </a:r>
            <a:r>
              <a:rPr lang="ru-RU" sz="2200" b="1" dirty="0">
                <a:solidFill>
                  <a:srgbClr val="00FFFF"/>
                </a:solidFill>
              </a:rPr>
              <a:t>1</a:t>
            </a:r>
            <a:r>
              <a:rPr lang="ru-RU" sz="2200" b="1" dirty="0" smtClean="0">
                <a:solidFill>
                  <a:srgbClr val="00FFFF"/>
                </a:solidFill>
              </a:rPr>
              <a:t>.</a:t>
            </a:r>
            <a:r>
              <a:rPr lang="ru-RU" sz="2200" dirty="0" smtClean="0"/>
              <a:t> При практической реализации решетчатой процедуры можно сначала оценить значение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 </a:t>
            </a:r>
            <a:r>
              <a:rPr lang="ru-RU" sz="2200" dirty="0" smtClean="0"/>
              <a:t>достаточно грубо, используя то, что при </a:t>
            </a:r>
            <a:r>
              <a:rPr lang="en-US" sz="2200" dirty="0" smtClean="0"/>
              <a:t>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en-US" sz="2200" i="1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 (–</a:t>
            </a:r>
            <a:r>
              <a:rPr lang="en-US" sz="2200" dirty="0" smtClean="0">
                <a:sym typeface="Symbol" panose="05050102010706020507" pitchFamily="18" charset="2"/>
              </a:rPr>
              <a:t>; </a:t>
            </a:r>
            <a:r>
              <a:rPr lang="ru-RU" sz="2200" i="1" dirty="0">
                <a:sym typeface="Symbol" panose="05050102010706020507" pitchFamily="18" charset="2"/>
              </a:rPr>
              <a:t></a:t>
            </a:r>
            <a:r>
              <a:rPr lang="en-US" sz="2200" dirty="0" smtClean="0">
                <a:sym typeface="Symbol" panose="05050102010706020507" pitchFamily="18" charset="2"/>
              </a:rPr>
              <a:t>*)</a:t>
            </a:r>
            <a:r>
              <a:rPr lang="ru-RU" sz="2200" dirty="0" smtClean="0">
                <a:sym typeface="Symbol" panose="05050102010706020507" pitchFamily="18" charset="2"/>
              </a:rPr>
              <a:t>            монотонно возрастает, а при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en-US" sz="2200" i="1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 (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en-US" sz="2200" dirty="0" smtClean="0">
                <a:sym typeface="Symbol" panose="05050102010706020507" pitchFamily="18" charset="2"/>
              </a:rPr>
              <a:t>*; </a:t>
            </a:r>
            <a:r>
              <a:rPr lang="ru-RU" sz="2200" dirty="0">
                <a:sym typeface="Symbol" panose="05050102010706020507" pitchFamily="18" charset="2"/>
              </a:rPr>
              <a:t>+</a:t>
            </a:r>
            <a:r>
              <a:rPr lang="en-US" sz="2200" dirty="0" smtClean="0">
                <a:sym typeface="Symbol" panose="05050102010706020507" pitchFamily="18" charset="2"/>
              </a:rPr>
              <a:t>) – </a:t>
            </a:r>
            <a:r>
              <a:rPr lang="ru-RU" sz="2200" dirty="0" err="1" smtClean="0">
                <a:sym typeface="Symbol" panose="05050102010706020507" pitchFamily="18" charset="2"/>
              </a:rPr>
              <a:t>убы-вает</a:t>
            </a:r>
            <a:r>
              <a:rPr lang="ru-RU" sz="2200" dirty="0" smtClean="0">
                <a:sym typeface="Symbol" panose="05050102010706020507" pitchFamily="18" charset="2"/>
              </a:rPr>
              <a:t>. Можно также использовать методы одномерной оптимизации.</a:t>
            </a: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Замечание 2. </a:t>
            </a:r>
            <a:r>
              <a:rPr lang="ru-RU" sz="2200" dirty="0" smtClean="0">
                <a:sym typeface="Symbol" panose="05050102010706020507" pitchFamily="18" charset="2"/>
              </a:rPr>
              <a:t>На некоторых практических задачах оптимальное </a:t>
            </a:r>
            <a:r>
              <a:rPr lang="ru-RU" sz="2200" dirty="0" err="1" smtClean="0">
                <a:sym typeface="Symbol" panose="05050102010706020507" pitchFamily="18" charset="2"/>
              </a:rPr>
              <a:t>значе-ние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 находится вне интервала </a:t>
            </a:r>
            <a:r>
              <a:rPr lang="en-US" sz="2200" dirty="0" smtClean="0">
                <a:sym typeface="Symbol" panose="05050102010706020507" pitchFamily="18" charset="2"/>
              </a:rPr>
              <a:t>[–1; 2].   </a:t>
            </a: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46448"/>
              </p:ext>
            </p:extLst>
          </p:nvPr>
        </p:nvGraphicFramePr>
        <p:xfrm>
          <a:off x="2334881" y="5357214"/>
          <a:ext cx="750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Уравнение" r:id="rId19" imgW="419040" imgH="253800" progId="Equation.3">
                  <p:embed/>
                </p:oleObj>
              </mc:Choice>
              <mc:Fallback>
                <p:oleObj name="Уравнение" r:id="rId19" imgW="419040" imgH="2538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81" y="5357214"/>
                        <a:ext cx="7508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474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5412" y="1065253"/>
            <a:ext cx="8980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Объем предложения акций на фондовом рынке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в зависимости от цены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4084"/>
              </p:ext>
            </p:extLst>
          </p:nvPr>
        </p:nvGraphicFramePr>
        <p:xfrm>
          <a:off x="239712" y="1458040"/>
          <a:ext cx="3074987" cy="2529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36704">
                  <a:extLst>
                    <a:ext uri="{9D8B030D-6E8A-4147-A177-3AD203B41FA5}">
                      <a16:colId xmlns:a16="http://schemas.microsoft.com/office/drawing/2014/main" val="829133501"/>
                    </a:ext>
                  </a:extLst>
                </a:gridCol>
                <a:gridCol w="2138283">
                  <a:extLst>
                    <a:ext uri="{9D8B030D-6E8A-4147-A177-3AD203B41FA5}">
                      <a16:colId xmlns:a16="http://schemas.microsoft.com/office/drawing/2014/main" val="879903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</a:rPr>
                        <a:t>$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ru-RU" sz="2200" b="1" dirty="0" err="1" smtClean="0">
                          <a:solidFill>
                            <a:srgbClr val="00FFFF"/>
                          </a:solidFill>
                          <a:effectLst/>
                        </a:rPr>
                        <a:t>тыс.шт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.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048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0735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699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573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79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222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392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692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760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807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517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9651353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18165"/>
              </p:ext>
            </p:extLst>
          </p:nvPr>
        </p:nvGraphicFramePr>
        <p:xfrm>
          <a:off x="3486152" y="1362254"/>
          <a:ext cx="5619748" cy="27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Диаграмма" r:id="rId3" imgW="2828865" imgH="1552448" progId="Excel.Chart.8">
                  <p:embed/>
                </p:oleObj>
              </mc:Choice>
              <mc:Fallback>
                <p:oleObj name="Диаграмма" r:id="rId3" imgW="2828865" imgH="1552448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2" y="1362254"/>
                        <a:ext cx="5619748" cy="271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1101"/>
              </p:ext>
            </p:extLst>
          </p:nvPr>
        </p:nvGraphicFramePr>
        <p:xfrm>
          <a:off x="239710" y="4046332"/>
          <a:ext cx="8740777" cy="27736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6049">
                  <a:extLst>
                    <a:ext uri="{9D8B030D-6E8A-4147-A177-3AD203B41FA5}">
                      <a16:colId xmlns:a16="http://schemas.microsoft.com/office/drawing/2014/main" val="1298377487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473337891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358714545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248785964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4203514492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1910788964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834637617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2866761399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58906543"/>
                    </a:ext>
                  </a:extLst>
                </a:gridCol>
              </a:tblGrid>
              <a:tr h="30072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ru-RU" sz="2200" b="1" i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(–0,5)</a:t>
                      </a:r>
                      <a:endParaRPr lang="ru-RU" sz="2200" b="1" dirty="0" smtClean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(–0,1)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(0,1)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(0,5)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608237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11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0,9904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1,8039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3,7151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4,6444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5,9112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18,396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103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540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5996024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1,8167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3,7992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4,7791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6,127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19,817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7080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972245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1,8291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3,886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4,92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6,3558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21,409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9384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062183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0,9941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1,8462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4,013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5,1299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6,7028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14280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0638453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0,9950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1,8589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4,1159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5,3033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6,9949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26,355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20200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117169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1,8767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4,272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5,5722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7,458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30,435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34584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6703161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1,8868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4,369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5,743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7,7589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33,327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311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48672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5636909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0,9973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1,8952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4,4551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5,8972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8,0348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36,158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66248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756197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0,9978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1,9058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4,5727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6,1115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8,4254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40,474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101700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1879494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0,9981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1,912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4,6463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6,248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8,6788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43,475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133644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79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8980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OleChart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5412" y="1065253"/>
            <a:ext cx="8980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Объем предложения акций на фондовом рынке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в зависимости от цены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60514"/>
              </p:ext>
            </p:extLst>
          </p:nvPr>
        </p:nvGraphicFramePr>
        <p:xfrm>
          <a:off x="4926843" y="1740038"/>
          <a:ext cx="4223456" cy="33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Диаграмма" r:id="rId3" imgW="2543315" imgH="1790761" progId="Excel.Chart.8">
                  <p:embed/>
                </p:oleObj>
              </mc:Choice>
              <mc:Fallback>
                <p:oleObj name="Диаграмма" r:id="rId3" imgW="2543315" imgH="1790761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843" y="1740038"/>
                        <a:ext cx="4223456" cy="3350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59874"/>
              </p:ext>
            </p:extLst>
          </p:nvPr>
        </p:nvGraphicFramePr>
        <p:xfrm>
          <a:off x="167967" y="1495425"/>
          <a:ext cx="4822825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Уравнение" r:id="rId5" imgW="2895480" imgH="2133360" progId="Equation.3">
                  <p:embed/>
                </p:oleObj>
              </mc:Choice>
              <mc:Fallback>
                <p:oleObj name="Уравнение" r:id="rId5" imgW="2895480" imgH="2133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67" y="1495425"/>
                        <a:ext cx="4822825" cy="3840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59337"/>
              </p:ext>
            </p:extLst>
          </p:nvPr>
        </p:nvGraphicFramePr>
        <p:xfrm>
          <a:off x="191140" y="5342246"/>
          <a:ext cx="3244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Уравнение" r:id="rId7" imgW="1803240" imgH="342720" progId="Equation.3">
                  <p:embed/>
                </p:oleObj>
              </mc:Choice>
              <mc:Fallback>
                <p:oleObj name="Уравнение" r:id="rId7" imgW="180324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40" y="5342246"/>
                        <a:ext cx="32448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53670"/>
              </p:ext>
            </p:extLst>
          </p:nvPr>
        </p:nvGraphicFramePr>
        <p:xfrm>
          <a:off x="174625" y="5867400"/>
          <a:ext cx="75406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Уравнение" r:id="rId9" imgW="4190760" imgH="253800" progId="Equation.3">
                  <p:embed/>
                </p:oleObj>
              </mc:Choice>
              <mc:Fallback>
                <p:oleObj name="Уравнение" r:id="rId9" imgW="419076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867400"/>
                        <a:ext cx="75406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5605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OleChart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Бинарные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р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езультирующие показатели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95198"/>
              </p:ext>
            </p:extLst>
          </p:nvPr>
        </p:nvGraphicFramePr>
        <p:xfrm>
          <a:off x="182563" y="1507430"/>
          <a:ext cx="3336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Уравнение" r:id="rId3" imgW="1854000" imgH="457200" progId="Equation.3">
                  <p:embed/>
                </p:oleObj>
              </mc:Choice>
              <mc:Fallback>
                <p:oleObj name="Уравнение" r:id="rId3" imgW="1854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507430"/>
                        <a:ext cx="333692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4462" y="2159346"/>
            <a:ext cx="86756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Возраст, образование, стаж,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желаемая зарплата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  безработный =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6626"/>
              </p:ext>
            </p:extLst>
          </p:nvPr>
        </p:nvGraphicFramePr>
        <p:xfrm>
          <a:off x="8647113" y="1965214"/>
          <a:ext cx="3667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Уравнение" r:id="rId5" imgW="203040" imgH="457200" progId="Equation.3">
                  <p:embed/>
                </p:oleObj>
              </mc:Choice>
              <mc:Fallback>
                <p:oleObj name="Уравнение" r:id="rId5" imgW="203040" imgH="4572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113" y="1965214"/>
                        <a:ext cx="36671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53210"/>
              </p:ext>
            </p:extLst>
          </p:nvPr>
        </p:nvGraphicFramePr>
        <p:xfrm>
          <a:off x="5701983" y="2610919"/>
          <a:ext cx="30403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Уравнение" r:id="rId7" imgW="1689100" imgH="279400" progId="Equation.3">
                  <p:embed/>
                </p:oleObj>
              </mc:Choice>
              <mc:Fallback>
                <p:oleObj name="Уравнение" r:id="rId7" imgW="16891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983" y="2610919"/>
                        <a:ext cx="304038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54782" y="2665986"/>
            <a:ext cx="88590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обычной линейной регрессии</a:t>
            </a:r>
          </a:p>
          <a:p>
            <a:pPr marL="266700" indent="-266700" algn="just"/>
            <a:r>
              <a:rPr lang="ru-RU" sz="2200" dirty="0" smtClean="0">
                <a:latin typeface="Times New Roman" panose="02020603050405020304" pitchFamily="18" charset="0"/>
              </a:rPr>
              <a:t>1. Проблема интерпретации результирующего показателя</a:t>
            </a:r>
            <a:endParaRPr lang="en-US" sz="2200" dirty="0" smtClean="0">
              <a:latin typeface="Times New Roman" panose="02020603050405020304" pitchFamily="18" charset="0"/>
            </a:endParaRPr>
          </a:p>
          <a:p>
            <a:pPr marL="266700" indent="-266700" algn="just"/>
            <a:r>
              <a:rPr lang="en-US" sz="2200" dirty="0" smtClean="0">
                <a:latin typeface="Times New Roman" panose="02020603050405020304" pitchFamily="18" charset="0"/>
              </a:rPr>
              <a:t>   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Решение: </a:t>
            </a:r>
            <a:r>
              <a:rPr lang="ru-RU" sz="2200" dirty="0" smtClean="0">
                <a:latin typeface="Times New Roman" panose="02020603050405020304" pitchFamily="18" charset="0"/>
              </a:rPr>
              <a:t>можно интерпретировать как вероятность.</a:t>
            </a:r>
          </a:p>
          <a:p>
            <a:pPr marL="266700" indent="-266700" algn="just"/>
            <a:r>
              <a:rPr lang="ru-RU" sz="2200" dirty="0" smtClean="0">
                <a:latin typeface="Times New Roman" panose="02020603050405020304" pitchFamily="18" charset="0"/>
              </a:rPr>
              <a:t>2. Прогнозируемая вероятность выходит за пределы отрезка </a:t>
            </a:r>
            <a:r>
              <a:rPr lang="en-US" sz="2200" dirty="0" smtClean="0">
                <a:latin typeface="Times New Roman" panose="02020603050405020304" pitchFamily="18" charset="0"/>
              </a:rPr>
              <a:t>[0; 1].</a:t>
            </a:r>
            <a:endParaRPr lang="ru-RU" sz="2200" dirty="0" smtClean="0">
              <a:latin typeface="Times New Roman" panose="02020603050405020304" pitchFamily="18" charset="0"/>
            </a:endParaRPr>
          </a:p>
          <a:p>
            <a:pPr marL="266700" indent="-266700" algn="just"/>
            <a:r>
              <a:rPr lang="ru-RU" sz="2200" dirty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  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Решение: </a:t>
            </a:r>
            <a:r>
              <a:rPr lang="ru-RU" sz="2200" dirty="0" smtClean="0">
                <a:latin typeface="Times New Roman" panose="02020603050405020304" pitchFamily="18" charset="0"/>
              </a:rPr>
              <a:t>необходимо подобрать преобразование </a:t>
            </a:r>
            <a:r>
              <a:rPr lang="en-US" sz="2200" i="1" dirty="0" smtClean="0">
                <a:latin typeface="Times New Roman" panose="02020603050405020304" pitchFamily="18" charset="0"/>
              </a:rPr>
              <a:t>F</a:t>
            </a:r>
            <a:r>
              <a:rPr lang="ru-RU" sz="2200" dirty="0" smtClean="0">
                <a:latin typeface="Times New Roman" panose="02020603050405020304" pitchFamily="18" charset="0"/>
              </a:rPr>
              <a:t>, переводящее ин-</a:t>
            </a:r>
            <a:r>
              <a:rPr lang="ru-RU" sz="2200" dirty="0" err="1" smtClean="0">
                <a:latin typeface="Times New Roman" panose="02020603050405020304" pitchFamily="18" charset="0"/>
              </a:rPr>
              <a:t>тервал</a:t>
            </a:r>
            <a:r>
              <a:rPr lang="ru-RU" sz="2200" dirty="0" smtClean="0">
                <a:latin typeface="Times New Roman" panose="02020603050405020304" pitchFamily="18" charset="0"/>
              </a:rPr>
              <a:t> (–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; +</a:t>
            </a:r>
            <a:r>
              <a:rPr lang="ru-RU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</a:rPr>
              <a:t> в </a:t>
            </a:r>
            <a:r>
              <a:rPr lang="en-US" sz="2200" dirty="0" smtClean="0">
                <a:latin typeface="Times New Roman" panose="02020603050405020304" pitchFamily="18" charset="0"/>
              </a:rPr>
              <a:t>[</a:t>
            </a:r>
            <a:r>
              <a:rPr lang="en-US" sz="2200" dirty="0">
                <a:latin typeface="Times New Roman" panose="02020603050405020304" pitchFamily="18" charset="0"/>
              </a:rPr>
              <a:t>0; 1].</a:t>
            </a:r>
            <a:endParaRPr lang="ru-RU" sz="2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40494" y="4787706"/>
            <a:ext cx="401240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Требуемые свойства:</a:t>
            </a:r>
          </a:p>
          <a:p>
            <a:pPr marL="266700" indent="-266700" algn="just"/>
            <a:r>
              <a:rPr lang="ru-RU" sz="2200" dirty="0" smtClean="0">
                <a:latin typeface="Times New Roman" panose="02020603050405020304" pitchFamily="18" charset="0"/>
              </a:rPr>
              <a:t>1. </a:t>
            </a:r>
            <a:r>
              <a:rPr lang="en-US" sz="2200" i="1" dirty="0" smtClean="0">
                <a:latin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dirty="0" smtClean="0">
                <a:latin typeface="Times New Roman" panose="02020603050405020304" pitchFamily="18" charset="0"/>
              </a:rPr>
              <a:t>) – </a:t>
            </a:r>
            <a:r>
              <a:rPr lang="ru-RU" sz="2200" dirty="0" smtClean="0">
                <a:latin typeface="Times New Roman" panose="02020603050405020304" pitchFamily="18" charset="0"/>
              </a:rPr>
              <a:t>монотонно возрастает.</a:t>
            </a:r>
            <a:endParaRPr lang="en-US" sz="2200" dirty="0" smtClean="0">
              <a:latin typeface="Times New Roman" panose="02020603050405020304" pitchFamily="18" charset="0"/>
            </a:endParaRPr>
          </a:p>
          <a:p>
            <a:pPr marL="266700" indent="-266700" algn="just"/>
            <a:r>
              <a:rPr lang="en-US" sz="2200" dirty="0" smtClean="0"/>
              <a:t>2.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i="1" dirty="0" smtClean="0"/>
              <a:t>z</a:t>
            </a:r>
            <a:r>
              <a:rPr lang="en-US" sz="2200" dirty="0" smtClean="0"/>
              <a:t>) </a:t>
            </a:r>
            <a:r>
              <a:rPr lang="en-US" sz="2200" dirty="0" smtClean="0">
                <a:sym typeface="Symbol" panose="05050102010706020507" pitchFamily="18" charset="2"/>
              </a:rPr>
              <a:t> [0; 1].</a:t>
            </a:r>
          </a:p>
          <a:p>
            <a:pPr marL="266700" indent="-266700" algn="just"/>
            <a:r>
              <a:rPr lang="en-US" sz="2200" dirty="0" smtClean="0">
                <a:sym typeface="Symbol" panose="05050102010706020507" pitchFamily="18" charset="2"/>
              </a:rPr>
              <a:t>3</a:t>
            </a:r>
            <a:r>
              <a:rPr lang="ru-RU" sz="2200" dirty="0" smtClean="0">
                <a:sym typeface="Symbol" panose="05050102010706020507" pitchFamily="18" charset="2"/>
              </a:rPr>
              <a:t>.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z</a:t>
            </a:r>
            <a:r>
              <a:rPr lang="en-US" sz="2200" dirty="0" smtClean="0"/>
              <a:t>)</a:t>
            </a:r>
            <a:r>
              <a:rPr lang="ru-RU" sz="2200" dirty="0" smtClean="0"/>
              <a:t> → 0 при </a:t>
            </a:r>
            <a:r>
              <a:rPr lang="en-US" sz="2200" i="1" dirty="0" smtClean="0"/>
              <a:t>z</a:t>
            </a:r>
            <a:r>
              <a:rPr lang="ru-RU" sz="2200" dirty="0" smtClean="0"/>
              <a:t> → –</a:t>
            </a:r>
            <a:r>
              <a:rPr lang="ru-RU" sz="2200" dirty="0" smtClean="0">
                <a:sym typeface="Symbol" panose="05050102010706020507" pitchFamily="18" charset="2"/>
              </a:rPr>
              <a:t>.</a:t>
            </a:r>
          </a:p>
          <a:p>
            <a:pPr marL="266700" indent="-266700" algn="just"/>
            <a:r>
              <a:rPr lang="ru-RU" sz="2200" dirty="0" smtClean="0">
                <a:sym typeface="Symbol" panose="05050102010706020507" pitchFamily="18" charset="2"/>
              </a:rPr>
              <a:t>4.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/>
              <a:t>z</a:t>
            </a:r>
            <a:r>
              <a:rPr lang="en-US" sz="2200" dirty="0"/>
              <a:t>)</a:t>
            </a:r>
            <a:r>
              <a:rPr lang="ru-RU" sz="2200" dirty="0"/>
              <a:t> → </a:t>
            </a:r>
            <a:r>
              <a:rPr lang="ru-RU" sz="2200" dirty="0" smtClean="0"/>
              <a:t>1 </a:t>
            </a:r>
            <a:r>
              <a:rPr lang="ru-RU" sz="2200" dirty="0"/>
              <a:t>при </a:t>
            </a:r>
            <a:r>
              <a:rPr lang="en-US" sz="2200" i="1" dirty="0"/>
              <a:t>z</a:t>
            </a:r>
            <a:r>
              <a:rPr lang="ru-RU" sz="2200" dirty="0"/>
              <a:t> → </a:t>
            </a:r>
            <a:r>
              <a:rPr lang="ru-RU" sz="2200" dirty="0" smtClean="0"/>
              <a:t>+</a:t>
            </a:r>
            <a:r>
              <a:rPr lang="ru-RU" sz="2200" dirty="0" smtClean="0">
                <a:sym typeface="Symbol" panose="05050102010706020507" pitchFamily="18" charset="2"/>
              </a:rPr>
              <a:t>.</a:t>
            </a:r>
            <a:endParaRPr lang="ru-RU" sz="2200" dirty="0">
              <a:sym typeface="Symbol" panose="05050102010706020507" pitchFamily="18" charset="2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788014"/>
              </p:ext>
            </p:extLst>
          </p:nvPr>
        </p:nvGraphicFramePr>
        <p:xfrm>
          <a:off x="4133851" y="4533899"/>
          <a:ext cx="4941888" cy="227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Диаграмма" r:id="rId9" imgW="2457553" imgH="1342856" progId="Excel.Chart.8">
                  <p:embed/>
                </p:oleObj>
              </mc:Choice>
              <mc:Fallback>
                <p:oleObj name="Диаграмма" r:id="rId9" imgW="2457553" imgH="1342856" progId="Excel.Char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1" y="4533899"/>
                        <a:ext cx="4941888" cy="2274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8720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OleChart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 и пробит-модели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4463" y="1054240"/>
            <a:ext cx="8999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</a:rPr>
              <a:t>Наибольшее распространение получили две модели, основанные на </a:t>
            </a:r>
            <a:r>
              <a:rPr lang="ru-RU" sz="2200" dirty="0" err="1" smtClean="0">
                <a:latin typeface="Times New Roman" panose="02020603050405020304" pitchFamily="18" charset="0"/>
              </a:rPr>
              <a:t>сле</a:t>
            </a:r>
            <a:r>
              <a:rPr lang="ru-RU" sz="2200" dirty="0" smtClean="0">
                <a:latin typeface="Times New Roman" panose="02020603050405020304" pitchFamily="18" charset="0"/>
              </a:rPr>
              <a:t>-дующих преобразующих функциях:</a:t>
            </a:r>
          </a:p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1.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Логит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-модель</a:t>
            </a:r>
          </a:p>
          <a:p>
            <a:r>
              <a:rPr lang="en-US" sz="2200" dirty="0" smtClean="0">
                <a:latin typeface="Times New Roman" panose="02020603050405020304" pitchFamily="18" charset="0"/>
              </a:rPr>
              <a:t>  </a:t>
            </a:r>
            <a:r>
              <a:rPr lang="ru-RU" sz="2200" dirty="0" smtClean="0">
                <a:latin typeface="Times New Roman" panose="02020603050405020304" pitchFamily="18" charset="0"/>
              </a:rPr>
              <a:t>  Использует логистическую функцию</a:t>
            </a:r>
          </a:p>
          <a:p>
            <a:endParaRPr lang="ru-RU" sz="1800" dirty="0" smtClean="0">
              <a:latin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</a:endParaRPr>
          </a:p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2. Пробит-модель: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    Использует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функцию распределения нормального стандартного закона.</a:t>
            </a:r>
            <a:r>
              <a:rPr lang="en-US" sz="2200" b="1" dirty="0" smtClean="0">
                <a:solidFill>
                  <a:srgbClr val="00FFFF"/>
                </a:solidFill>
              </a:rPr>
              <a:t> 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71870"/>
              </p:ext>
            </p:extLst>
          </p:nvPr>
        </p:nvGraphicFramePr>
        <p:xfrm>
          <a:off x="466725" y="2373819"/>
          <a:ext cx="5762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Уравнение" r:id="rId3" imgW="3124080" imgH="469800" progId="Equation.3">
                  <p:embed/>
                </p:oleObj>
              </mc:Choice>
              <mc:Fallback>
                <p:oleObj name="Уравнение" r:id="rId3" imgW="3124080" imgH="4698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373819"/>
                        <a:ext cx="576262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981137"/>
              </p:ext>
            </p:extLst>
          </p:nvPr>
        </p:nvGraphicFramePr>
        <p:xfrm>
          <a:off x="466725" y="3787821"/>
          <a:ext cx="7588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Уравнение" r:id="rId5" imgW="4216320" imgH="520560" progId="Equation.3">
                  <p:embed/>
                </p:oleObj>
              </mc:Choice>
              <mc:Fallback>
                <p:oleObj name="Уравнение" r:id="rId5" imgW="4216320" imgH="520560" progId="Equation.3">
                  <p:embed/>
                  <p:pic>
                    <p:nvPicPr>
                      <p:cNvPr id="8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787821"/>
                        <a:ext cx="7588250" cy="936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5412" y="4632958"/>
            <a:ext cx="89423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Замечание: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</a:rPr>
              <a:t>Обе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функции симметричны относительно 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en-US" sz="2200" dirty="0" smtClean="0">
                <a:latin typeface="Times New Roman" panose="02020603050405020304" pitchFamily="18" charset="0"/>
              </a:rPr>
              <a:t> = 0</a:t>
            </a:r>
            <a:r>
              <a:rPr lang="ru-RU" sz="2200" dirty="0" smtClean="0">
                <a:latin typeface="Times New Roman" panose="02020603050405020304" pitchFamily="18" charset="0"/>
              </a:rPr>
              <a:t> и в целом очень похожи по конфигурации.</a:t>
            </a:r>
          </a:p>
          <a:p>
            <a:r>
              <a:rPr lang="ru-RU" sz="2200" dirty="0" smtClean="0">
                <a:latin typeface="Times New Roman" panose="02020603050405020304" pitchFamily="18" charset="0"/>
              </a:rPr>
              <a:t>Пробит-модель демонстрирует чуть более быстрое стремление вероятно-</a:t>
            </a:r>
            <a:r>
              <a:rPr lang="ru-RU" sz="2200" dirty="0" err="1" smtClean="0">
                <a:latin typeface="Times New Roman" panose="02020603050405020304" pitchFamily="18" charset="0"/>
              </a:rPr>
              <a:t>сти</a:t>
            </a:r>
            <a:r>
              <a:rPr lang="ru-RU" sz="2200" dirty="0" smtClean="0">
                <a:latin typeface="Times New Roman" panose="02020603050405020304" pitchFamily="18" charset="0"/>
              </a:rPr>
              <a:t> к нулю и единице при высоких и низких значениях </a:t>
            </a:r>
            <a:r>
              <a:rPr lang="en-US" sz="2200" i="1" dirty="0" smtClean="0">
                <a:latin typeface="Times New Roman" panose="02020603050405020304" pitchFamily="18" charset="0"/>
              </a:rPr>
              <a:t>z</a:t>
            </a:r>
            <a:r>
              <a:rPr lang="ru-RU" sz="2200" dirty="0" smtClean="0">
                <a:latin typeface="Times New Roman" panose="02020603050405020304" pitchFamily="18" charset="0"/>
              </a:rPr>
              <a:t>.</a:t>
            </a:r>
            <a:endParaRPr 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3027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Практическая реализация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 и пробит-моделей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2562" y="1482487"/>
            <a:ext cx="8961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Нужно сделать переход от индивидуальных наблюдений к частотам,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поэ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-тому для оценивания необходимы повторяющиеся исходные данные.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Вариант 1. </a:t>
            </a:r>
            <a:r>
              <a:rPr lang="ru-RU" sz="2200" dirty="0" smtClean="0">
                <a:latin typeface="Times New Roman" panose="02020603050405020304" pitchFamily="18" charset="0"/>
              </a:rPr>
              <a:t>Несколько наблюдений для каждого значения 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ru-RU" sz="2200" b="1" dirty="0" smtClean="0">
                <a:solidFill>
                  <a:srgbClr val="00FFFF"/>
                </a:solidFill>
              </a:rPr>
              <a:t>Вариант 2.</a:t>
            </a:r>
            <a:r>
              <a:rPr lang="ru-RU" sz="2200" dirty="0" smtClean="0"/>
              <a:t> Несколько наблюдений для каждого интервала группировки: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980294"/>
              </p:ext>
            </p:extLst>
          </p:nvPr>
        </p:nvGraphicFramePr>
        <p:xfrm>
          <a:off x="276227" y="2928938"/>
          <a:ext cx="502761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Уравнение" r:id="rId3" imgW="3200400" imgH="1015920" progId="Equation.3">
                  <p:embed/>
                </p:oleObj>
              </mc:Choice>
              <mc:Fallback>
                <p:oleObj name="Уравнение" r:id="rId3" imgW="320040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7" y="2928938"/>
                        <a:ext cx="5027610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78560"/>
              </p:ext>
            </p:extLst>
          </p:nvPr>
        </p:nvGraphicFramePr>
        <p:xfrm>
          <a:off x="5380038" y="2943225"/>
          <a:ext cx="3109912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Уравнение" r:id="rId5" imgW="1726920" imgH="749160" progId="Equation.3">
                  <p:embed/>
                </p:oleObj>
              </mc:Choice>
              <mc:Fallback>
                <p:oleObj name="Уравнение" r:id="rId5" imgW="1726920" imgH="749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2943225"/>
                        <a:ext cx="3109912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5303837" y="4154726"/>
            <a:ext cx="3829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относительная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частота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появ-ления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единиц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-значения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2200" i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82563" y="4835744"/>
            <a:ext cx="8961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Логит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-модель:</a:t>
            </a:r>
          </a:p>
          <a:p>
            <a:endParaRPr lang="ru-RU" sz="1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ru-RU" sz="2200" b="1" dirty="0" smtClean="0">
                <a:solidFill>
                  <a:srgbClr val="00FFFF"/>
                </a:solidFill>
              </a:rPr>
              <a:t>Пробит-модель: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05670"/>
              </p:ext>
            </p:extLst>
          </p:nvPr>
        </p:nvGraphicFramePr>
        <p:xfrm>
          <a:off x="2244725" y="4616450"/>
          <a:ext cx="2768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Уравнение" r:id="rId7" imgW="1536480" imgH="457200" progId="Equation.3">
                  <p:embed/>
                </p:oleObj>
              </mc:Choice>
              <mc:Fallback>
                <p:oleObj name="Уравнение" r:id="rId7" imgW="153648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616450"/>
                        <a:ext cx="27686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61226"/>
              </p:ext>
            </p:extLst>
          </p:nvPr>
        </p:nvGraphicFramePr>
        <p:xfrm>
          <a:off x="2438400" y="5405438"/>
          <a:ext cx="546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Уравнение" r:id="rId9" imgW="3035160" imgH="215640" progId="Equation.3">
                  <p:embed/>
                </p:oleObj>
              </mc:Choice>
              <mc:Fallback>
                <p:oleObj name="Уравнение" r:id="rId9" imgW="3035160" imgH="2156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05438"/>
                        <a:ext cx="546893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82562" y="5816898"/>
            <a:ext cx="88519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81300" algn="just"/>
            <a:r>
              <a:rPr lang="ru-RU" sz="2200" spc="-20" dirty="0">
                <a:latin typeface="Times New Roman" panose="02020603050405020304" pitchFamily="18" charset="0"/>
              </a:rPr>
              <a:t>н</a:t>
            </a:r>
            <a:r>
              <a:rPr lang="ru-RU" sz="2200" spc="-20" dirty="0" smtClean="0">
                <a:latin typeface="Times New Roman" panose="02020603050405020304" pitchFamily="18" charset="0"/>
              </a:rPr>
              <a:t>аходим МНК-оценки коэффициентов</a:t>
            </a:r>
          </a:p>
          <a:p>
            <a:r>
              <a:rPr lang="ru-RU" sz="2200" spc="-20" dirty="0" smtClean="0">
                <a:latin typeface="Times New Roman" panose="02020603050405020304" pitchFamily="18" charset="0"/>
              </a:rPr>
              <a:t>при необходимости учитываем </a:t>
            </a:r>
            <a:r>
              <a:rPr lang="ru-RU" sz="2200" spc="-20" dirty="0" err="1" smtClean="0">
                <a:latin typeface="Times New Roman" panose="02020603050405020304" pitchFamily="18" charset="0"/>
              </a:rPr>
              <a:t>гетероскедастичность</a:t>
            </a:r>
            <a:r>
              <a:rPr lang="ru-RU" sz="2200" spc="-20" dirty="0" smtClean="0">
                <a:latin typeface="Times New Roman" panose="02020603050405020304" pitchFamily="18" charset="0"/>
              </a:rPr>
              <a:t> </a:t>
            </a:r>
            <a:endParaRPr lang="ru-RU" sz="2200" dirty="0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81388"/>
              </p:ext>
            </p:extLst>
          </p:nvPr>
        </p:nvGraphicFramePr>
        <p:xfrm>
          <a:off x="6589713" y="6149975"/>
          <a:ext cx="2509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Уравнение" r:id="rId11" imgW="1587240" imgH="279360" progId="Equation.3">
                  <p:embed/>
                </p:oleObj>
              </mc:Choice>
              <mc:Fallback>
                <p:oleObj name="Уравнение" r:id="rId11" imgW="158724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6149975"/>
                        <a:ext cx="2509837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02298"/>
              </p:ext>
            </p:extLst>
          </p:nvPr>
        </p:nvGraphicFramePr>
        <p:xfrm>
          <a:off x="263525" y="5791200"/>
          <a:ext cx="2765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Уравнение" r:id="rId13" imgW="1688760" imgH="279360" progId="Equation.3">
                  <p:embed/>
                </p:oleObj>
              </mc:Choice>
              <mc:Fallback>
                <p:oleObj name="Уравнение" r:id="rId13" imgW="1688760" imgH="27936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791200"/>
                        <a:ext cx="2765425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03973"/>
              </p:ext>
            </p:extLst>
          </p:nvPr>
        </p:nvGraphicFramePr>
        <p:xfrm>
          <a:off x="7634922" y="5791141"/>
          <a:ext cx="1441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Уравнение" r:id="rId15" imgW="799920" imgH="266400" progId="Equation.3">
                  <p:embed/>
                </p:oleObj>
              </mc:Choice>
              <mc:Fallback>
                <p:oleObj name="Уравнение" r:id="rId15" imgW="799920" imgH="266400" progId="Equation.3">
                  <p:embed/>
                  <p:pic>
                    <p:nvPicPr>
                      <p:cNvPr id="24" name="Объект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922" y="5791141"/>
                        <a:ext cx="14414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4980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-модель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423293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владельцев автомобилей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среднедушевого дохода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тыс. руб.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мес.)</a:t>
            </a:r>
            <a:endParaRPr lang="ru-RU" sz="2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71393"/>
              </p:ext>
            </p:extLst>
          </p:nvPr>
        </p:nvGraphicFramePr>
        <p:xfrm>
          <a:off x="274004" y="2192734"/>
          <a:ext cx="4175166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4693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579865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-1,478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0,014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05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-1,276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-0,118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3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-1,074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624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-0,847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-0,872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0,295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514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-0,670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0,339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-0,139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08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-0,468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0,385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128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-0,266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0,434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-0,034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63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-0,064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0,484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0,316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4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0,138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0,535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-0,035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851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0,584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0,016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560147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912878"/>
              </p:ext>
            </p:extLst>
          </p:nvPr>
        </p:nvGraphicFramePr>
        <p:xfrm>
          <a:off x="268288" y="5711825"/>
          <a:ext cx="1480984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Уравнение" r:id="rId3" imgW="863280" imgH="431640" progId="Equation.3">
                  <p:embed/>
                </p:oleObj>
              </mc:Choice>
              <mc:Fallback>
                <p:oleObj name="Уравнение" r:id="rId3" imgW="8632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5711825"/>
                        <a:ext cx="1480984" cy="776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80780"/>
              </p:ext>
            </p:extLst>
          </p:nvPr>
        </p:nvGraphicFramePr>
        <p:xfrm>
          <a:off x="1805030" y="5884863"/>
          <a:ext cx="2371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Уравнение" r:id="rId5" imgW="1371600" imgH="228600" progId="Equation.3">
                  <p:embed/>
                </p:oleObj>
              </mc:Choice>
              <mc:Fallback>
                <p:oleObj name="Уравнение" r:id="rId5" imgW="1371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030" y="5884863"/>
                        <a:ext cx="2371487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94135"/>
              </p:ext>
            </p:extLst>
          </p:nvPr>
        </p:nvGraphicFramePr>
        <p:xfrm>
          <a:off x="5637408" y="5734050"/>
          <a:ext cx="3381974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Уравнение" r:id="rId7" imgW="2095200" imgH="419040" progId="Equation.3">
                  <p:embed/>
                </p:oleObj>
              </mc:Choice>
              <mc:Fallback>
                <p:oleObj name="Уравнение" r:id="rId7" imgW="20952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408" y="5734050"/>
                        <a:ext cx="3381974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41664"/>
              </p:ext>
            </p:extLst>
          </p:nvPr>
        </p:nvGraphicFramePr>
        <p:xfrm>
          <a:off x="4653888" y="2192734"/>
          <a:ext cx="4291728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7512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651208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0,542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0,632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19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0,744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0,678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0,122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111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0,946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516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1,148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0,759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0,041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28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1,350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0,794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49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1,552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34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0,847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1,754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-0,152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64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1,956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-0,076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7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190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0,896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0,004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504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2,197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2,360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0,914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-0,014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098154"/>
                  </a:ext>
                </a:extLst>
              </a:tr>
            </a:tbl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890781"/>
              </p:ext>
            </p:extLst>
          </p:nvPr>
        </p:nvGraphicFramePr>
        <p:xfrm>
          <a:off x="4232275" y="5638800"/>
          <a:ext cx="13493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Уравнение" r:id="rId9" imgW="787320" imgH="469800" progId="Equation.3">
                  <p:embed/>
                </p:oleObj>
              </mc:Choice>
              <mc:Fallback>
                <p:oleObj name="Уравнение" r:id="rId9" imgW="787320" imgH="4698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5638800"/>
                        <a:ext cx="1349375" cy="84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10151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Пробит-модель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423293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владельцев автомобилей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среднедушевого дохода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тыс. руб.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мес.)</a:t>
            </a:r>
            <a:endParaRPr lang="ru-RU" sz="2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70932"/>
              </p:ext>
            </p:extLst>
          </p:nvPr>
        </p:nvGraphicFramePr>
        <p:xfrm>
          <a:off x="274004" y="2192734"/>
          <a:ext cx="4175166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4693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579865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05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3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624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514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08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128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63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4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851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560147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32389"/>
              </p:ext>
            </p:extLst>
          </p:nvPr>
        </p:nvGraphicFramePr>
        <p:xfrm>
          <a:off x="220663" y="5777924"/>
          <a:ext cx="2743201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Уравнение" r:id="rId3" imgW="1523880" imgH="228600" progId="Equation.3">
                  <p:embed/>
                </p:oleObj>
              </mc:Choice>
              <mc:Fallback>
                <p:oleObj name="Уравнение" r:id="rId3" imgW="152388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5777924"/>
                        <a:ext cx="2743201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90162"/>
              </p:ext>
            </p:extLst>
          </p:nvPr>
        </p:nvGraphicFramePr>
        <p:xfrm>
          <a:off x="3052149" y="5779511"/>
          <a:ext cx="2465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Уравнение" r:id="rId5" imgW="1371600" imgH="228600" progId="Equation.3">
                  <p:embed/>
                </p:oleObj>
              </mc:Choice>
              <mc:Fallback>
                <p:oleObj name="Уравнение" r:id="rId5" imgW="137160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149" y="5779511"/>
                        <a:ext cx="24653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33907"/>
              </p:ext>
            </p:extLst>
          </p:nvPr>
        </p:nvGraphicFramePr>
        <p:xfrm>
          <a:off x="220663" y="6096217"/>
          <a:ext cx="37703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Уравнение" r:id="rId7" imgW="2095200" imgH="419040" progId="Equation.3">
                  <p:embed/>
                </p:oleObj>
              </mc:Choice>
              <mc:Fallback>
                <p:oleObj name="Уравнение" r:id="rId7" imgW="2095200" imgH="4190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6096217"/>
                        <a:ext cx="377031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74008"/>
              </p:ext>
            </p:extLst>
          </p:nvPr>
        </p:nvGraphicFramePr>
        <p:xfrm>
          <a:off x="4653888" y="2192734"/>
          <a:ext cx="4291728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7512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651208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19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111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516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28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49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34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64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7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190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504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098154"/>
                  </a:ext>
                </a:extLst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2255"/>
              </p:ext>
            </p:extLst>
          </p:nvPr>
        </p:nvGraphicFramePr>
        <p:xfrm>
          <a:off x="5580063" y="5765800"/>
          <a:ext cx="29479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Уравнение" r:id="rId9" imgW="1638000" imgH="228600" progId="Equation.3">
                  <p:embed/>
                </p:oleObj>
              </mc:Choice>
              <mc:Fallback>
                <p:oleObj name="Уравнение" r:id="rId9" imgW="16380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765800"/>
                        <a:ext cx="2947987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85667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Нелинейные модели, поддающиеся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епосредственной линеаризации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4275" y="1498536"/>
            <a:ext cx="89157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зависимость между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регрессором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может носить нелинейный или даже немонотонный характер. При этом для их оценивания нужен тот же самый инструментарий, включая функцию ЛИНЕЙН в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Excel.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64275" y="2545036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Полиномиальные зависимости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4274" y="3432960"/>
            <a:ext cx="8979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Вводим дополнительные переменные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,…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оцениваем модель 				      обычным МНК.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81547"/>
              </p:ext>
            </p:extLst>
          </p:nvPr>
        </p:nvGraphicFramePr>
        <p:xfrm>
          <a:off x="201613" y="3068638"/>
          <a:ext cx="37417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Уравнение" r:id="rId3" imgW="2082600" imgH="266400" progId="Equation.3">
                  <p:embed/>
                </p:oleObj>
              </mc:Choice>
              <mc:Fallback>
                <p:oleObj name="Уравнение" r:id="rId3" imgW="2082600" imgH="26640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068638"/>
                        <a:ext cx="374173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5052"/>
              </p:ext>
            </p:extLst>
          </p:nvPr>
        </p:nvGraphicFramePr>
        <p:xfrm>
          <a:off x="239713" y="3738563"/>
          <a:ext cx="3971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Уравнение" r:id="rId5" imgW="2209680" imgH="266400" progId="Equation.3">
                  <p:embed/>
                </p:oleObj>
              </mc:Choice>
              <mc:Fallback>
                <p:oleObj name="Уравнение" r:id="rId5" imgW="2209680" imgH="2664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738563"/>
                        <a:ext cx="39719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82563" y="4230976"/>
            <a:ext cx="89797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1.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работает для любого числа нелинейно воздействую-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щих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результат переменных.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u="none" strike="noStrike" dirty="0" smtClean="0"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2. </a:t>
            </a: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Самый простой способ учесть немонотонное воздействие фактора, эффект насыщения и т.д.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3.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следует прибегать к высоким степеням. Линейный член – рост, квадратичный – ускорение, кубичный – ???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Темпы роста инфляции стали сокращаться.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Гиперболические зависимости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76107"/>
              </p:ext>
            </p:extLst>
          </p:nvPr>
        </p:nvGraphicFramePr>
        <p:xfrm>
          <a:off x="220391" y="1389579"/>
          <a:ext cx="3458861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Уравнение" r:id="rId3" imgW="1752480" imgH="393480" progId="Equation.3">
                  <p:embed/>
                </p:oleObj>
              </mc:Choice>
              <mc:Fallback>
                <p:oleObj name="Уравнение" r:id="rId3" imgW="1752480" imgH="39348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1" y="1389579"/>
                        <a:ext cx="3458861" cy="70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806344"/>
              </p:ext>
            </p:extLst>
          </p:nvPr>
        </p:nvGraphicFramePr>
        <p:xfrm>
          <a:off x="5073802" y="1062790"/>
          <a:ext cx="4049697" cy="301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Диаграмма" r:id="rId5" imgW="2438439" imgH="1476319" progId="Excel.Chart.8">
                  <p:embed/>
                </p:oleObj>
              </mc:Choice>
              <mc:Fallback>
                <p:oleObj name="Диаграмма" r:id="rId5" imgW="2438439" imgH="1476319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802" y="1062790"/>
                        <a:ext cx="4049697" cy="3014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62585" y="1032054"/>
            <a:ext cx="4873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Гипербола смещенная по вертикали.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endParaRPr lang="ru-RU" sz="1800" dirty="0" smtClean="0"/>
          </a:p>
          <a:p>
            <a:endParaRPr lang="ru-RU" sz="2200" dirty="0"/>
          </a:p>
          <a:p>
            <a:r>
              <a:rPr lang="ru-RU" sz="2200" dirty="0" smtClean="0"/>
              <a:t>Случай А. 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&gt; 0,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</a:t>
            </a:r>
            <a:r>
              <a:rPr lang="en-US" sz="2200" dirty="0" smtClean="0">
                <a:sym typeface="Symbol" panose="05050102010706020507" pitchFamily="18" charset="2"/>
              </a:rPr>
              <a:t>0.</a:t>
            </a:r>
          </a:p>
          <a:p>
            <a:r>
              <a:rPr lang="ru-RU" sz="2200" dirty="0" smtClean="0"/>
              <a:t>Случай </a:t>
            </a:r>
            <a:r>
              <a:rPr lang="en-US" sz="2200" dirty="0" smtClean="0"/>
              <a:t>B</a:t>
            </a:r>
            <a:r>
              <a:rPr lang="ru-RU" sz="2200" dirty="0" smtClean="0"/>
              <a:t>. 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ru-RU" sz="2200" baseline="-25000" dirty="0">
                <a:sym typeface="Symbol" panose="05050102010706020507" pitchFamily="18" charset="2"/>
              </a:rPr>
              <a:t>0</a:t>
            </a:r>
            <a:r>
              <a:rPr lang="ru-RU" sz="2200" dirty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0,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en-US" sz="2200" baseline="-25000" dirty="0">
                <a:sym typeface="Symbol" panose="05050102010706020507" pitchFamily="18" charset="2"/>
              </a:rPr>
              <a:t>1</a:t>
            </a:r>
            <a:r>
              <a:rPr lang="ru-RU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&lt; </a:t>
            </a:r>
            <a:r>
              <a:rPr lang="en-US" sz="2200" dirty="0">
                <a:sym typeface="Symbol" panose="05050102010706020507" pitchFamily="18" charset="2"/>
              </a:rPr>
              <a:t>0.</a:t>
            </a:r>
          </a:p>
          <a:p>
            <a:r>
              <a:rPr lang="ru-RU" sz="2200" dirty="0"/>
              <a:t>Случай </a:t>
            </a:r>
            <a:r>
              <a:rPr lang="en-US" sz="2200" dirty="0" smtClean="0"/>
              <a:t>C</a:t>
            </a:r>
            <a:r>
              <a:rPr lang="ru-RU" sz="2200" dirty="0" smtClean="0"/>
              <a:t>. 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ru-RU" sz="2200" baseline="-25000" dirty="0">
                <a:sym typeface="Symbol" panose="05050102010706020507" pitchFamily="18" charset="2"/>
              </a:rPr>
              <a:t>0</a:t>
            </a:r>
            <a:r>
              <a:rPr lang="ru-RU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&lt; </a:t>
            </a:r>
            <a:r>
              <a:rPr lang="en-US" sz="2200" dirty="0">
                <a:sym typeface="Symbol" panose="05050102010706020507" pitchFamily="18" charset="2"/>
              </a:rPr>
              <a:t>0,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en-US" sz="2200" baseline="-25000" dirty="0">
                <a:sym typeface="Symbol" panose="05050102010706020507" pitchFamily="18" charset="2"/>
              </a:rPr>
              <a:t>1</a:t>
            </a:r>
            <a:r>
              <a:rPr lang="ru-RU" sz="2200" dirty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ru-RU" sz="2200" dirty="0" smtClean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Вертикальная асимптота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dirty="0" smtClean="0">
                <a:sym typeface="Symbol" panose="05050102010706020507" pitchFamily="18" charset="2"/>
              </a:rPr>
              <a:t> = 0.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Горизонтальная асимптота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=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Замена		 , модель</a:t>
            </a:r>
            <a:endParaRPr lang="en-US" sz="2200" dirty="0">
              <a:sym typeface="Symbol" panose="05050102010706020507" pitchFamily="18" charset="2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233637"/>
              </p:ext>
            </p:extLst>
          </p:nvPr>
        </p:nvGraphicFramePr>
        <p:xfrm>
          <a:off x="1169074" y="3711437"/>
          <a:ext cx="1001531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Уравнение" r:id="rId7" imgW="558800" imgH="228600" progId="Equation.3">
                  <p:embed/>
                </p:oleObj>
              </mc:Choice>
              <mc:Fallback>
                <p:oleObj name="Уравнение" r:id="rId7" imgW="55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74" y="3711437"/>
                        <a:ext cx="1001531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63329"/>
              </p:ext>
            </p:extLst>
          </p:nvPr>
        </p:nvGraphicFramePr>
        <p:xfrm>
          <a:off x="3204250" y="3692525"/>
          <a:ext cx="17748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5" name="Уравнение" r:id="rId9" imgW="1015920" imgH="228600" progId="Equation.3">
                  <p:embed/>
                </p:oleObj>
              </mc:Choice>
              <mc:Fallback>
                <p:oleObj name="Уравнение" r:id="rId9" imgW="10159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250" y="3692525"/>
                        <a:ext cx="1774825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113098" y="4156711"/>
            <a:ext cx="879475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Гипербола смещенная по двум осям. Велич</a:t>
            </a:r>
            <a:r>
              <a:rPr lang="ru-RU" sz="2200" b="1" dirty="0">
                <a:solidFill>
                  <a:srgbClr val="00FFFF"/>
                </a:solidFill>
              </a:rPr>
              <a:t>и</a:t>
            </a:r>
            <a:r>
              <a:rPr lang="ru-RU" sz="2200" b="1" dirty="0" smtClean="0">
                <a:solidFill>
                  <a:srgbClr val="00FFFF"/>
                </a:solidFill>
              </a:rPr>
              <a:t>на </a:t>
            </a:r>
            <a:r>
              <a:rPr lang="en-US" sz="2200" b="1" i="1" dirty="0" smtClean="0">
                <a:solidFill>
                  <a:srgbClr val="00FFFF"/>
                </a:solidFill>
              </a:rPr>
              <a:t>x</a:t>
            </a:r>
            <a:r>
              <a:rPr lang="en-US" sz="2200" b="1" baseline="-25000" dirty="0" smtClean="0">
                <a:solidFill>
                  <a:srgbClr val="00FFFF"/>
                </a:solidFill>
              </a:rPr>
              <a:t>0</a:t>
            </a:r>
            <a:r>
              <a:rPr lang="ru-RU" sz="2200" b="1" dirty="0" smtClean="0">
                <a:solidFill>
                  <a:srgbClr val="00FFFF"/>
                </a:solidFill>
              </a:rPr>
              <a:t> задана.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endParaRPr lang="ru-RU" sz="1400" dirty="0" smtClean="0"/>
          </a:p>
          <a:p>
            <a:endParaRPr lang="ru-RU" sz="2200" dirty="0"/>
          </a:p>
          <a:p>
            <a:r>
              <a:rPr lang="ru-RU" sz="2200" dirty="0" smtClean="0"/>
              <a:t>Наиболее типичный случай 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&lt;</a:t>
            </a:r>
            <a:r>
              <a:rPr lang="en-US" sz="2200" dirty="0" smtClean="0">
                <a:sym typeface="Symbol" panose="05050102010706020507" pitchFamily="18" charset="2"/>
              </a:rPr>
              <a:t> 0,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</a:t>
            </a:r>
            <a:r>
              <a:rPr lang="en-US" sz="22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,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 &lt; 0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Вертикальная асимптота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dirty="0" smtClean="0">
                <a:sym typeface="Symbol" panose="05050102010706020507" pitchFamily="18" charset="2"/>
              </a:rPr>
              <a:t> = </a:t>
            </a:r>
            <a:r>
              <a:rPr lang="en-US" sz="2200" i="1" dirty="0">
                <a:sym typeface="Symbol" panose="05050102010706020507" pitchFamily="18" charset="2"/>
              </a:rPr>
              <a:t>x</a:t>
            </a:r>
            <a:r>
              <a:rPr lang="en-US" sz="2200" baseline="-25000" dirty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Горизонтальная асимптота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= </a:t>
            </a:r>
            <a:r>
              <a:rPr lang="ru-RU" sz="2200" i="1" dirty="0">
                <a:sym typeface="Symbol" panose="05050102010706020507" pitchFamily="18" charset="2"/>
              </a:rPr>
              <a:t></a:t>
            </a:r>
            <a:r>
              <a:rPr lang="ru-RU" sz="2200" baseline="-25000" dirty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Замена	</a:t>
            </a:r>
            <a:r>
              <a:rPr lang="ru-RU" sz="2200" dirty="0">
                <a:sym typeface="Symbol" panose="05050102010706020507" pitchFamily="18" charset="2"/>
              </a:rPr>
              <a:t>	</a:t>
            </a:r>
            <a:r>
              <a:rPr lang="ru-RU" sz="2200" dirty="0" smtClean="0">
                <a:sym typeface="Symbol" panose="05050102010706020507" pitchFamily="18" charset="2"/>
              </a:rPr>
              <a:t>	модель</a:t>
            </a:r>
            <a:endParaRPr lang="en-US" sz="2200" dirty="0">
              <a:sym typeface="Symbol" panose="05050102010706020507" pitchFamily="18" charset="2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47547"/>
              </p:ext>
            </p:extLst>
          </p:nvPr>
        </p:nvGraphicFramePr>
        <p:xfrm>
          <a:off x="1122751" y="6075363"/>
          <a:ext cx="1758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6" name="Уравнение" r:id="rId11" imgW="977760" imgH="228600" progId="Equation.3">
                  <p:embed/>
                </p:oleObj>
              </mc:Choice>
              <mc:Fallback>
                <p:oleObj name="Уравнение" r:id="rId11" imgW="97776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751" y="6075363"/>
                        <a:ext cx="17589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93031"/>
              </p:ext>
            </p:extLst>
          </p:nvPr>
        </p:nvGraphicFramePr>
        <p:xfrm>
          <a:off x="3908813" y="6093462"/>
          <a:ext cx="18272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Уравнение" r:id="rId13" imgW="1015920" imgH="228600" progId="Equation.3">
                  <p:embed/>
                </p:oleObj>
              </mc:Choice>
              <mc:Fallback>
                <p:oleObj name="Уравнение" r:id="rId13" imgW="1015920" imgH="2286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813" y="6093462"/>
                        <a:ext cx="182721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95803"/>
              </p:ext>
            </p:extLst>
          </p:nvPr>
        </p:nvGraphicFramePr>
        <p:xfrm>
          <a:off x="189941" y="4442626"/>
          <a:ext cx="4076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Уравнение" r:id="rId14" imgW="2057400" imgH="431640" progId="Equation.3">
                  <p:embed/>
                </p:oleObj>
              </mc:Choice>
              <mc:Fallback>
                <p:oleObj name="Уравнение" r:id="rId14" imgW="2057400" imgH="4316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" y="4442626"/>
                        <a:ext cx="4076700" cy="77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7669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  <p:bldP spid="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Экспоненциальные зависимости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4463" y="1057337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Постоянный темп относительного прироста во времени.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r>
              <a:rPr lang="en-US" sz="2200" dirty="0" smtClean="0"/>
              <a:t>5% / </a:t>
            </a:r>
            <a:r>
              <a:rPr lang="ru-RU" sz="2200" dirty="0" smtClean="0"/>
              <a:t>год = 132 раза </a:t>
            </a:r>
            <a:r>
              <a:rPr lang="en-US" sz="2200" dirty="0" smtClean="0"/>
              <a:t>/ </a:t>
            </a:r>
            <a:r>
              <a:rPr lang="ru-RU" sz="2200" dirty="0" smtClean="0"/>
              <a:t>век,  10% </a:t>
            </a:r>
            <a:r>
              <a:rPr lang="en-US" sz="2200" dirty="0" smtClean="0"/>
              <a:t>/</a:t>
            </a:r>
            <a:r>
              <a:rPr lang="ru-RU" sz="2200" dirty="0" smtClean="0"/>
              <a:t> год = 13781 раз </a:t>
            </a:r>
            <a:r>
              <a:rPr lang="en-US" sz="2200" dirty="0" smtClean="0"/>
              <a:t>/ </a:t>
            </a:r>
            <a:r>
              <a:rPr lang="ru-RU" sz="2200" dirty="0" smtClean="0"/>
              <a:t>век.</a:t>
            </a:r>
            <a:endParaRPr lang="en-US" sz="2200" dirty="0" smtClean="0"/>
          </a:p>
          <a:p>
            <a:endParaRPr lang="ru-RU" sz="2200" i="1" dirty="0" smtClean="0">
              <a:sym typeface="Symbol" panose="05050102010706020507" pitchFamily="18" charset="2"/>
            </a:endParaRPr>
          </a:p>
          <a:p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 – </a:t>
            </a:r>
            <a:r>
              <a:rPr lang="ru-RU" sz="2200" dirty="0" smtClean="0">
                <a:sym typeface="Symbol" panose="05050102010706020507" pitchFamily="18" charset="2"/>
              </a:rPr>
              <a:t>начальный уровень,</a:t>
            </a:r>
          </a:p>
          <a:p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sym typeface="Symbol" panose="05050102010706020507" pitchFamily="18" charset="2"/>
              </a:rPr>
              <a:t>темп прироста.</a:t>
            </a:r>
            <a:endParaRPr lang="ru-RU" sz="2200" dirty="0" smtClean="0"/>
          </a:p>
          <a:p>
            <a:r>
              <a:rPr lang="ru-RU" sz="2200" dirty="0" smtClean="0"/>
              <a:t>Случай А.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</a:t>
            </a:r>
            <a:r>
              <a:rPr lang="en-US" sz="22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 – рост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/>
              <a:t>Случай </a:t>
            </a:r>
            <a:r>
              <a:rPr lang="en-US" sz="2200" dirty="0" smtClean="0"/>
              <a:t>B</a:t>
            </a:r>
            <a:r>
              <a:rPr lang="ru-RU" sz="2200" dirty="0" smtClean="0"/>
              <a:t>.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&lt; 0</a:t>
            </a:r>
            <a:r>
              <a:rPr lang="ru-RU" sz="2200" dirty="0" smtClean="0">
                <a:sym typeface="Symbol" panose="05050102010706020507" pitchFamily="18" charset="2"/>
              </a:rPr>
              <a:t> - спад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en-US" sz="2200" dirty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Замена</a:t>
            </a:r>
            <a:endParaRPr lang="en-US" sz="2200" dirty="0" smtClean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Модель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97422"/>
              </p:ext>
            </p:extLst>
          </p:nvPr>
        </p:nvGraphicFramePr>
        <p:xfrm>
          <a:off x="1130300" y="3394075"/>
          <a:ext cx="2205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Уравнение" r:id="rId3" imgW="1320480" imgH="253800" progId="Equation.3">
                  <p:embed/>
                </p:oleObj>
              </mc:Choice>
              <mc:Fallback>
                <p:oleObj name="Уравнение" r:id="rId3" imgW="1320480" imgH="2538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394075"/>
                        <a:ext cx="2205038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71546"/>
              </p:ext>
            </p:extLst>
          </p:nvPr>
        </p:nvGraphicFramePr>
        <p:xfrm>
          <a:off x="220662" y="1691823"/>
          <a:ext cx="28717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Уравнение" r:id="rId5" imgW="1625400" imgH="266400" progId="Equation.3">
                  <p:embed/>
                </p:oleObj>
              </mc:Choice>
              <mc:Fallback>
                <p:oleObj name="Уравнение" r:id="rId5" imgW="1625400" imgH="2664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" y="1691823"/>
                        <a:ext cx="2871788" cy="481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0050"/>
              </p:ext>
            </p:extLst>
          </p:nvPr>
        </p:nvGraphicFramePr>
        <p:xfrm>
          <a:off x="3254567" y="1756052"/>
          <a:ext cx="2880720" cy="251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Диаграмма" r:id="rId7" imgW="1562031" imgH="1495283" progId="Excel.Chart.8">
                  <p:embed/>
                </p:oleObj>
              </mc:Choice>
              <mc:Fallback>
                <p:oleObj name="Диаграмма" r:id="rId7" imgW="1562031" imgH="1495283" progId="Excel.Char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567" y="1756052"/>
                        <a:ext cx="2880720" cy="2514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62513"/>
              </p:ext>
            </p:extLst>
          </p:nvPr>
        </p:nvGraphicFramePr>
        <p:xfrm>
          <a:off x="6096001" y="1756053"/>
          <a:ext cx="3048000" cy="249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Диаграмма" r:id="rId9" imgW="1562031" imgH="1495283" progId="Excel.Chart.8">
                  <p:embed/>
                </p:oleObj>
              </mc:Choice>
              <mc:Fallback>
                <p:oleObj name="Диаграмма" r:id="rId9" imgW="1562031" imgH="1495283" progId="Excel.Chart.8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1756053"/>
                        <a:ext cx="3048000" cy="2498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96899"/>
              </p:ext>
            </p:extLst>
          </p:nvPr>
        </p:nvGraphicFramePr>
        <p:xfrm>
          <a:off x="1192213" y="3729038"/>
          <a:ext cx="1827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Уравнение" r:id="rId11" imgW="1015920" imgH="253800" progId="Equation.3">
                  <p:embed/>
                </p:oleObj>
              </mc:Choice>
              <mc:Fallback>
                <p:oleObj name="Уравнение" r:id="rId11" imgW="1015920" imgH="253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729038"/>
                        <a:ext cx="1827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44463" y="4240832"/>
            <a:ext cx="889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Логистическая зависимость.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endParaRPr lang="ru-RU" sz="2200" i="1" dirty="0" smtClean="0">
              <a:sym typeface="Symbol" panose="05050102010706020507" pitchFamily="18" charset="2"/>
            </a:endParaRPr>
          </a:p>
          <a:p>
            <a:endParaRPr lang="ru-RU" sz="2200" i="1" dirty="0" smtClean="0">
              <a:sym typeface="Symbol" panose="05050102010706020507" pitchFamily="18" charset="2"/>
            </a:endParaRPr>
          </a:p>
          <a:p>
            <a:r>
              <a:rPr lang="ru-RU" sz="2200" dirty="0" smtClean="0"/>
              <a:t>Горизонтальные асимптоты </a:t>
            </a:r>
            <a:r>
              <a:rPr lang="en-US" sz="2200" i="1" dirty="0" smtClean="0"/>
              <a:t>y</a:t>
            </a:r>
            <a:r>
              <a:rPr lang="en-US" sz="2200" dirty="0" smtClean="0"/>
              <a:t> = 0 </a:t>
            </a:r>
            <a:r>
              <a:rPr lang="ru-RU" sz="2200" dirty="0" smtClean="0"/>
              <a:t>и </a:t>
            </a:r>
            <a:r>
              <a:rPr lang="en-US" sz="2200" i="1" dirty="0" smtClean="0"/>
              <a:t>y</a:t>
            </a:r>
            <a:r>
              <a:rPr lang="en-US" sz="2200" dirty="0" smtClean="0"/>
              <a:t> = 1/</a:t>
            </a:r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Пересечение оси в точке </a:t>
            </a:r>
            <a:r>
              <a:rPr lang="en-US" sz="2200" i="1" dirty="0"/>
              <a:t>y</a:t>
            </a:r>
            <a:r>
              <a:rPr lang="en-US" sz="2200" dirty="0"/>
              <a:t> = 1</a:t>
            </a:r>
            <a:r>
              <a:rPr lang="en-US" sz="2200" dirty="0" smtClean="0"/>
              <a:t>/</a:t>
            </a:r>
            <a:r>
              <a:rPr lang="ru-RU" sz="2200" dirty="0" smtClean="0"/>
              <a:t>(</a:t>
            </a:r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+</a:t>
            </a:r>
            <a:r>
              <a:rPr lang="en-US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)</a:t>
            </a:r>
            <a:endParaRPr lang="en-US" sz="2200" dirty="0" smtClean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Замена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Модель</a:t>
            </a:r>
            <a:endParaRPr lang="en-US" sz="2200" dirty="0">
              <a:sym typeface="Symbol" panose="05050102010706020507" pitchFamily="18" charset="2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99946"/>
              </p:ext>
            </p:extLst>
          </p:nvPr>
        </p:nvGraphicFramePr>
        <p:xfrm>
          <a:off x="5391150" y="4306317"/>
          <a:ext cx="3705226" cy="241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Диаграмма" r:id="rId13" imgW="2447996" imgH="1476319" progId="Excel.Chart.8">
                  <p:embed/>
                </p:oleObj>
              </mc:Choice>
              <mc:Fallback>
                <p:oleObj name="Диаграмма" r:id="rId13" imgW="2447996" imgH="1476319" progId="Excel.Chart.8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306317"/>
                        <a:ext cx="3705226" cy="241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7573"/>
              </p:ext>
            </p:extLst>
          </p:nvPr>
        </p:nvGraphicFramePr>
        <p:xfrm>
          <a:off x="220662" y="4521200"/>
          <a:ext cx="38147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Уравнение" r:id="rId15" imgW="2120760" imgH="444240" progId="Equation.3">
                  <p:embed/>
                </p:oleObj>
              </mc:Choice>
              <mc:Fallback>
                <p:oleObj name="Уравнение" r:id="rId15" imgW="2120760" imgH="444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" y="4521200"/>
                        <a:ext cx="3814763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" name="Объект 11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82434"/>
              </p:ext>
            </p:extLst>
          </p:nvPr>
        </p:nvGraphicFramePr>
        <p:xfrm>
          <a:off x="1156209" y="5881172"/>
          <a:ext cx="2193608" cy="4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Уравнение" r:id="rId17" imgW="1218671" imgH="266584" progId="Equation.3">
                  <p:embed/>
                </p:oleObj>
              </mc:Choice>
              <mc:Fallback>
                <p:oleObj name="Уравнение" r:id="rId17" imgW="1218671" imgH="266584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209" y="5881172"/>
                        <a:ext cx="2193608" cy="479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Объект 11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07822"/>
              </p:ext>
            </p:extLst>
          </p:nvPr>
        </p:nvGraphicFramePr>
        <p:xfrm>
          <a:off x="1263650" y="6303474"/>
          <a:ext cx="18288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Уравнение" r:id="rId19" imgW="1016000" imgH="228600" progId="Equation.3">
                  <p:embed/>
                </p:oleObj>
              </mc:Choice>
              <mc:Fallback>
                <p:oleObj name="Уравнение" r:id="rId19" imgW="1016000" imgH="2286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303474"/>
                        <a:ext cx="1828800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8016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OleChart spid="14" grpId="0"/>
      <p:bldOleChart spid="18" grpId="0"/>
      <p:bldP spid="28" grpId="0"/>
      <p:bldOleChart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Логарифмические зависимости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4463" y="1057337"/>
            <a:ext cx="53768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Самая медленно растущая из </a:t>
            </a:r>
            <a:r>
              <a:rPr lang="ru-RU" sz="2200" b="1" dirty="0" err="1" smtClean="0">
                <a:solidFill>
                  <a:srgbClr val="00FFFF"/>
                </a:solidFill>
              </a:rPr>
              <a:t>неограни-ченных</a:t>
            </a:r>
            <a:r>
              <a:rPr lang="ru-RU" sz="2200" b="1" dirty="0" smtClean="0">
                <a:solidFill>
                  <a:srgbClr val="00FFFF"/>
                </a:solidFill>
              </a:rPr>
              <a:t> функций.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r>
              <a:rPr lang="ru-RU" sz="2200" dirty="0" smtClean="0"/>
              <a:t>Обратная функция к экспоненте.</a:t>
            </a:r>
            <a:endParaRPr lang="en-US" sz="2200" dirty="0" smtClean="0"/>
          </a:p>
          <a:p>
            <a:endParaRPr lang="ru-RU" sz="2200" i="1" dirty="0" smtClean="0">
              <a:sym typeface="Symbol" panose="05050102010706020507" pitchFamily="18" charset="2"/>
            </a:endParaRPr>
          </a:p>
          <a:p>
            <a:r>
              <a:rPr lang="ru-RU" sz="2200" dirty="0" smtClean="0"/>
              <a:t>Случай А.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&gt; </a:t>
            </a:r>
            <a:r>
              <a:rPr lang="en-US" sz="22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 – неограниченный рост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/>
              <a:t>Случай </a:t>
            </a:r>
            <a:r>
              <a:rPr lang="en-US" sz="2200" dirty="0" smtClean="0"/>
              <a:t>B</a:t>
            </a:r>
            <a:r>
              <a:rPr lang="ru-RU" sz="2200" dirty="0" smtClean="0"/>
              <a:t>.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1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&lt; 0</a:t>
            </a:r>
            <a:r>
              <a:rPr lang="ru-RU" sz="2200" dirty="0" smtClean="0">
                <a:sym typeface="Symbol" panose="05050102010706020507" pitchFamily="18" charset="2"/>
              </a:rPr>
              <a:t> – неограниченный спад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  <a:endParaRPr lang="en-US" sz="2200" dirty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Замена</a:t>
            </a:r>
            <a:endParaRPr lang="en-US" sz="2200" dirty="0" smtClean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Модель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63530"/>
              </p:ext>
            </p:extLst>
          </p:nvPr>
        </p:nvGraphicFramePr>
        <p:xfrm>
          <a:off x="1156209" y="3106725"/>
          <a:ext cx="10175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Уравнение" r:id="rId3" imgW="609480" imgH="228600" progId="Equation.3">
                  <p:embed/>
                </p:oleObj>
              </mc:Choice>
              <mc:Fallback>
                <p:oleObj name="Уравнение" r:id="rId3" imgW="609480" imgH="2286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209" y="3106725"/>
                        <a:ext cx="1017587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98626"/>
              </p:ext>
            </p:extLst>
          </p:nvPr>
        </p:nvGraphicFramePr>
        <p:xfrm>
          <a:off x="231775" y="2090738"/>
          <a:ext cx="34782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Уравнение" r:id="rId5" imgW="1968480" imgH="228600" progId="Equation.3">
                  <p:embed/>
                </p:oleObj>
              </mc:Choice>
              <mc:Fallback>
                <p:oleObj name="Уравнение" r:id="rId5" imgW="196848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090738"/>
                        <a:ext cx="3478213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533197"/>
              </p:ext>
            </p:extLst>
          </p:nvPr>
        </p:nvGraphicFramePr>
        <p:xfrm>
          <a:off x="1202530" y="3432725"/>
          <a:ext cx="18510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Уравнение" r:id="rId7" imgW="1028520" imgH="228600" progId="Equation.3">
                  <p:embed/>
                </p:oleObj>
              </mc:Choice>
              <mc:Fallback>
                <p:oleObj name="Уравнение" r:id="rId7" imgW="102852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530" y="3432725"/>
                        <a:ext cx="18510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44463" y="3888839"/>
            <a:ext cx="53768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Модификация:</a:t>
            </a:r>
            <a:endParaRPr lang="en-US" sz="2200" b="1" dirty="0" smtClean="0">
              <a:solidFill>
                <a:srgbClr val="00FFFF"/>
              </a:solidFill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Так же, как и для гиперболической </a:t>
            </a:r>
            <a:r>
              <a:rPr lang="ru-RU" sz="2200" dirty="0" err="1" smtClean="0">
                <a:sym typeface="Symbol" panose="05050102010706020507" pitchFamily="18" charset="2"/>
              </a:rPr>
              <a:t>зависи</a:t>
            </a:r>
            <a:r>
              <a:rPr lang="ru-RU" sz="2200" dirty="0" smtClean="0">
                <a:sym typeface="Symbol" panose="05050102010706020507" pitchFamily="18" charset="2"/>
              </a:rPr>
              <a:t>-мости, возможен горизонтальный сдвиг на заранее зафиксированную величину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ru-RU" sz="2200" dirty="0" smtClean="0">
                <a:sym typeface="Symbol" panose="05050102010706020507" pitchFamily="18" charset="2"/>
              </a:rPr>
              <a:t>.</a:t>
            </a:r>
          </a:p>
          <a:p>
            <a:endParaRPr lang="ru-RU" sz="2200" i="1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11267" name="Объект 112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52961"/>
              </p:ext>
            </p:extLst>
          </p:nvPr>
        </p:nvGraphicFramePr>
        <p:xfrm>
          <a:off x="1962150" y="5629275"/>
          <a:ext cx="18510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Уравнение" r:id="rId9" imgW="1028520" imgH="228600" progId="Equation.3">
                  <p:embed/>
                </p:oleObj>
              </mc:Choice>
              <mc:Fallback>
                <p:oleObj name="Уравнение" r:id="rId9" imgW="1028520" imgH="228600" progId="Equation.3">
                  <p:embed/>
                  <p:pic>
                    <p:nvPicPr>
                      <p:cNvPr id="11267" name="Объект 11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629275"/>
                        <a:ext cx="18510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27489"/>
              </p:ext>
            </p:extLst>
          </p:nvPr>
        </p:nvGraphicFramePr>
        <p:xfrm>
          <a:off x="5638801" y="998204"/>
          <a:ext cx="3513138" cy="299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Диаграмма" r:id="rId11" imgW="1514600" imgH="1476319" progId="Excel.Chart.8">
                  <p:embed/>
                </p:oleObj>
              </mc:Choice>
              <mc:Fallback>
                <p:oleObj name="Диаграмма" r:id="rId11" imgW="1514600" imgH="1476319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998204"/>
                        <a:ext cx="3513138" cy="2993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26535"/>
              </p:ext>
            </p:extLst>
          </p:nvPr>
        </p:nvGraphicFramePr>
        <p:xfrm>
          <a:off x="5638800" y="3936032"/>
          <a:ext cx="3513137" cy="29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Диаграмма" r:id="rId13" imgW="1562031" imgH="1476319" progId="Excel.Chart.8">
                  <p:embed/>
                </p:oleObj>
              </mc:Choice>
              <mc:Fallback>
                <p:oleObj name="Диаграмма" r:id="rId13" imgW="1562031" imgH="1476319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36032"/>
                        <a:ext cx="3513137" cy="290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475806"/>
              </p:ext>
            </p:extLst>
          </p:nvPr>
        </p:nvGraphicFramePr>
        <p:xfrm>
          <a:off x="208757" y="5281830"/>
          <a:ext cx="41068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Уравнение" r:id="rId15" imgW="2323800" imgH="228600" progId="Equation.3">
                  <p:embed/>
                </p:oleObj>
              </mc:Choice>
              <mc:Fallback>
                <p:oleObj name="Уравнение" r:id="rId15" imgW="232380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7" y="5281830"/>
                        <a:ext cx="4106863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93592"/>
              </p:ext>
            </p:extLst>
          </p:nvPr>
        </p:nvGraphicFramePr>
        <p:xfrm>
          <a:off x="225425" y="5637213"/>
          <a:ext cx="16113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Уравнение" r:id="rId17" imgW="965160" imgH="228600" progId="Equation.3">
                  <p:embed/>
                </p:oleObj>
              </mc:Choice>
              <mc:Fallback>
                <p:oleObj name="Уравнение" r:id="rId17" imgW="965160" imgH="2286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5637213"/>
                        <a:ext cx="1611313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3947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OleChart spid="3" grpId="0"/>
      <p:bldOleChart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Степенные зависимости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4462" y="1057337"/>
            <a:ext cx="899953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Функция с постоянной эластичностью.</a:t>
            </a:r>
          </a:p>
          <a:p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Возможна множественная регрессия.</a:t>
            </a:r>
          </a:p>
          <a:p>
            <a:endParaRPr lang="ru-RU" sz="2800" i="1" dirty="0" smtClean="0">
              <a:sym typeface="Symbol" panose="05050102010706020507" pitchFamily="18" charset="2"/>
            </a:endParaRPr>
          </a:p>
          <a:p>
            <a:r>
              <a:rPr lang="en-US" sz="2200" i="1" dirty="0">
                <a:sym typeface="Symbol" panose="05050102010706020507" pitchFamily="18" charset="2"/>
              </a:rPr>
              <a:t></a:t>
            </a:r>
            <a:r>
              <a:rPr lang="en-US" sz="2200" i="1" baseline="-25000" dirty="0">
                <a:sym typeface="Symbol" panose="05050102010706020507" pitchFamily="18" charset="2"/>
              </a:rPr>
              <a:t>j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ru-RU" sz="2200" dirty="0">
                <a:sym typeface="Symbol" panose="05050102010706020507" pitchFamily="18" charset="2"/>
              </a:rPr>
              <a:t>– эластичности </a:t>
            </a:r>
            <a:r>
              <a:rPr lang="en-US" sz="2200" i="1" dirty="0">
                <a:sym typeface="Symbol" panose="05050102010706020507" pitchFamily="18" charset="2"/>
              </a:rPr>
              <a:t>y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ru-RU" sz="2200" dirty="0">
                <a:sym typeface="Symbol" panose="05050102010706020507" pitchFamily="18" charset="2"/>
              </a:rPr>
              <a:t>по </a:t>
            </a:r>
            <a:r>
              <a:rPr lang="en-US" sz="2200" i="1" dirty="0">
                <a:sym typeface="Symbol" panose="05050102010706020507" pitchFamily="18" charset="2"/>
              </a:rPr>
              <a:t>x</a:t>
            </a:r>
            <a:r>
              <a:rPr lang="en-US" sz="2200" baseline="30000" dirty="0">
                <a:sym typeface="Symbol" panose="05050102010706020507" pitchFamily="18" charset="2"/>
              </a:rPr>
              <a:t>(</a:t>
            </a:r>
            <a:r>
              <a:rPr lang="en-US" sz="2200" i="1" baseline="30000" dirty="0">
                <a:sym typeface="Symbol" panose="05050102010706020507" pitchFamily="18" charset="2"/>
              </a:rPr>
              <a:t>j</a:t>
            </a:r>
            <a:r>
              <a:rPr lang="en-US" sz="2200" baseline="30000" dirty="0">
                <a:sym typeface="Symbol" panose="05050102010706020507" pitchFamily="18" charset="2"/>
              </a:rPr>
              <a:t>)</a:t>
            </a:r>
            <a:r>
              <a:rPr lang="en-US" sz="2200" dirty="0">
                <a:sym typeface="Symbol" panose="05050102010706020507" pitchFamily="18" charset="2"/>
              </a:rPr>
              <a:t>.</a:t>
            </a:r>
          </a:p>
          <a:p>
            <a:r>
              <a:rPr lang="ru-RU" sz="2200" dirty="0" smtClean="0">
                <a:sym typeface="Symbol" panose="05050102010706020507" pitchFamily="18" charset="2"/>
              </a:rPr>
              <a:t>Замена</a:t>
            </a:r>
            <a:endParaRPr lang="en-US" sz="2200" dirty="0" smtClean="0">
              <a:sym typeface="Symbol" panose="05050102010706020507" pitchFamily="18" charset="2"/>
            </a:endParaRPr>
          </a:p>
          <a:p>
            <a:r>
              <a:rPr lang="ru-RU" sz="2200" dirty="0" smtClean="0">
                <a:sym typeface="Symbol" panose="05050102010706020507" pitchFamily="18" charset="2"/>
              </a:rPr>
              <a:t>Модель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47224"/>
              </p:ext>
            </p:extLst>
          </p:nvPr>
        </p:nvGraphicFramePr>
        <p:xfrm>
          <a:off x="1181893" y="2438362"/>
          <a:ext cx="3597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Уравнение" r:id="rId3" imgW="2209680" imgH="266400" progId="Equation.3">
                  <p:embed/>
                </p:oleObj>
              </mc:Choice>
              <mc:Fallback>
                <p:oleObj name="Уравнение" r:id="rId3" imgW="2209680" imgH="2664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93" y="2438362"/>
                        <a:ext cx="35972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05597"/>
              </p:ext>
            </p:extLst>
          </p:nvPr>
        </p:nvGraphicFramePr>
        <p:xfrm>
          <a:off x="237082" y="1709722"/>
          <a:ext cx="2781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Уравнение" r:id="rId5" imgW="1574640" imgH="304560" progId="Equation.3">
                  <p:embed/>
                </p:oleObj>
              </mc:Choice>
              <mc:Fallback>
                <p:oleObj name="Уравнение" r:id="rId5" imgW="1574640" imgH="30456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82" y="1709722"/>
                        <a:ext cx="2781300" cy="550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26678"/>
              </p:ext>
            </p:extLst>
          </p:nvPr>
        </p:nvGraphicFramePr>
        <p:xfrm>
          <a:off x="1181893" y="2793944"/>
          <a:ext cx="3497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Уравнение" r:id="rId7" imgW="1942920" imgH="279360" progId="Equation.3">
                  <p:embed/>
                </p:oleObj>
              </mc:Choice>
              <mc:Fallback>
                <p:oleObj name="Уравнение" r:id="rId7" imgW="194292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93" y="2793944"/>
                        <a:ext cx="34972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84485"/>
              </p:ext>
            </p:extLst>
          </p:nvPr>
        </p:nvGraphicFramePr>
        <p:xfrm>
          <a:off x="3141345" y="1783166"/>
          <a:ext cx="2880360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Уравнение" r:id="rId9" imgW="1600200" imgH="253800" progId="Equation.3">
                  <p:embed/>
                </p:oleObj>
              </mc:Choice>
              <mc:Fallback>
                <p:oleObj name="Уравнение" r:id="rId9" imgW="16002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41345" y="1783166"/>
                        <a:ext cx="2880360" cy="4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44462" y="3263939"/>
            <a:ext cx="56848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Различие монотонных функций:</a:t>
            </a: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Экспонента – линейна в логарифмических ко-ординатах, растет быстрее всех функций.</a:t>
            </a: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Степень – линейна в двойных </a:t>
            </a:r>
            <a:r>
              <a:rPr lang="ru-RU" sz="2200" dirty="0" err="1" smtClean="0">
                <a:sym typeface="Symbol" panose="05050102010706020507" pitchFamily="18" charset="2"/>
              </a:rPr>
              <a:t>логарифмичес</a:t>
            </a:r>
            <a:r>
              <a:rPr lang="ru-RU" sz="2200" dirty="0" smtClean="0">
                <a:sym typeface="Symbol" panose="05050102010706020507" pitchFamily="18" charset="2"/>
              </a:rPr>
              <a:t>-ких координатах, растет быстрее полинома.</a:t>
            </a: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Логарифм – растет медленнее всех функций!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6204" y="5411450"/>
            <a:ext cx="56848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Закон </a:t>
            </a:r>
            <a:r>
              <a:rPr lang="ru-RU" sz="2200" b="1" dirty="0" err="1" smtClean="0">
                <a:solidFill>
                  <a:srgbClr val="00FFFF"/>
                </a:solidFill>
              </a:rPr>
              <a:t>Зипфа</a:t>
            </a:r>
            <a:r>
              <a:rPr lang="ru-RU" sz="2200" b="1" dirty="0" smtClean="0">
                <a:solidFill>
                  <a:srgbClr val="00FFFF"/>
                </a:solidFill>
              </a:rPr>
              <a:t>:</a:t>
            </a: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Многие экономические показатели (размеры городов, фирм, доходы богатых людей и т.д. распределены по степенном закону!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65304"/>
              </p:ext>
            </p:extLst>
          </p:nvPr>
        </p:nvGraphicFramePr>
        <p:xfrm>
          <a:off x="6045006" y="1016393"/>
          <a:ext cx="3090749" cy="292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Диаграмма" r:id="rId11" imgW="1562031" imgH="1476319" progId="Excel.Chart.8">
                  <p:embed/>
                </p:oleObj>
              </mc:Choice>
              <mc:Fallback>
                <p:oleObj name="Диаграмма" r:id="rId11" imgW="1562031" imgH="1476319" progId="Excel.Chart.8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006" y="1016393"/>
                        <a:ext cx="3090749" cy="2921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78093"/>
              </p:ext>
            </p:extLst>
          </p:nvPr>
        </p:nvGraphicFramePr>
        <p:xfrm>
          <a:off x="6045006" y="3895921"/>
          <a:ext cx="3090749" cy="292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Диаграмма" r:id="rId13" imgW="1562031" imgH="1476319" progId="Excel.Chart.8">
                  <p:embed/>
                </p:oleObj>
              </mc:Choice>
              <mc:Fallback>
                <p:oleObj name="Диаграмма" r:id="rId13" imgW="1562031" imgH="1476319" progId="Excel.Chart.8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006" y="3895921"/>
                        <a:ext cx="3090749" cy="2921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1177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9" grpId="0"/>
      <p:bldOleChart spid="4" grpId="0"/>
      <p:bldOleChart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5412" y="1065253"/>
            <a:ext cx="8980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Взаимосвязь реального обменного курса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(во сколько раз цены в стране ниже, чем в США) и среднедушевого ВВП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по 138 странам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за 2014 г.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14" name="Содержимое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306868"/>
              </p:ext>
            </p:extLst>
          </p:nvPr>
        </p:nvGraphicFramePr>
        <p:xfrm>
          <a:off x="182563" y="1834694"/>
          <a:ext cx="3767635" cy="339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</a:rPr>
                        <a:t>Страна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</a:rPr>
                        <a:t>x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</a:rPr>
                        <a:t>, GDP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latin typeface="+mn-lt"/>
                          <a:ea typeface="+mn-ea"/>
                          <a:cs typeface="+mn-cs"/>
                        </a:rPr>
                        <a:t>, RER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Норвегия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97 300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0,674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Швейцария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85 616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0,695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Австралия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61 979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0,741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США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54 629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1,000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Япония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36 194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1,012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Корея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27 970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1,194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Россия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12 736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1,805</a:t>
                      </a:r>
                      <a:endParaRPr lang="ru-RU"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Беларусь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8 040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2,262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Китай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/>
                        <a:t>7 590</a:t>
                      </a:r>
                      <a:endParaRPr lang="ru-RU"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1,740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Таджикистан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1 114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2,415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Гамбия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441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3,695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Малави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255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/>
                        <a:t>3,221</a:t>
                      </a:r>
                      <a:endParaRPr lang="ru-RU"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667782"/>
              </p:ext>
            </p:extLst>
          </p:nvPr>
        </p:nvGraphicFramePr>
        <p:xfrm>
          <a:off x="4007349" y="1834694"/>
          <a:ext cx="5027114" cy="339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70098"/>
              </p:ext>
            </p:extLst>
          </p:nvPr>
        </p:nvGraphicFramePr>
        <p:xfrm>
          <a:off x="163513" y="5288470"/>
          <a:ext cx="3771901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Уравнение" r:id="rId4" imgW="2095200" imgH="787320" progId="Equation.3">
                  <p:embed/>
                </p:oleObj>
              </mc:Choice>
              <mc:Fallback>
                <p:oleObj name="Уравнение" r:id="rId4" imgW="2095200" imgH="78732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5288470"/>
                        <a:ext cx="3771901" cy="141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14881"/>
              </p:ext>
            </p:extLst>
          </p:nvPr>
        </p:nvGraphicFramePr>
        <p:xfrm>
          <a:off x="4818312" y="5288470"/>
          <a:ext cx="34051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Уравнение" r:id="rId6" imgW="1892160" imgH="533160" progId="Equation.3">
                  <p:embed/>
                </p:oleObj>
              </mc:Choice>
              <mc:Fallback>
                <p:oleObj name="Уравнение" r:id="rId6" imgW="1892160" imgH="53316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312" y="5288470"/>
                        <a:ext cx="3405188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76727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Выбор вида зависимости.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проб и ошибок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4462" y="1457387"/>
            <a:ext cx="89995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Задача: выбрать из всевозможных видов моделей наилучшую.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44462" y="1812074"/>
            <a:ext cx="883602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buAutoNum type="arabicPeriod"/>
            </a:pPr>
            <a:r>
              <a:rPr lang="ru-RU" sz="2200" dirty="0" smtClean="0">
                <a:sym typeface="Symbol" panose="05050102010706020507" pitchFamily="18" charset="2"/>
              </a:rPr>
              <a:t>Построить различные варианты моделей (полиномиальные, </a:t>
            </a:r>
            <a:r>
              <a:rPr lang="ru-RU" sz="2200" dirty="0" err="1" smtClean="0">
                <a:sym typeface="Symbol" panose="05050102010706020507" pitchFamily="18" charset="2"/>
              </a:rPr>
              <a:t>гипербо-лические</a:t>
            </a:r>
            <a:r>
              <a:rPr lang="ru-RU" sz="2200" dirty="0" smtClean="0">
                <a:sym typeface="Symbol" panose="05050102010706020507" pitchFamily="18" charset="2"/>
              </a:rPr>
              <a:t>, экспоненциальные, логарифмические, степенные и т.д.).</a:t>
            </a:r>
          </a:p>
          <a:p>
            <a:pPr marL="266700" indent="-266700" algn="just">
              <a:buAutoNum type="arabicPeriod"/>
            </a:pPr>
            <a:r>
              <a:rPr lang="ru-RU" sz="2200" dirty="0" smtClean="0">
                <a:sym typeface="Symbol" panose="05050102010706020507" pitchFamily="18" charset="2"/>
              </a:rPr>
              <a:t>Оценить модели (найти значения всех коэффициентов).</a:t>
            </a:r>
          </a:p>
          <a:p>
            <a:pPr marL="266700" indent="-266700" algn="just">
              <a:buAutoNum type="arabicPeriod"/>
            </a:pPr>
            <a:r>
              <a:rPr lang="ru-RU" sz="2200" dirty="0" smtClean="0">
                <a:sym typeface="Symbol" panose="05050102010706020507" pitchFamily="18" charset="2"/>
              </a:rPr>
              <a:t>Выбрать наилучшую из моделей, учитывая значение коэффициента детерминации, а также число оцениваемых параметров.</a:t>
            </a:r>
          </a:p>
          <a:p>
            <a:pPr marL="266700" algn="just"/>
            <a:endParaRPr lang="ru-RU" sz="700" dirty="0" smtClean="0">
              <a:sym typeface="Symbol" panose="05050102010706020507" pitchFamily="18" charset="2"/>
            </a:endParaRPr>
          </a:p>
          <a:p>
            <a:pPr marL="266700" algn="just"/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Двухкритериальная задача:</a:t>
            </a:r>
          </a:p>
          <a:p>
            <a:pPr marL="266700" algn="just"/>
            <a:endParaRPr lang="ru-RU" sz="700" dirty="0" smtClean="0">
              <a:sym typeface="Symbol" panose="05050102010706020507" pitchFamily="18" charset="2"/>
            </a:endParaRPr>
          </a:p>
          <a:p>
            <a:pPr marL="266700" algn="just"/>
            <a:r>
              <a:rPr lang="ru-RU" sz="2200" dirty="0" smtClean="0">
                <a:sym typeface="Symbol" panose="05050102010706020507" pitchFamily="18" charset="2"/>
              </a:rPr>
              <a:t>Максимизируем значение коэффициента детерминации, </a:t>
            </a:r>
            <a:r>
              <a:rPr lang="ru-RU" sz="2200" dirty="0" err="1" smtClean="0">
                <a:sym typeface="Symbol" panose="05050102010706020507" pitchFamily="18" charset="2"/>
              </a:rPr>
              <a:t>одновремен</a:t>
            </a:r>
            <a:r>
              <a:rPr lang="ru-RU" sz="2200" dirty="0" smtClean="0">
                <a:sym typeface="Symbol" panose="05050102010706020507" pitchFamily="18" charset="2"/>
              </a:rPr>
              <a:t>-но сокращая число оцениваемых параметров модели.</a:t>
            </a:r>
            <a:endParaRPr lang="ru-RU" sz="2200" b="1" dirty="0" smtClean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4462" y="4771134"/>
            <a:ext cx="8836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 1.</a:t>
            </a:r>
            <a:r>
              <a:rPr lang="ru-RU" sz="2200" dirty="0" smtClean="0"/>
              <a:t>  Иногда максимизируют несмещенную оценку </a:t>
            </a:r>
            <a:r>
              <a:rPr lang="en-US" sz="2200" i="1" dirty="0" smtClean="0"/>
              <a:t>R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: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01882"/>
              </p:ext>
            </p:extLst>
          </p:nvPr>
        </p:nvGraphicFramePr>
        <p:xfrm>
          <a:off x="4114800" y="3481707"/>
          <a:ext cx="37258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Уравнение" r:id="rId3" imgW="2070000" imgH="419040" progId="Equation.3">
                  <p:embed/>
                </p:oleObj>
              </mc:Choice>
              <mc:Fallback>
                <p:oleObj name="Уравнение" r:id="rId3" imgW="20700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81707"/>
                        <a:ext cx="37258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36089"/>
              </p:ext>
            </p:extLst>
          </p:nvPr>
        </p:nvGraphicFramePr>
        <p:xfrm>
          <a:off x="514349" y="5057618"/>
          <a:ext cx="326898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Уравнение" r:id="rId5" imgW="1816100" imgH="419100" progId="Equation.3">
                  <p:embed/>
                </p:oleObj>
              </mc:Choice>
              <mc:Fallback>
                <p:oleObj name="Уравнение" r:id="rId5" imgW="1816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5057618"/>
                        <a:ext cx="326898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44461" y="5678390"/>
            <a:ext cx="8890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 </a:t>
            </a:r>
            <a:r>
              <a:rPr lang="en-US" sz="2200" b="1" dirty="0" smtClean="0">
                <a:solidFill>
                  <a:srgbClr val="00FFFF"/>
                </a:solidFill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</a:rPr>
              <a:t>.</a:t>
            </a:r>
            <a:r>
              <a:rPr lang="ru-RU" sz="2200" dirty="0" smtClean="0"/>
              <a:t>  Если </a:t>
            </a:r>
            <a:r>
              <a:rPr lang="en-US" sz="2200" i="1" dirty="0" smtClean="0"/>
              <a:t>y</a:t>
            </a:r>
            <a:r>
              <a:rPr lang="en-US" sz="2200" dirty="0" smtClean="0"/>
              <a:t> </a:t>
            </a:r>
            <a:r>
              <a:rPr lang="ru-RU" sz="2200" dirty="0" smtClean="0"/>
              <a:t>входит в модель линейно </a:t>
            </a:r>
            <a:r>
              <a:rPr lang="ru-RU" sz="2200" b="1" dirty="0" smtClean="0">
                <a:solidFill>
                  <a:srgbClr val="00FFFF"/>
                </a:solidFill>
              </a:rPr>
              <a:t>(только в этом случае!)</a:t>
            </a:r>
            <a:r>
              <a:rPr lang="ru-RU" sz="2200" dirty="0" smtClean="0"/>
              <a:t>, можем использовать оценку </a:t>
            </a:r>
            <a:r>
              <a:rPr lang="en-US" sz="2200" i="1" dirty="0" smtClean="0"/>
              <a:t>R</a:t>
            </a:r>
            <a:r>
              <a:rPr lang="en-US" sz="2200" baseline="30000" dirty="0" smtClean="0"/>
              <a:t>2</a:t>
            </a:r>
            <a:r>
              <a:rPr lang="ru-RU" sz="2200" dirty="0" smtClean="0"/>
              <a:t>, которую дает функция ЛИНЕЙН.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4461" y="6402667"/>
            <a:ext cx="88900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 </a:t>
            </a:r>
            <a:r>
              <a:rPr lang="ru-RU" sz="2200" b="1" dirty="0">
                <a:solidFill>
                  <a:srgbClr val="00FFFF"/>
                </a:solidFill>
              </a:rPr>
              <a:t>3</a:t>
            </a:r>
            <a:r>
              <a:rPr lang="ru-RU" sz="2200" b="1" dirty="0" smtClean="0">
                <a:solidFill>
                  <a:srgbClr val="00FFFF"/>
                </a:solidFill>
              </a:rPr>
              <a:t>.</a:t>
            </a:r>
            <a:r>
              <a:rPr lang="ru-RU" sz="2200" dirty="0" smtClean="0"/>
              <a:t>  Можем учесть значимость регрессоров и другие факторы.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59597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9" grpId="0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Бокса-Кокса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3513" y="1058864"/>
            <a:ext cx="8999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</a:rPr>
              <a:t>Метод Бокса-Кокса – автоматическая процедура подбора </a:t>
            </a:r>
            <a:r>
              <a:rPr lang="ru-RU" sz="2200" b="1" dirty="0" err="1" smtClean="0">
                <a:solidFill>
                  <a:srgbClr val="00FFFF"/>
                </a:solidFill>
              </a:rPr>
              <a:t>линеаризу-ющего</a:t>
            </a:r>
            <a:r>
              <a:rPr lang="ru-RU" sz="2200" b="1" dirty="0" smtClean="0">
                <a:solidFill>
                  <a:srgbClr val="00FFFF"/>
                </a:solidFill>
              </a:rPr>
              <a:t> преобразования: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82563" y="2409985"/>
            <a:ext cx="88360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Гипотеза:</a:t>
            </a:r>
            <a:r>
              <a:rPr lang="ru-RU" sz="2200" b="1" dirty="0">
                <a:solidFill>
                  <a:srgbClr val="00FFFF"/>
                </a:solidFill>
              </a:rPr>
              <a:t> </a:t>
            </a:r>
            <a:r>
              <a:rPr lang="ru-RU" sz="2200" dirty="0" smtClean="0"/>
              <a:t>существует значение </a:t>
            </a:r>
            <a:r>
              <a:rPr lang="ru-RU" sz="2200" i="1" dirty="0" smtClean="0">
                <a:sym typeface="Symbol" panose="05050102010706020507" pitchFamily="18" charset="2"/>
              </a:rPr>
              <a:t></a:t>
            </a:r>
            <a:r>
              <a:rPr lang="ru-RU" sz="2200" dirty="0" smtClean="0">
                <a:sym typeface="Symbol" panose="05050102010706020507" pitchFamily="18" charset="2"/>
              </a:rPr>
              <a:t>*</a:t>
            </a:r>
            <a:r>
              <a:rPr lang="ru-RU" sz="2200" dirty="0" smtClean="0"/>
              <a:t>, такое что</a:t>
            </a:r>
          </a:p>
          <a:p>
            <a:pPr algn="just"/>
            <a:endParaRPr lang="ru-RU" sz="2400" dirty="0">
              <a:sym typeface="Symbol" panose="05050102010706020507" pitchFamily="18" charset="2"/>
            </a:endParaRPr>
          </a:p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или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783203"/>
              </p:ext>
            </p:extLst>
          </p:nvPr>
        </p:nvGraphicFramePr>
        <p:xfrm>
          <a:off x="590549" y="1669615"/>
          <a:ext cx="67897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Уравнение" r:id="rId3" imgW="3771720" imgH="482400" progId="Equation.3">
                  <p:embed/>
                </p:oleObj>
              </mc:Choice>
              <mc:Fallback>
                <p:oleObj name="Уравнение" r:id="rId3" imgW="3771720" imgH="4824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9" y="1669615"/>
                        <a:ext cx="67897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26999" y="3940315"/>
            <a:ext cx="8890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</a:rPr>
              <a:t>Замечание.</a:t>
            </a:r>
            <a:r>
              <a:rPr lang="ru-RU" sz="2200" dirty="0" smtClean="0"/>
              <a:t> Преобразования применяются исключительно к положи-тельным переменным</a:t>
            </a:r>
            <a:r>
              <a:rPr lang="ru-RU" sz="2200" dirty="0"/>
              <a:t>. Если </a:t>
            </a:r>
            <a:r>
              <a:rPr lang="ru-RU" sz="2200" dirty="0" smtClean="0"/>
              <a:t>для </a:t>
            </a:r>
            <a:r>
              <a:rPr lang="ru-RU" sz="2200" dirty="0"/>
              <a:t>некоторой переменной имеются </a:t>
            </a:r>
            <a:r>
              <a:rPr lang="ru-RU" sz="2200" dirty="0" err="1" smtClean="0"/>
              <a:t>отрица</a:t>
            </a:r>
            <a:r>
              <a:rPr lang="ru-RU" sz="2200" dirty="0" smtClean="0"/>
              <a:t>-тельные </a:t>
            </a:r>
            <a:r>
              <a:rPr lang="ru-RU" sz="2200" dirty="0"/>
              <a:t>значения, осуществляется сдвиг:</a:t>
            </a:r>
            <a:endParaRPr lang="en-US" sz="22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84403"/>
              </p:ext>
            </p:extLst>
          </p:nvPr>
        </p:nvGraphicFramePr>
        <p:xfrm>
          <a:off x="609600" y="2744788"/>
          <a:ext cx="5006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Уравнение" r:id="rId5" imgW="2781000" imgH="291960" progId="Equation.3">
                  <p:embed/>
                </p:oleObj>
              </mc:Choice>
              <mc:Fallback>
                <p:oleObj name="Уравнение" r:id="rId5" imgW="278100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4788"/>
                        <a:ext cx="50069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13798"/>
              </p:ext>
            </p:extLst>
          </p:nvPr>
        </p:nvGraphicFramePr>
        <p:xfrm>
          <a:off x="622300" y="3413125"/>
          <a:ext cx="40687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Уравнение" r:id="rId7" imgW="2260440" imgH="291960" progId="Equation.3">
                  <p:embed/>
                </p:oleObj>
              </mc:Choice>
              <mc:Fallback>
                <p:oleObj name="Уравнение" r:id="rId7" imgW="2260440" imgH="29196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413125"/>
                        <a:ext cx="40687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95366"/>
              </p:ext>
            </p:extLst>
          </p:nvPr>
        </p:nvGraphicFramePr>
        <p:xfrm>
          <a:off x="600075" y="4960938"/>
          <a:ext cx="2605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Уравнение" r:id="rId9" imgW="1447560" imgH="482400" progId="Equation.3">
                  <p:embed/>
                </p:oleObj>
              </mc:Choice>
              <mc:Fallback>
                <p:oleObj name="Уравнение" r:id="rId9" imgW="1447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960938"/>
                        <a:ext cx="260508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09064"/>
              </p:ext>
            </p:extLst>
          </p:nvPr>
        </p:nvGraphicFramePr>
        <p:xfrm>
          <a:off x="3382963" y="4914900"/>
          <a:ext cx="2949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Уравнение" r:id="rId11" imgW="1638000" imgH="507960" progId="Equation.3">
                  <p:embed/>
                </p:oleObj>
              </mc:Choice>
              <mc:Fallback>
                <p:oleObj name="Уравнение" r:id="rId11" imgW="163800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4914900"/>
                        <a:ext cx="29495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13040"/>
              </p:ext>
            </p:extLst>
          </p:nvPr>
        </p:nvGraphicFramePr>
        <p:xfrm>
          <a:off x="617538" y="5726113"/>
          <a:ext cx="20113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Уравнение" r:id="rId13" imgW="1117440" imgH="457200" progId="Equation.3">
                  <p:embed/>
                </p:oleObj>
              </mc:Choice>
              <mc:Fallback>
                <p:oleObj name="Уравнение" r:id="rId13" imgW="11174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726113"/>
                        <a:ext cx="2011362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03809"/>
              </p:ext>
            </p:extLst>
          </p:nvPr>
        </p:nvGraphicFramePr>
        <p:xfrm>
          <a:off x="2854325" y="5957888"/>
          <a:ext cx="22637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Уравнение" r:id="rId15" imgW="1257120" imgH="203040" progId="Equation.3">
                  <p:embed/>
                </p:oleObj>
              </mc:Choice>
              <mc:Fallback>
                <p:oleObj name="Уравнение" r:id="rId15" imgW="12571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957888"/>
                        <a:ext cx="22637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2361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18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25031</TotalTime>
  <Words>1748</Words>
  <Application>Microsoft Office PowerPoint</Application>
  <PresentationFormat>Экран (4:3)</PresentationFormat>
  <Paragraphs>609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Диаграмма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767</cp:revision>
  <dcterms:created xsi:type="dcterms:W3CDTF">1997-05-19T02:18:46Z</dcterms:created>
  <dcterms:modified xsi:type="dcterms:W3CDTF">2019-02-04T15:13:41Z</dcterms:modified>
</cp:coreProperties>
</file>