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91" r:id="rId2"/>
    <p:sldId id="411" r:id="rId3"/>
    <p:sldId id="390" r:id="rId4"/>
    <p:sldId id="412" r:id="rId5"/>
    <p:sldId id="413" r:id="rId6"/>
    <p:sldId id="414" r:id="rId7"/>
    <p:sldId id="415" r:id="rId8"/>
    <p:sldId id="416" r:id="rId9"/>
    <p:sldId id="421" r:id="rId10"/>
    <p:sldId id="420" r:id="rId11"/>
    <p:sldId id="418" r:id="rId12"/>
    <p:sldId id="417" r:id="rId13"/>
    <p:sldId id="419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375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7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9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7915886395125"/>
          <c:y val="7.4181678188114497E-2"/>
          <c:w val="0.74674482026137268"/>
          <c:h val="0.65489180304584849"/>
        </c:manualLayout>
      </c:layout>
      <c:lineChart>
        <c:grouping val="standard"/>
        <c:varyColors val="0"/>
        <c:ser>
          <c:idx val="0"/>
          <c:order val="0"/>
          <c:spPr>
            <a:ln w="28575">
              <a:solidFill>
                <a:schemeClr val="accent1">
                  <a:lumMod val="50000"/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28575" cap="flat" cmpd="sng" algn="ctr">
                <a:solidFill>
                  <a:schemeClr val="accent1">
                    <a:lumMod val="50000"/>
                    <a:alpha val="20000"/>
                  </a:schemeClr>
                </a:solidFill>
                <a:round/>
              </a:ln>
              <a:effectLst/>
            </c:spPr>
          </c:marker>
          <c:cat>
            <c:numRef>
              <c:f>'Задача 1'!$A$2:$A$30</c:f>
              <c:numCache>
                <c:formatCode>m/d/yyyy</c:formatCode>
                <c:ptCount val="29"/>
                <c:pt idx="0">
                  <c:v>43193</c:v>
                </c:pt>
                <c:pt idx="1">
                  <c:v>43194</c:v>
                </c:pt>
                <c:pt idx="2">
                  <c:v>43195</c:v>
                </c:pt>
                <c:pt idx="3">
                  <c:v>43196</c:v>
                </c:pt>
                <c:pt idx="4">
                  <c:v>43197</c:v>
                </c:pt>
                <c:pt idx="5">
                  <c:v>43200</c:v>
                </c:pt>
                <c:pt idx="6">
                  <c:v>43201</c:v>
                </c:pt>
                <c:pt idx="7">
                  <c:v>43202</c:v>
                </c:pt>
                <c:pt idx="8">
                  <c:v>43203</c:v>
                </c:pt>
                <c:pt idx="9">
                  <c:v>43204</c:v>
                </c:pt>
                <c:pt idx="10">
                  <c:v>43207</c:v>
                </c:pt>
                <c:pt idx="11">
                  <c:v>43208</c:v>
                </c:pt>
                <c:pt idx="12">
                  <c:v>43209</c:v>
                </c:pt>
                <c:pt idx="13">
                  <c:v>43210</c:v>
                </c:pt>
                <c:pt idx="14">
                  <c:v>43211</c:v>
                </c:pt>
                <c:pt idx="15">
                  <c:v>43214</c:v>
                </c:pt>
                <c:pt idx="16">
                  <c:v>43215</c:v>
                </c:pt>
                <c:pt idx="17">
                  <c:v>43216</c:v>
                </c:pt>
                <c:pt idx="18">
                  <c:v>43217</c:v>
                </c:pt>
                <c:pt idx="19">
                  <c:v>43218</c:v>
                </c:pt>
                <c:pt idx="20">
                  <c:v>43219</c:v>
                </c:pt>
                <c:pt idx="21">
                  <c:v>43224</c:v>
                </c:pt>
                <c:pt idx="22">
                  <c:v>43225</c:v>
                </c:pt>
                <c:pt idx="23">
                  <c:v>43228</c:v>
                </c:pt>
                <c:pt idx="24">
                  <c:v>43229</c:v>
                </c:pt>
                <c:pt idx="25">
                  <c:v>43231</c:v>
                </c:pt>
                <c:pt idx="26">
                  <c:v>43232</c:v>
                </c:pt>
                <c:pt idx="27">
                  <c:v>43235</c:v>
                </c:pt>
                <c:pt idx="28">
                  <c:v>43236</c:v>
                </c:pt>
              </c:numCache>
            </c:numRef>
          </c:cat>
          <c:val>
            <c:numRef>
              <c:f>'Задача 1'!$B$2:$B$30</c:f>
              <c:numCache>
                <c:formatCode>0.00</c:formatCode>
                <c:ptCount val="29"/>
                <c:pt idx="0">
                  <c:v>57.284999999999997</c:v>
                </c:pt>
                <c:pt idx="1">
                  <c:v>57.537500000000001</c:v>
                </c:pt>
                <c:pt idx="2">
                  <c:v>57.764600000000002</c:v>
                </c:pt>
                <c:pt idx="3">
                  <c:v>57.579599999999999</c:v>
                </c:pt>
                <c:pt idx="4">
                  <c:v>57.833199999999998</c:v>
                </c:pt>
                <c:pt idx="5">
                  <c:v>58.571399999999997</c:v>
                </c:pt>
                <c:pt idx="6">
                  <c:v>62.369900000000001</c:v>
                </c:pt>
                <c:pt idx="7">
                  <c:v>64.062600000000003</c:v>
                </c:pt>
                <c:pt idx="8">
                  <c:v>62.065899999999999</c:v>
                </c:pt>
                <c:pt idx="9">
                  <c:v>61.431100000000001</c:v>
                </c:pt>
                <c:pt idx="10">
                  <c:v>62.279400000000003</c:v>
                </c:pt>
                <c:pt idx="11">
                  <c:v>61.145400000000002</c:v>
                </c:pt>
                <c:pt idx="12">
                  <c:v>61.553899999999999</c:v>
                </c:pt>
                <c:pt idx="13">
                  <c:v>60.8583</c:v>
                </c:pt>
                <c:pt idx="14">
                  <c:v>61.322200000000002</c:v>
                </c:pt>
                <c:pt idx="15">
                  <c:v>61.765500000000003</c:v>
                </c:pt>
                <c:pt idx="16">
                  <c:v>61.664400000000001</c:v>
                </c:pt>
                <c:pt idx="17">
                  <c:v>61.749400000000001</c:v>
                </c:pt>
                <c:pt idx="18">
                  <c:v>62.602699999999999</c:v>
                </c:pt>
                <c:pt idx="19">
                  <c:v>62.725999999999999</c:v>
                </c:pt>
                <c:pt idx="20">
                  <c:v>61.999699999999997</c:v>
                </c:pt>
                <c:pt idx="21">
                  <c:v>63.485999999999997</c:v>
                </c:pt>
                <c:pt idx="22">
                  <c:v>63.2012</c:v>
                </c:pt>
                <c:pt idx="23">
                  <c:v>62.714799999999997</c:v>
                </c:pt>
                <c:pt idx="24">
                  <c:v>63.006599999999999</c:v>
                </c:pt>
                <c:pt idx="25">
                  <c:v>62.5229</c:v>
                </c:pt>
                <c:pt idx="26">
                  <c:v>61.735399999999998</c:v>
                </c:pt>
                <c:pt idx="27">
                  <c:v>61.7684</c:v>
                </c:pt>
                <c:pt idx="28">
                  <c:v>61.916400000000003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D7-434F-A771-EFAD7976B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211448"/>
        <c:axId val="444206200"/>
      </c:lineChart>
      <c:dateAx>
        <c:axId val="444211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06200"/>
        <c:crosses val="autoZero"/>
        <c:auto val="1"/>
        <c:lblOffset val="100"/>
        <c:baseTimeUnit val="days"/>
        <c:majorUnit val="10"/>
      </c:dateAx>
      <c:valAx>
        <c:axId val="44420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1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exp"/>
            <c:dispRSqr val="0"/>
            <c:dispEq val="0"/>
          </c:trendline>
          <c:xVal>
            <c:numRef>
              <c:f>[2]Лист1!$A$2:$A$90</c:f>
              <c:numCache>
                <c:formatCode>General</c:formatCode>
                <c:ptCount val="89"/>
                <c:pt idx="0">
                  <c:v>1929</c:v>
                </c:pt>
                <c:pt idx="1">
                  <c:v>1930</c:v>
                </c:pt>
                <c:pt idx="2">
                  <c:v>1931</c:v>
                </c:pt>
                <c:pt idx="3">
                  <c:v>1932</c:v>
                </c:pt>
                <c:pt idx="4">
                  <c:v>1933</c:v>
                </c:pt>
                <c:pt idx="5">
                  <c:v>1934</c:v>
                </c:pt>
                <c:pt idx="6">
                  <c:v>1935</c:v>
                </c:pt>
                <c:pt idx="7">
                  <c:v>1936</c:v>
                </c:pt>
                <c:pt idx="8">
                  <c:v>1937</c:v>
                </c:pt>
                <c:pt idx="9">
                  <c:v>1938</c:v>
                </c:pt>
                <c:pt idx="10">
                  <c:v>1939</c:v>
                </c:pt>
                <c:pt idx="11">
                  <c:v>1940</c:v>
                </c:pt>
                <c:pt idx="12">
                  <c:v>1941</c:v>
                </c:pt>
                <c:pt idx="13">
                  <c:v>1942</c:v>
                </c:pt>
                <c:pt idx="14">
                  <c:v>1943</c:v>
                </c:pt>
                <c:pt idx="15">
                  <c:v>1944</c:v>
                </c:pt>
                <c:pt idx="16">
                  <c:v>1945</c:v>
                </c:pt>
                <c:pt idx="17">
                  <c:v>1946</c:v>
                </c:pt>
                <c:pt idx="18">
                  <c:v>1947</c:v>
                </c:pt>
                <c:pt idx="19">
                  <c:v>1948</c:v>
                </c:pt>
                <c:pt idx="20">
                  <c:v>1949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  <c:pt idx="75">
                  <c:v>2004</c:v>
                </c:pt>
                <c:pt idx="76">
                  <c:v>2005</c:v>
                </c:pt>
                <c:pt idx="77">
                  <c:v>2006</c:v>
                </c:pt>
                <c:pt idx="78">
                  <c:v>2007</c:v>
                </c:pt>
                <c:pt idx="79">
                  <c:v>2008</c:v>
                </c:pt>
                <c:pt idx="80">
                  <c:v>2009</c:v>
                </c:pt>
                <c:pt idx="81">
                  <c:v>2010</c:v>
                </c:pt>
                <c:pt idx="82">
                  <c:v>2011</c:v>
                </c:pt>
                <c:pt idx="83">
                  <c:v>2012</c:v>
                </c:pt>
                <c:pt idx="84">
                  <c:v>2013</c:v>
                </c:pt>
                <c:pt idx="85">
                  <c:v>2014</c:v>
                </c:pt>
                <c:pt idx="86">
                  <c:v>2015</c:v>
                </c:pt>
                <c:pt idx="87">
                  <c:v>2016</c:v>
                </c:pt>
                <c:pt idx="88">
                  <c:v>2017</c:v>
                </c:pt>
              </c:numCache>
            </c:numRef>
          </c:xVal>
          <c:yVal>
            <c:numRef>
              <c:f>[2]Лист1!$B$2:$B$90</c:f>
              <c:numCache>
                <c:formatCode>General</c:formatCode>
                <c:ptCount val="89"/>
                <c:pt idx="0">
                  <c:v>1056.5999999999999</c:v>
                </c:pt>
                <c:pt idx="1">
                  <c:v>966.7</c:v>
                </c:pt>
                <c:pt idx="2">
                  <c:v>904.8</c:v>
                </c:pt>
                <c:pt idx="3">
                  <c:v>788.2</c:v>
                </c:pt>
                <c:pt idx="4">
                  <c:v>778.3</c:v>
                </c:pt>
                <c:pt idx="5">
                  <c:v>862.2</c:v>
                </c:pt>
                <c:pt idx="6">
                  <c:v>939</c:v>
                </c:pt>
                <c:pt idx="7">
                  <c:v>1060.5</c:v>
                </c:pt>
                <c:pt idx="8">
                  <c:v>1114.5999999999999</c:v>
                </c:pt>
                <c:pt idx="9">
                  <c:v>1077.7</c:v>
                </c:pt>
                <c:pt idx="10">
                  <c:v>1163.5999999999999</c:v>
                </c:pt>
                <c:pt idx="11">
                  <c:v>1266.0999999999999</c:v>
                </c:pt>
                <c:pt idx="12">
                  <c:v>1490.3</c:v>
                </c:pt>
                <c:pt idx="13">
                  <c:v>1771.8</c:v>
                </c:pt>
                <c:pt idx="14">
                  <c:v>2073.6999999999998</c:v>
                </c:pt>
                <c:pt idx="15">
                  <c:v>2239.4</c:v>
                </c:pt>
                <c:pt idx="16">
                  <c:v>2217.8000000000002</c:v>
                </c:pt>
                <c:pt idx="17">
                  <c:v>1960.9</c:v>
                </c:pt>
                <c:pt idx="18">
                  <c:v>1939.4</c:v>
                </c:pt>
                <c:pt idx="19">
                  <c:v>2020</c:v>
                </c:pt>
                <c:pt idx="20">
                  <c:v>2008.9</c:v>
                </c:pt>
                <c:pt idx="21">
                  <c:v>2184</c:v>
                </c:pt>
                <c:pt idx="22">
                  <c:v>2360</c:v>
                </c:pt>
                <c:pt idx="23">
                  <c:v>2456.1</c:v>
                </c:pt>
                <c:pt idx="24">
                  <c:v>2571.4</c:v>
                </c:pt>
                <c:pt idx="25">
                  <c:v>2556.9</c:v>
                </c:pt>
                <c:pt idx="26">
                  <c:v>2739</c:v>
                </c:pt>
                <c:pt idx="27">
                  <c:v>2797.4</c:v>
                </c:pt>
                <c:pt idx="28">
                  <c:v>2856.3</c:v>
                </c:pt>
                <c:pt idx="29">
                  <c:v>2835.3</c:v>
                </c:pt>
                <c:pt idx="30">
                  <c:v>3031</c:v>
                </c:pt>
                <c:pt idx="31">
                  <c:v>3108.7</c:v>
                </c:pt>
                <c:pt idx="32">
                  <c:v>3188.1</c:v>
                </c:pt>
                <c:pt idx="33">
                  <c:v>3383.1</c:v>
                </c:pt>
                <c:pt idx="34">
                  <c:v>3530.4</c:v>
                </c:pt>
                <c:pt idx="35">
                  <c:v>3734</c:v>
                </c:pt>
                <c:pt idx="36">
                  <c:v>3976.7</c:v>
                </c:pt>
                <c:pt idx="37">
                  <c:v>4238.8999999999996</c:v>
                </c:pt>
                <c:pt idx="38">
                  <c:v>4355.2</c:v>
                </c:pt>
                <c:pt idx="39">
                  <c:v>4569</c:v>
                </c:pt>
                <c:pt idx="40">
                  <c:v>4712.5</c:v>
                </c:pt>
                <c:pt idx="41">
                  <c:v>4722</c:v>
                </c:pt>
                <c:pt idx="42">
                  <c:v>4877.6000000000004</c:v>
                </c:pt>
                <c:pt idx="43">
                  <c:v>5134.3</c:v>
                </c:pt>
                <c:pt idx="44">
                  <c:v>5424.1</c:v>
                </c:pt>
                <c:pt idx="45">
                  <c:v>5396</c:v>
                </c:pt>
                <c:pt idx="46">
                  <c:v>5385.4</c:v>
                </c:pt>
                <c:pt idx="47">
                  <c:v>5675.4</c:v>
                </c:pt>
                <c:pt idx="48">
                  <c:v>5937</c:v>
                </c:pt>
                <c:pt idx="49">
                  <c:v>6267.2</c:v>
                </c:pt>
                <c:pt idx="50">
                  <c:v>6466.2</c:v>
                </c:pt>
                <c:pt idx="51">
                  <c:v>6450.4</c:v>
                </c:pt>
                <c:pt idx="52">
                  <c:v>6617.7</c:v>
                </c:pt>
                <c:pt idx="53">
                  <c:v>6491.3</c:v>
                </c:pt>
                <c:pt idx="54">
                  <c:v>6792</c:v>
                </c:pt>
                <c:pt idx="55">
                  <c:v>7285</c:v>
                </c:pt>
                <c:pt idx="56">
                  <c:v>7593.8</c:v>
                </c:pt>
                <c:pt idx="57">
                  <c:v>7860.5</c:v>
                </c:pt>
                <c:pt idx="58">
                  <c:v>8132.6</c:v>
                </c:pt>
                <c:pt idx="59">
                  <c:v>8474.5</c:v>
                </c:pt>
                <c:pt idx="60">
                  <c:v>8786.4</c:v>
                </c:pt>
                <c:pt idx="61">
                  <c:v>8955</c:v>
                </c:pt>
                <c:pt idx="62">
                  <c:v>8948.4</c:v>
                </c:pt>
                <c:pt idx="63">
                  <c:v>9266.6</c:v>
                </c:pt>
                <c:pt idx="64">
                  <c:v>9521</c:v>
                </c:pt>
                <c:pt idx="65">
                  <c:v>9905.4</c:v>
                </c:pt>
                <c:pt idx="66">
                  <c:v>10174.799999999999</c:v>
                </c:pt>
                <c:pt idx="67">
                  <c:v>10561</c:v>
                </c:pt>
                <c:pt idx="68">
                  <c:v>11034.9</c:v>
                </c:pt>
                <c:pt idx="69">
                  <c:v>11525.9</c:v>
                </c:pt>
                <c:pt idx="70">
                  <c:v>12065.9</c:v>
                </c:pt>
                <c:pt idx="71">
                  <c:v>12559.7</c:v>
                </c:pt>
                <c:pt idx="72">
                  <c:v>12682.2</c:v>
                </c:pt>
                <c:pt idx="73">
                  <c:v>12908.8</c:v>
                </c:pt>
                <c:pt idx="74">
                  <c:v>13271.1</c:v>
                </c:pt>
                <c:pt idx="75">
                  <c:v>13773.5</c:v>
                </c:pt>
                <c:pt idx="76">
                  <c:v>14234.2</c:v>
                </c:pt>
                <c:pt idx="77">
                  <c:v>14613.8</c:v>
                </c:pt>
                <c:pt idx="78">
                  <c:v>14873.7</c:v>
                </c:pt>
                <c:pt idx="79">
                  <c:v>14830.4</c:v>
                </c:pt>
                <c:pt idx="80">
                  <c:v>14418.7</c:v>
                </c:pt>
                <c:pt idx="81">
                  <c:v>14783.8</c:v>
                </c:pt>
                <c:pt idx="82">
                  <c:v>15020.6</c:v>
                </c:pt>
                <c:pt idx="83">
                  <c:v>15354.6</c:v>
                </c:pt>
                <c:pt idx="84">
                  <c:v>15612.2</c:v>
                </c:pt>
                <c:pt idx="85">
                  <c:v>16013.3</c:v>
                </c:pt>
                <c:pt idx="86">
                  <c:v>16471.5</c:v>
                </c:pt>
                <c:pt idx="87">
                  <c:v>16716.2</c:v>
                </c:pt>
                <c:pt idx="88">
                  <c:v>17096.2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17-4583-B08B-64D8A8FAD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125880"/>
        <c:axId val="466132112"/>
      </c:scatterChart>
      <c:valAx>
        <c:axId val="466125880"/>
        <c:scaling>
          <c:orientation val="minMax"/>
          <c:max val="2020"/>
          <c:min val="1929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6132112"/>
        <c:crosses val="autoZero"/>
        <c:crossBetween val="midCat"/>
      </c:valAx>
      <c:valAx>
        <c:axId val="466132112"/>
        <c:scaling>
          <c:logBase val="2"/>
          <c:orientation val="minMax"/>
          <c:max val="32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6125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exp"/>
            <c:dispRSqr val="0"/>
            <c:dispEq val="0"/>
          </c:trendline>
          <c:xVal>
            <c:numRef>
              <c:f>[2]Лист1!$A$2:$A$90</c:f>
              <c:numCache>
                <c:formatCode>General</c:formatCode>
                <c:ptCount val="89"/>
                <c:pt idx="0">
                  <c:v>1929</c:v>
                </c:pt>
                <c:pt idx="1">
                  <c:v>1930</c:v>
                </c:pt>
                <c:pt idx="2">
                  <c:v>1931</c:v>
                </c:pt>
                <c:pt idx="3">
                  <c:v>1932</c:v>
                </c:pt>
                <c:pt idx="4">
                  <c:v>1933</c:v>
                </c:pt>
                <c:pt idx="5">
                  <c:v>1934</c:v>
                </c:pt>
                <c:pt idx="6">
                  <c:v>1935</c:v>
                </c:pt>
                <c:pt idx="7">
                  <c:v>1936</c:v>
                </c:pt>
                <c:pt idx="8">
                  <c:v>1937</c:v>
                </c:pt>
                <c:pt idx="9">
                  <c:v>1938</c:v>
                </c:pt>
                <c:pt idx="10">
                  <c:v>1939</c:v>
                </c:pt>
                <c:pt idx="11">
                  <c:v>1940</c:v>
                </c:pt>
                <c:pt idx="12">
                  <c:v>1941</c:v>
                </c:pt>
                <c:pt idx="13">
                  <c:v>1942</c:v>
                </c:pt>
                <c:pt idx="14">
                  <c:v>1943</c:v>
                </c:pt>
                <c:pt idx="15">
                  <c:v>1944</c:v>
                </c:pt>
                <c:pt idx="16">
                  <c:v>1945</c:v>
                </c:pt>
                <c:pt idx="17">
                  <c:v>1946</c:v>
                </c:pt>
                <c:pt idx="18">
                  <c:v>1947</c:v>
                </c:pt>
                <c:pt idx="19">
                  <c:v>1948</c:v>
                </c:pt>
                <c:pt idx="20">
                  <c:v>1949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  <c:pt idx="75">
                  <c:v>2004</c:v>
                </c:pt>
                <c:pt idx="76">
                  <c:v>2005</c:v>
                </c:pt>
                <c:pt idx="77">
                  <c:v>2006</c:v>
                </c:pt>
                <c:pt idx="78">
                  <c:v>2007</c:v>
                </c:pt>
                <c:pt idx="79">
                  <c:v>2008</c:v>
                </c:pt>
                <c:pt idx="80">
                  <c:v>2009</c:v>
                </c:pt>
                <c:pt idx="81">
                  <c:v>2010</c:v>
                </c:pt>
                <c:pt idx="82">
                  <c:v>2011</c:v>
                </c:pt>
                <c:pt idx="83">
                  <c:v>2012</c:v>
                </c:pt>
                <c:pt idx="84">
                  <c:v>2013</c:v>
                </c:pt>
                <c:pt idx="85">
                  <c:v>2014</c:v>
                </c:pt>
                <c:pt idx="86">
                  <c:v>2015</c:v>
                </c:pt>
                <c:pt idx="87">
                  <c:v>2016</c:v>
                </c:pt>
                <c:pt idx="88">
                  <c:v>2017</c:v>
                </c:pt>
              </c:numCache>
            </c:numRef>
          </c:xVal>
          <c:yVal>
            <c:numRef>
              <c:f>[2]Лист1!$B$2:$B$90</c:f>
              <c:numCache>
                <c:formatCode>General</c:formatCode>
                <c:ptCount val="89"/>
                <c:pt idx="0">
                  <c:v>1056.5999999999999</c:v>
                </c:pt>
                <c:pt idx="1">
                  <c:v>966.7</c:v>
                </c:pt>
                <c:pt idx="2">
                  <c:v>904.8</c:v>
                </c:pt>
                <c:pt idx="3">
                  <c:v>788.2</c:v>
                </c:pt>
                <c:pt idx="4">
                  <c:v>778.3</c:v>
                </c:pt>
                <c:pt idx="5">
                  <c:v>862.2</c:v>
                </c:pt>
                <c:pt idx="6">
                  <c:v>939</c:v>
                </c:pt>
                <c:pt idx="7">
                  <c:v>1060.5</c:v>
                </c:pt>
                <c:pt idx="8">
                  <c:v>1114.5999999999999</c:v>
                </c:pt>
                <c:pt idx="9">
                  <c:v>1077.7</c:v>
                </c:pt>
                <c:pt idx="10">
                  <c:v>1163.5999999999999</c:v>
                </c:pt>
                <c:pt idx="11">
                  <c:v>1266.0999999999999</c:v>
                </c:pt>
                <c:pt idx="12">
                  <c:v>1490.3</c:v>
                </c:pt>
                <c:pt idx="13">
                  <c:v>1771.8</c:v>
                </c:pt>
                <c:pt idx="14">
                  <c:v>2073.6999999999998</c:v>
                </c:pt>
                <c:pt idx="15">
                  <c:v>2239.4</c:v>
                </c:pt>
                <c:pt idx="16">
                  <c:v>2217.8000000000002</c:v>
                </c:pt>
                <c:pt idx="17">
                  <c:v>1960.9</c:v>
                </c:pt>
                <c:pt idx="18">
                  <c:v>1939.4</c:v>
                </c:pt>
                <c:pt idx="19">
                  <c:v>2020</c:v>
                </c:pt>
                <c:pt idx="20">
                  <c:v>2008.9</c:v>
                </c:pt>
                <c:pt idx="21">
                  <c:v>2184</c:v>
                </c:pt>
                <c:pt idx="22">
                  <c:v>2360</c:v>
                </c:pt>
                <c:pt idx="23">
                  <c:v>2456.1</c:v>
                </c:pt>
                <c:pt idx="24">
                  <c:v>2571.4</c:v>
                </c:pt>
                <c:pt idx="25">
                  <c:v>2556.9</c:v>
                </c:pt>
                <c:pt idx="26">
                  <c:v>2739</c:v>
                </c:pt>
                <c:pt idx="27">
                  <c:v>2797.4</c:v>
                </c:pt>
                <c:pt idx="28">
                  <c:v>2856.3</c:v>
                </c:pt>
                <c:pt idx="29">
                  <c:v>2835.3</c:v>
                </c:pt>
                <c:pt idx="30">
                  <c:v>3031</c:v>
                </c:pt>
                <c:pt idx="31">
                  <c:v>3108.7</c:v>
                </c:pt>
                <c:pt idx="32">
                  <c:v>3188.1</c:v>
                </c:pt>
                <c:pt idx="33">
                  <c:v>3383.1</c:v>
                </c:pt>
                <c:pt idx="34">
                  <c:v>3530.4</c:v>
                </c:pt>
                <c:pt idx="35">
                  <c:v>3734</c:v>
                </c:pt>
                <c:pt idx="36">
                  <c:v>3976.7</c:v>
                </c:pt>
                <c:pt idx="37">
                  <c:v>4238.8999999999996</c:v>
                </c:pt>
                <c:pt idx="38">
                  <c:v>4355.2</c:v>
                </c:pt>
                <c:pt idx="39">
                  <c:v>4569</c:v>
                </c:pt>
                <c:pt idx="40">
                  <c:v>4712.5</c:v>
                </c:pt>
                <c:pt idx="41">
                  <c:v>4722</c:v>
                </c:pt>
                <c:pt idx="42">
                  <c:v>4877.6000000000004</c:v>
                </c:pt>
                <c:pt idx="43">
                  <c:v>5134.3</c:v>
                </c:pt>
                <c:pt idx="44">
                  <c:v>5424.1</c:v>
                </c:pt>
                <c:pt idx="45">
                  <c:v>5396</c:v>
                </c:pt>
                <c:pt idx="46">
                  <c:v>5385.4</c:v>
                </c:pt>
                <c:pt idx="47">
                  <c:v>5675.4</c:v>
                </c:pt>
                <c:pt idx="48">
                  <c:v>5937</c:v>
                </c:pt>
                <c:pt idx="49">
                  <c:v>6267.2</c:v>
                </c:pt>
                <c:pt idx="50">
                  <c:v>6466.2</c:v>
                </c:pt>
                <c:pt idx="51">
                  <c:v>6450.4</c:v>
                </c:pt>
                <c:pt idx="52">
                  <c:v>6617.7</c:v>
                </c:pt>
                <c:pt idx="53">
                  <c:v>6491.3</c:v>
                </c:pt>
                <c:pt idx="54">
                  <c:v>6792</c:v>
                </c:pt>
                <c:pt idx="55">
                  <c:v>7285</c:v>
                </c:pt>
                <c:pt idx="56">
                  <c:v>7593.8</c:v>
                </c:pt>
                <c:pt idx="57">
                  <c:v>7860.5</c:v>
                </c:pt>
                <c:pt idx="58">
                  <c:v>8132.6</c:v>
                </c:pt>
                <c:pt idx="59">
                  <c:v>8474.5</c:v>
                </c:pt>
                <c:pt idx="60">
                  <c:v>8786.4</c:v>
                </c:pt>
                <c:pt idx="61">
                  <c:v>8955</c:v>
                </c:pt>
                <c:pt idx="62">
                  <c:v>8948.4</c:v>
                </c:pt>
                <c:pt idx="63">
                  <c:v>9266.6</c:v>
                </c:pt>
                <c:pt idx="64">
                  <c:v>9521</c:v>
                </c:pt>
                <c:pt idx="65">
                  <c:v>9905.4</c:v>
                </c:pt>
                <c:pt idx="66">
                  <c:v>10174.799999999999</c:v>
                </c:pt>
                <c:pt idx="67">
                  <c:v>10561</c:v>
                </c:pt>
                <c:pt idx="68">
                  <c:v>11034.9</c:v>
                </c:pt>
                <c:pt idx="69">
                  <c:v>11525.9</c:v>
                </c:pt>
                <c:pt idx="70">
                  <c:v>12065.9</c:v>
                </c:pt>
                <c:pt idx="71">
                  <c:v>12559.7</c:v>
                </c:pt>
                <c:pt idx="72">
                  <c:v>12682.2</c:v>
                </c:pt>
                <c:pt idx="73">
                  <c:v>12908.8</c:v>
                </c:pt>
                <c:pt idx="74">
                  <c:v>13271.1</c:v>
                </c:pt>
                <c:pt idx="75">
                  <c:v>13773.5</c:v>
                </c:pt>
                <c:pt idx="76">
                  <c:v>14234.2</c:v>
                </c:pt>
                <c:pt idx="77">
                  <c:v>14613.8</c:v>
                </c:pt>
                <c:pt idx="78">
                  <c:v>14873.7</c:v>
                </c:pt>
                <c:pt idx="79">
                  <c:v>14830.4</c:v>
                </c:pt>
                <c:pt idx="80">
                  <c:v>14418.7</c:v>
                </c:pt>
                <c:pt idx="81">
                  <c:v>14783.8</c:v>
                </c:pt>
                <c:pt idx="82">
                  <c:v>15020.6</c:v>
                </c:pt>
                <c:pt idx="83">
                  <c:v>15354.6</c:v>
                </c:pt>
                <c:pt idx="84">
                  <c:v>15612.2</c:v>
                </c:pt>
                <c:pt idx="85">
                  <c:v>16013.3</c:v>
                </c:pt>
                <c:pt idx="86">
                  <c:v>16471.5</c:v>
                </c:pt>
                <c:pt idx="87">
                  <c:v>16716.2</c:v>
                </c:pt>
                <c:pt idx="88">
                  <c:v>17096.2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12-4B95-98C8-603F2ACFC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125880"/>
        <c:axId val="466132112"/>
      </c:scatterChart>
      <c:valAx>
        <c:axId val="466125880"/>
        <c:scaling>
          <c:orientation val="minMax"/>
          <c:max val="2020"/>
          <c:min val="1929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6132112"/>
        <c:crosses val="autoZero"/>
        <c:crossBetween val="midCat"/>
      </c:valAx>
      <c:valAx>
        <c:axId val="466132112"/>
        <c:scaling>
          <c:orientation val="minMax"/>
          <c:max val="2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6125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'Задача 2'!$D$3:$D$22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'Задача 2'!$B$3:$B$22</c:f>
              <c:numCache>
                <c:formatCode>0.0</c:formatCode>
                <c:ptCount val="20"/>
                <c:pt idx="0">
                  <c:v>35.799999999999997</c:v>
                </c:pt>
                <c:pt idx="1">
                  <c:v>39.200000000000003</c:v>
                </c:pt>
                <c:pt idx="2">
                  <c:v>42.8</c:v>
                </c:pt>
                <c:pt idx="3">
                  <c:v>46.5</c:v>
                </c:pt>
                <c:pt idx="4">
                  <c:v>49</c:v>
                </c:pt>
                <c:pt idx="5">
                  <c:v>52.6</c:v>
                </c:pt>
                <c:pt idx="6">
                  <c:v>55.7</c:v>
                </c:pt>
                <c:pt idx="7">
                  <c:v>57.6</c:v>
                </c:pt>
                <c:pt idx="8">
                  <c:v>58.2</c:v>
                </c:pt>
                <c:pt idx="9">
                  <c:v>59.9</c:v>
                </c:pt>
                <c:pt idx="10">
                  <c:v>61.6</c:v>
                </c:pt>
                <c:pt idx="11">
                  <c:v>63.4</c:v>
                </c:pt>
                <c:pt idx="12">
                  <c:v>65.099999999999994</c:v>
                </c:pt>
                <c:pt idx="13">
                  <c:v>66.900000000000006</c:v>
                </c:pt>
                <c:pt idx="14">
                  <c:v>68.5</c:v>
                </c:pt>
                <c:pt idx="15">
                  <c:v>70.2</c:v>
                </c:pt>
                <c:pt idx="16">
                  <c:v>71.900000000000006</c:v>
                </c:pt>
                <c:pt idx="17">
                  <c:v>73.599999999999994</c:v>
                </c:pt>
                <c:pt idx="18">
                  <c:v>74.900000000000006</c:v>
                </c:pt>
                <c:pt idx="19">
                  <c:v>76.400000000000006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23-45C1-BF7F-415D21C83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886856"/>
        <c:axId val="453888168"/>
      </c:scatterChart>
      <c:valAx>
        <c:axId val="453886856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888168"/>
        <c:crosses val="autoZero"/>
        <c:crossBetween val="midCat"/>
      </c:valAx>
      <c:valAx>
        <c:axId val="453888168"/>
        <c:scaling>
          <c:orientation val="minMax"/>
          <c:max val="80"/>
          <c:min val="3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886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y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wer"/>
            <c:dispRSqr val="0"/>
            <c:dispEq val="0"/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Лист1!$A$2:$A$6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Лист1!$B$2:$B$6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4A-42AF-B95C-E7EBD32CB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107920"/>
        <c:axId val="459108248"/>
      </c:scatterChart>
      <c:valAx>
        <c:axId val="459107920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108248"/>
        <c:crosses val="autoZero"/>
        <c:crossBetween val="midCat"/>
      </c:valAx>
      <c:valAx>
        <c:axId val="45910824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10792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y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wer"/>
            <c:dispRSqr val="0"/>
            <c:dispEq val="0"/>
          </c:trendline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Лист1!$A$2:$A$6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Лист1!$B$2:$B$6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4A-42AF-B95C-E7EBD32CB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107920"/>
        <c:axId val="459108248"/>
      </c:scatterChart>
      <c:valAx>
        <c:axId val="459107920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108248"/>
        <c:crosses val="autoZero"/>
        <c:crossBetween val="midCat"/>
      </c:valAx>
      <c:valAx>
        <c:axId val="45910824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10792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94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23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12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62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03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chart" Target="../charts/chart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chart" Target="../charts/chart6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chart" Target="../charts/chart1.xml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83266"/>
            <a:ext cx="91439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6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.1-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6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Анализ временных рядов.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Аналитические и алгоритмические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тренды. Сезонность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Экспоненциальный тренд –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н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аиболее используемый в экономике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0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83820"/>
              </p:ext>
            </p:extLst>
          </p:nvPr>
        </p:nvGraphicFramePr>
        <p:xfrm>
          <a:off x="182562" y="2555180"/>
          <a:ext cx="1722438" cy="408012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61219">
                  <a:extLst>
                    <a:ext uri="{9D8B030D-6E8A-4147-A177-3AD203B41FA5}">
                      <a16:colId xmlns:a16="http://schemas.microsoft.com/office/drawing/2014/main" val="2434225827"/>
                    </a:ext>
                  </a:extLst>
                </a:gridCol>
                <a:gridCol w="861219">
                  <a:extLst>
                    <a:ext uri="{9D8B030D-6E8A-4147-A177-3AD203B41FA5}">
                      <a16:colId xmlns:a16="http://schemas.microsoft.com/office/drawing/2014/main" val="16012417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ru-RU" sz="2200" b="0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2200" b="0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7777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1929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1 057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990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967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870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905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088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1932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788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142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778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5443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862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169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939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29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1 061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026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1937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1 115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892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>
                          <a:effectLst/>
                          <a:latin typeface="+mn-lt"/>
                        </a:rPr>
                        <a:t>1938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>
                          <a:effectLst/>
                          <a:latin typeface="+mn-lt"/>
                        </a:rPr>
                        <a:t>1 078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090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 smtClean="0">
                          <a:effectLst/>
                          <a:latin typeface="+mn-lt"/>
                        </a:rPr>
                        <a:t>…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769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 smtClean="0">
                          <a:effectLst/>
                          <a:latin typeface="+mn-lt"/>
                        </a:rPr>
                        <a:t>2017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2200" u="none" strike="noStrike" dirty="0" smtClean="0">
                          <a:effectLst/>
                          <a:latin typeface="+mn-lt"/>
                        </a:rPr>
                        <a:t>17 096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310399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019300" y="2512913"/>
            <a:ext cx="7124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indent="-1077913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Каков темп экономического роста в США с 1929 г.?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Происходит ли восстановление после кризиса с учетом роста экономики на 2,6%, 2,9%, 1,5% и 2,3% в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2014-2017?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2562" y="1423293"/>
            <a:ext cx="87979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Единственный тренд, выявляющий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постоянный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темп относительного прироста во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экономический рост, уровень цен,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выручка,…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1613" y="2134156"/>
            <a:ext cx="6542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5% / год = 132 раза /век,   10% / год = 13781 раз /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век.</a:t>
            </a:r>
            <a:endParaRPr lang="ru-RU" sz="22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38782"/>
              </p:ext>
            </p:extLst>
          </p:nvPr>
        </p:nvGraphicFramePr>
        <p:xfrm>
          <a:off x="2413000" y="3513138"/>
          <a:ext cx="1946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Уравнение" r:id="rId3" imgW="1079280" imgH="253800" progId="Equation.3">
                  <p:embed/>
                </p:oleObj>
              </mc:Choice>
              <mc:Fallback>
                <p:oleObj name="Уравнение" r:id="rId3" imgW="1079280" imgH="25380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513138"/>
                        <a:ext cx="194627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Диаграмма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069030"/>
              </p:ext>
            </p:extLst>
          </p:nvPr>
        </p:nvGraphicFramePr>
        <p:xfrm>
          <a:off x="2118518" y="3986451"/>
          <a:ext cx="3246437" cy="266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Диаграмма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0146"/>
              </p:ext>
            </p:extLst>
          </p:nvPr>
        </p:nvGraphicFramePr>
        <p:xfrm>
          <a:off x="5631259" y="3986451"/>
          <a:ext cx="3246437" cy="266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306901" y="3523337"/>
            <a:ext cx="21113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рост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3,5% в год.</a:t>
            </a:r>
          </a:p>
        </p:txBody>
      </p:sp>
    </p:spTree>
    <p:extLst>
      <p:ext uri="{BB962C8B-B14F-4D97-AF65-F5344CB8AC3E}">
        <p14:creationId xmlns:p14="http://schemas.microsoft.com/office/powerpoint/2010/main" val="337365772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4" grpId="0"/>
      <p:bldGraphic spid="26" grpId="0">
        <p:bldAsOne/>
      </p:bldGraphic>
      <p:bldGraphic spid="35" grpId="0">
        <p:bldAsOne/>
      </p:bldGraphic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Аналитические тренды.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7290" y="955588"/>
            <a:ext cx="68371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indent="-1077913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Задача: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выявить долгосрочную тенденцию, построив аналитическую функцию от времени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поз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воляющую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сделать долгосрочный прогноз.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56880"/>
              </p:ext>
            </p:extLst>
          </p:nvPr>
        </p:nvGraphicFramePr>
        <p:xfrm>
          <a:off x="190784" y="989462"/>
          <a:ext cx="1911255" cy="569278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8617">
                  <a:extLst>
                    <a:ext uri="{9D8B030D-6E8A-4147-A177-3AD203B41FA5}">
                      <a16:colId xmlns:a16="http://schemas.microsoft.com/office/drawing/2014/main" val="902374135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2253077954"/>
                    </a:ext>
                  </a:extLst>
                </a:gridCol>
                <a:gridCol w="409432">
                  <a:extLst>
                    <a:ext uri="{9D8B030D-6E8A-4147-A177-3AD203B41FA5}">
                      <a16:colId xmlns:a16="http://schemas.microsoft.com/office/drawing/2014/main" val="10703006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640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35,8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784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39,2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785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42,8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448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46,5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919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49,0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761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52,6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721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55,7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255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57,6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1398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58,2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167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59,9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04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61,6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841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63,4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947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65,1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991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66,9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500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68,5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070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70,2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483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71,9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89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73,6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88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74,9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230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76,4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78910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197290" y="1987384"/>
            <a:ext cx="68371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indent="-1077913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имеется поквартальная динамика числа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вла-дельцев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смартфонов в России за 2013-2017 гг.</a:t>
            </a:r>
          </a:p>
        </p:txBody>
      </p:sp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97351"/>
              </p:ext>
            </p:extLst>
          </p:nvPr>
        </p:nvGraphicFramePr>
        <p:xfrm>
          <a:off x="2343150" y="2798251"/>
          <a:ext cx="6637338" cy="215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197291" y="4958412"/>
            <a:ext cx="68371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indent="-1077913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Линейный тренд: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постоянный абсолютный прирост.</a:t>
            </a:r>
          </a:p>
        </p:txBody>
      </p:sp>
      <p:graphicFrame>
        <p:nvGraphicFramePr>
          <p:cNvPr id="10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992000"/>
              </p:ext>
            </p:extLst>
          </p:nvPr>
        </p:nvGraphicFramePr>
        <p:xfrm>
          <a:off x="2582864" y="5270618"/>
          <a:ext cx="3776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Уравнение" r:id="rId4" imgW="2095200" imgH="253800" progId="Equation.3">
                  <p:embed/>
                </p:oleObj>
              </mc:Choice>
              <mc:Fallback>
                <p:oleObj name="Уравнение" r:id="rId4" imgW="2095200" imgH="2538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4" y="5270618"/>
                        <a:ext cx="3776662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2197290" y="5643217"/>
            <a:ext cx="68371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indent="-1077913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Квадратичный тренд: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немонотонная зависимость.</a:t>
            </a:r>
          </a:p>
        </p:txBody>
      </p:sp>
      <p:graphicFrame>
        <p:nvGraphicFramePr>
          <p:cNvPr id="12" name="Объект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936294"/>
              </p:ext>
            </p:extLst>
          </p:nvPr>
        </p:nvGraphicFramePr>
        <p:xfrm>
          <a:off x="2582864" y="5961571"/>
          <a:ext cx="4875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Уравнение" r:id="rId6" imgW="2705040" imgH="253800" progId="Equation.3">
                  <p:embed/>
                </p:oleObj>
              </mc:Choice>
              <mc:Fallback>
                <p:oleObj name="Уравнение" r:id="rId6" imgW="2705040" imgH="2538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4" y="5961571"/>
                        <a:ext cx="4875212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86651"/>
              </p:ext>
            </p:extLst>
          </p:nvPr>
        </p:nvGraphicFramePr>
        <p:xfrm>
          <a:off x="2607216" y="6373408"/>
          <a:ext cx="37713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4" name="Уравнение" r:id="rId8" imgW="2095200" imgH="228600" progId="Equation.3">
                  <p:embed/>
                </p:oleObj>
              </mc:Choice>
              <mc:Fallback>
                <p:oleObj name="Уравнение" r:id="rId8" imgW="2095200" imgH="228600" progId="Equation.3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07216" y="6373408"/>
                        <a:ext cx="37713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68120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Graphic spid="15" grpId="0">
        <p:bldAsOne/>
      </p:bldGraphic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Аналитические тренды.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78240" y="2642752"/>
            <a:ext cx="68371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Логарифмический тренд: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медленный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неог-раниченный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рост, функция определена только для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по-ложительных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очень понятна интерпретация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997194"/>
              </p:ext>
            </p:extLst>
          </p:nvPr>
        </p:nvGraphicFramePr>
        <p:xfrm>
          <a:off x="2522539" y="3609559"/>
          <a:ext cx="41878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3" name="Уравнение" r:id="rId3" imgW="2323800" imgH="253800" progId="Equation.3">
                  <p:embed/>
                </p:oleObj>
              </mc:Choice>
              <mc:Fallback>
                <p:oleObj name="Уравнение" r:id="rId3" imgW="2323800" imgH="2538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9" y="3609559"/>
                        <a:ext cx="4187825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2178240" y="3996074"/>
            <a:ext cx="68371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Логарифмический тренд: модификация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3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98789"/>
              </p:ext>
            </p:extLst>
          </p:nvPr>
        </p:nvGraphicFramePr>
        <p:xfrm>
          <a:off x="2543177" y="4305738"/>
          <a:ext cx="48736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4" name="Уравнение" r:id="rId5" imgW="2705040" imgH="253800" progId="Equation.3">
                  <p:embed/>
                </p:oleObj>
              </mc:Choice>
              <mc:Fallback>
                <p:oleObj name="Уравнение" r:id="rId5" imgW="2705040" imgH="2538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7" y="4305738"/>
                        <a:ext cx="4873625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2197290" y="1935890"/>
            <a:ext cx="68371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Гиперболический тренд: модификация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197290" y="965875"/>
            <a:ext cx="68371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Гиперболический тренд: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насыщение, функция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-делена только при положительных значениях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" name="Объект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366403"/>
              </p:ext>
            </p:extLst>
          </p:nvPr>
        </p:nvGraphicFramePr>
        <p:xfrm>
          <a:off x="2508250" y="1627188"/>
          <a:ext cx="40735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5" name="Уравнение" r:id="rId7" imgW="2260440" imgH="253800" progId="Equation.3">
                  <p:embed/>
                </p:oleObj>
              </mc:Choice>
              <mc:Fallback>
                <p:oleObj name="Уравнение" r:id="rId7" imgW="2260440" imgH="2538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627188"/>
                        <a:ext cx="4073525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652481"/>
              </p:ext>
            </p:extLst>
          </p:nvPr>
        </p:nvGraphicFramePr>
        <p:xfrm>
          <a:off x="2503488" y="2243138"/>
          <a:ext cx="44624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6" name="Уравнение" r:id="rId9" imgW="2476440" imgH="253800" progId="Equation.3">
                  <p:embed/>
                </p:oleObj>
              </mc:Choice>
              <mc:Fallback>
                <p:oleObj name="Уравнение" r:id="rId9" imgW="2476440" imgH="25380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243138"/>
                        <a:ext cx="4462462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2197290" y="4662488"/>
            <a:ext cx="68371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Экспоненциальный тренд: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постоянный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относитель-ный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прирост.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1" name="Объект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823093"/>
              </p:ext>
            </p:extLst>
          </p:nvPr>
        </p:nvGraphicFramePr>
        <p:xfrm>
          <a:off x="2514600" y="5327650"/>
          <a:ext cx="3684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7" name="Уравнение" r:id="rId11" imgW="2044440" imgH="253800" progId="Equation.3">
                  <p:embed/>
                </p:oleObj>
              </mc:Choice>
              <mc:Fallback>
                <p:oleObj name="Уравнение" r:id="rId11" imgW="2044440" imgH="25380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27650"/>
                        <a:ext cx="3684588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2197290" y="5674270"/>
            <a:ext cx="68371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Степенной тренд: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постоянная эластичность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очень понятна интерпретация для временных рядов!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27535"/>
              </p:ext>
            </p:extLst>
          </p:nvPr>
        </p:nvGraphicFramePr>
        <p:xfrm>
          <a:off x="2525713" y="6335713"/>
          <a:ext cx="3432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8" name="Уравнение" r:id="rId13" imgW="1904760" imgH="253800" progId="Equation.3">
                  <p:embed/>
                </p:oleObj>
              </mc:Choice>
              <mc:Fallback>
                <p:oleObj name="Уравнение" r:id="rId13" imgW="1904760" imgH="25380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6335713"/>
                        <a:ext cx="343217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4950"/>
              </p:ext>
            </p:extLst>
          </p:nvPr>
        </p:nvGraphicFramePr>
        <p:xfrm>
          <a:off x="190784" y="989462"/>
          <a:ext cx="1911255" cy="569278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8617">
                  <a:extLst>
                    <a:ext uri="{9D8B030D-6E8A-4147-A177-3AD203B41FA5}">
                      <a16:colId xmlns:a16="http://schemas.microsoft.com/office/drawing/2014/main" val="902374135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2253077954"/>
                    </a:ext>
                  </a:extLst>
                </a:gridCol>
                <a:gridCol w="409432">
                  <a:extLst>
                    <a:ext uri="{9D8B030D-6E8A-4147-A177-3AD203B41FA5}">
                      <a16:colId xmlns:a16="http://schemas.microsoft.com/office/drawing/2014/main" val="10703006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640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35,8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784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39,2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785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42,8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448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2013.4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46,5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919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49,0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761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52,6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721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55,7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255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2014.4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57,6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1398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58,2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167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59,9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04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61,6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841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2015.4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63,4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947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65,1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991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66,9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500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68,5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070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2016.4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70,2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483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71,9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89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73,6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88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74,9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230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2017.4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>
                          <a:effectLst/>
                          <a:latin typeface="+mn-lt"/>
                        </a:rPr>
                        <a:t>76,4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4000"/>
                        </a:lnSpc>
                      </a:pPr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7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4199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7" grpId="0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Аналитические тренды. Прогноз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57062"/>
              </p:ext>
            </p:extLst>
          </p:nvPr>
        </p:nvGraphicFramePr>
        <p:xfrm>
          <a:off x="182563" y="1028659"/>
          <a:ext cx="1341437" cy="491401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2629">
                  <a:extLst>
                    <a:ext uri="{9D8B030D-6E8A-4147-A177-3AD203B41FA5}">
                      <a16:colId xmlns:a16="http://schemas.microsoft.com/office/drawing/2014/main" val="4014777537"/>
                    </a:ext>
                  </a:extLst>
                </a:gridCol>
                <a:gridCol w="558808">
                  <a:extLst>
                    <a:ext uri="{9D8B030D-6E8A-4147-A177-3AD203B41FA5}">
                      <a16:colId xmlns:a16="http://schemas.microsoft.com/office/drawing/2014/main" val="3073151662"/>
                    </a:ext>
                  </a:extLst>
                </a:gridCol>
              </a:tblGrid>
              <a:tr h="334399">
                <a:tc>
                  <a:txBody>
                    <a:bodyPr/>
                    <a:lstStyle/>
                    <a:p>
                      <a:pPr algn="ctr" fontAlgn="b"/>
                      <a:endParaRPr lang="ru-RU" sz="20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01170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2013.1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35,8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3050337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2013.2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39,2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27208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2013.3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42,8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396039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2013.4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46,5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77401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2014.1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49,0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40641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2014.2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52,6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82132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2014.3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55,7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6268989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2014.4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57,6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0059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2015.1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58,2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2590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2015.2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59,9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81205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2015.3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61,6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854302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2015.4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63,4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639909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2016.1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65,1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19836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2016.2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66,9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62845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2016.3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68,5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387713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2016.4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27626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2017.1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71,9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88784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2017.2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73,6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102323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  <a:latin typeface="+mn-lt"/>
                        </a:rPr>
                        <a:t>2017.3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74,9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838673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2017.4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  <a:latin typeface="+mn-lt"/>
                        </a:rPr>
                        <a:t>76,4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3103158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47084"/>
              </p:ext>
            </p:extLst>
          </p:nvPr>
        </p:nvGraphicFramePr>
        <p:xfrm>
          <a:off x="1522721" y="1024009"/>
          <a:ext cx="362102" cy="58339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62102">
                  <a:extLst>
                    <a:ext uri="{9D8B030D-6E8A-4147-A177-3AD203B41FA5}">
                      <a16:colId xmlns:a16="http://schemas.microsoft.com/office/drawing/2014/main" val="1800329824"/>
                    </a:ext>
                  </a:extLst>
                </a:gridCol>
              </a:tblGrid>
              <a:tr h="345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0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18800792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73523955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25461755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653165496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09850472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28563205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3130367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50056389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718573874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38277830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7225898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919207882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28019784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62804803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1915264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461009692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10468067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643146829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718790456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8232876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95933800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90448739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113546364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021556868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70966562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7862"/>
              </p:ext>
            </p:extLst>
          </p:nvPr>
        </p:nvGraphicFramePr>
        <p:xfrm>
          <a:off x="1880698" y="1024009"/>
          <a:ext cx="3467478" cy="58339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913">
                  <a:extLst>
                    <a:ext uri="{9D8B030D-6E8A-4147-A177-3AD203B41FA5}">
                      <a16:colId xmlns:a16="http://schemas.microsoft.com/office/drawing/2014/main" val="268715934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12621637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2083024679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911294144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3960966396"/>
                    </a:ext>
                  </a:extLst>
                </a:gridCol>
                <a:gridCol w="577913">
                  <a:extLst>
                    <a:ext uri="{9D8B030D-6E8A-4147-A177-3AD203B41FA5}">
                      <a16:colId xmlns:a16="http://schemas.microsoft.com/office/drawing/2014/main" val="343838891"/>
                    </a:ext>
                  </a:extLst>
                </a:gridCol>
              </a:tblGrid>
              <a:tr h="3450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лин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квад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гип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лог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эксп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степ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91773597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40,3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37,1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36,1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35,8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65801443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40,1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39,7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42,9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16,7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73529985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43,1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43,0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43,1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44,5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501947710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45,9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46,1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46,3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46,1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25,1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23992498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49,1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47,8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28,7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16471814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51,7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49,5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32,0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275033326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53,6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54,1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54,2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51,3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35,0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31001857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54,5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56,0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53,2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37,9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291264258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56,5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58,3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55,2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40,7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92795276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58,5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43,3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990434883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59,3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45,8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759582692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64,2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48,2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11597984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64,5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66,1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66,0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65,8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63,7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50,6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36101960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66,5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67,8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67,5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67,4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66,0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52,9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83897605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69,3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68,4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55,1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4095145618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516786488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73,5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59,3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730492710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74,6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73,1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76,2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2287705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76,6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63,4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9619886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78,6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75,4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75,5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65,3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1066472475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76,2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76,6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76,9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67,2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889284302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79,0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83,1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84,2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109,1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79,7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503432121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118,9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70,8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93,8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167,7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98,5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2626577217"/>
                  </a:ext>
                </a:extLst>
              </a:tr>
              <a:tr h="228706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280,1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-408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109,1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126,4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2959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189,1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b"/>
                </a:tc>
                <a:extLst>
                  <a:ext uri="{0D108BD9-81ED-4DB2-BD59-A6C34878D82A}">
                    <a16:rowId xmlns:a16="http://schemas.microsoft.com/office/drawing/2014/main" val="3168710427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7359"/>
              </p:ext>
            </p:extLst>
          </p:nvPr>
        </p:nvGraphicFramePr>
        <p:xfrm>
          <a:off x="5348176" y="1024011"/>
          <a:ext cx="3530010" cy="492193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8335">
                  <a:extLst>
                    <a:ext uri="{9D8B030D-6E8A-4147-A177-3AD203B41FA5}">
                      <a16:colId xmlns:a16="http://schemas.microsoft.com/office/drawing/2014/main" val="1239461236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701224296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864864074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2674012257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14250246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563531210"/>
                    </a:ext>
                  </a:extLst>
                </a:gridCol>
              </a:tblGrid>
              <a:tr h="34231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лин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квад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гип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лог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err="1">
                          <a:solidFill>
                            <a:srgbClr val="00FFFF"/>
                          </a:solidFill>
                          <a:effectLst/>
                        </a:rPr>
                        <a:t>эксп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степ</a:t>
                      </a:r>
                      <a:endParaRPr lang="ru-RU" sz="20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65513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-4,5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-5,6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24,8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097221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-3,7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74126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653551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34684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246990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48175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20,7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049958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4,4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622269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17,5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057943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16,6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3428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15,8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904299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15,2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73852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14,5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02702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14,0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21366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13,4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344363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13,0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818272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12,6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356344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6983067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-1,7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-4,1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11,5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28287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-5,4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0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11,1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96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72425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Алгоритмические тренды.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Скользящее среднее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3534" y="1423293"/>
            <a:ext cx="88269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Задача: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сглаживание значений временного ряда по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предыдущим,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последующим и текущей точке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устранения краткосрочных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колеба-ний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выявления тенденции:</a:t>
            </a:r>
            <a:endParaRPr lang="ru-RU" sz="2200" dirty="0"/>
          </a:p>
        </p:txBody>
      </p:sp>
      <p:graphicFrame>
        <p:nvGraphicFramePr>
          <p:cNvPr id="9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265841"/>
              </p:ext>
            </p:extLst>
          </p:nvPr>
        </p:nvGraphicFramePr>
        <p:xfrm>
          <a:off x="534990" y="2411639"/>
          <a:ext cx="80343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Уравнение" r:id="rId3" imgW="4457520" imgH="482400" progId="Equation.3">
                  <p:embed/>
                </p:oleObj>
              </mc:Choice>
              <mc:Fallback>
                <p:oleObj name="Уравнение" r:id="rId3" imgW="4457520" imgH="48240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90" y="2411639"/>
                        <a:ext cx="8034337" cy="871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87363" y="3209732"/>
            <a:ext cx="3707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весовые коэффициенты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2200" dirty="0"/>
          </a:p>
        </p:txBody>
      </p:sp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787548"/>
              </p:ext>
            </p:extLst>
          </p:nvPr>
        </p:nvGraphicFramePr>
        <p:xfrm>
          <a:off x="4016375" y="3026129"/>
          <a:ext cx="12827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Уравнение" r:id="rId5" imgW="711000" imgH="482400" progId="Equation.3">
                  <p:embed/>
                </p:oleObj>
              </mc:Choice>
              <mc:Fallback>
                <p:oleObj name="Уравнение" r:id="rId5" imgW="711000" imgH="4824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026129"/>
                        <a:ext cx="1282700" cy="871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53534" y="3845508"/>
            <a:ext cx="88809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Весовые коэффициенты </a:t>
            </a:r>
            <a:r>
              <a:rPr lang="ru-RU" sz="2200" dirty="0" smtClean="0">
                <a:latin typeface="Times New Roman" panose="02020603050405020304" pitchFamily="18" charset="0"/>
              </a:rPr>
              <a:t>для скользящего среднего обычно </a:t>
            </a:r>
            <a:r>
              <a:rPr lang="ru-RU" sz="2200" dirty="0" err="1" smtClean="0">
                <a:latin typeface="Times New Roman" panose="02020603050405020304" pitchFamily="18" charset="0"/>
              </a:rPr>
              <a:t>симметрич-ны</a:t>
            </a:r>
            <a:r>
              <a:rPr lang="ru-RU" sz="2200" dirty="0" smtClean="0">
                <a:latin typeface="Times New Roman" panose="02020603050405020304" pitchFamily="18" charset="0"/>
              </a:rPr>
              <a:t> (</a:t>
            </a:r>
            <a:r>
              <a:rPr lang="en-US" sz="2200" i="1" dirty="0" err="1" smtClean="0">
                <a:latin typeface="Times New Roman" panose="02020603050405020304" pitchFamily="18" charset="0"/>
              </a:rPr>
              <a:t>w</a:t>
            </a:r>
            <a:r>
              <a:rPr lang="en-US" sz="22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</a:rPr>
              <a:t> = </a:t>
            </a:r>
            <a:r>
              <a:rPr lang="en-US" sz="2200" i="1" dirty="0" smtClean="0">
                <a:latin typeface="Times New Roman" panose="02020603050405020304" pitchFamily="18" charset="0"/>
              </a:rPr>
              <a:t>w</a:t>
            </a:r>
            <a:r>
              <a:rPr lang="en-US" sz="2200" i="1" baseline="-25000" dirty="0">
                <a:latin typeface="Times New Roman" panose="02020603050405020304" pitchFamily="18" charset="0"/>
              </a:rPr>
              <a:t>–</a:t>
            </a:r>
            <a:r>
              <a:rPr lang="en-US" sz="2200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</a:rPr>
              <a:t>), </a:t>
            </a:r>
            <a:r>
              <a:rPr lang="ru-RU" sz="2200" dirty="0" smtClean="0">
                <a:latin typeface="Times New Roman" panose="02020603050405020304" pitchFamily="18" charset="0"/>
              </a:rPr>
              <a:t>однако традиционное для коэффициентов свойство </a:t>
            </a:r>
            <a:r>
              <a:rPr lang="ru-RU" sz="2200" dirty="0" err="1" smtClean="0">
                <a:latin typeface="Times New Roman" panose="02020603050405020304" pitchFamily="18" charset="0"/>
              </a:rPr>
              <a:t>неот-рицательности</a:t>
            </a:r>
            <a:r>
              <a:rPr lang="en-US" sz="2200" dirty="0" smtClean="0">
                <a:latin typeface="Times New Roman" panose="02020603050405020304" pitchFamily="18" charset="0"/>
              </a:rPr>
              <a:t> (</a:t>
            </a:r>
            <a:r>
              <a:rPr lang="en-US" sz="2200" i="1" dirty="0" err="1" smtClean="0">
                <a:latin typeface="Times New Roman" panose="02020603050405020304" pitchFamily="18" charset="0"/>
              </a:rPr>
              <a:t>w</a:t>
            </a:r>
            <a:r>
              <a:rPr lang="en-US" sz="22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</a:rPr>
              <a:t> ≥ 0) </a:t>
            </a:r>
            <a:r>
              <a:rPr lang="ru-RU" sz="2200" dirty="0" smtClean="0">
                <a:latin typeface="Times New Roman" panose="02020603050405020304" pitchFamily="18" charset="0"/>
              </a:rPr>
              <a:t>для скользящего среднего выполняется не всегда.</a:t>
            </a:r>
            <a:endParaRPr lang="ru-RU" sz="2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3534" y="5066930"/>
            <a:ext cx="88809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На практике </a:t>
            </a:r>
            <a:r>
              <a:rPr lang="ru-RU" sz="2200" dirty="0" smtClean="0">
                <a:latin typeface="Times New Roman" panose="02020603050405020304" pitchFamily="18" charset="0"/>
              </a:rPr>
              <a:t>в качестве скользящего среднего часто используют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прос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-тое среднее арифметическое</a:t>
            </a:r>
            <a:r>
              <a:rPr lang="ru-RU" sz="2200" dirty="0" smtClean="0">
                <a:latin typeface="Times New Roman" panose="02020603050405020304" pitchFamily="18" charset="0"/>
              </a:rPr>
              <a:t>, однако во многих случаях (когда </a:t>
            </a:r>
            <a:r>
              <a:rPr lang="ru-RU" sz="2200" dirty="0" err="1" smtClean="0">
                <a:latin typeface="Times New Roman" panose="02020603050405020304" pitchFamily="18" charset="0"/>
              </a:rPr>
              <a:t>предпо-лагаемый</a:t>
            </a:r>
            <a:r>
              <a:rPr lang="ru-RU" sz="2200" dirty="0" smtClean="0">
                <a:latin typeface="Times New Roman" panose="02020603050405020304" pitchFamily="18" charset="0"/>
              </a:rPr>
              <a:t> тренд отличен от линейного вида) оптимальные весовые коэффициенты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не будут совпадать между собой</a:t>
            </a:r>
            <a:r>
              <a:rPr lang="ru-RU" sz="2200" dirty="0" smtClean="0">
                <a:latin typeface="Times New Roman" panose="02020603050405020304" pitchFamily="18" charset="0"/>
              </a:rPr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195447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Наилучшие значения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весовых коэффициентов </a:t>
            </a:r>
            <a:r>
              <a:rPr lang="en-US" altLang="ru-RU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w</a:t>
            </a:r>
            <a:r>
              <a:rPr lang="en-US" altLang="ru-RU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k</a:t>
            </a:r>
            <a:endParaRPr lang="ru-RU" altLang="ru-RU" b="1" i="1" baseline="-25000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3534" y="1423293"/>
            <a:ext cx="88269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Наилучшие (в смысле МНК) значения весовых коэффициентов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выби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-раем в зависимости от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ширины окна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порядка аппроксимирующего полинома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15107"/>
              </p:ext>
            </p:extLst>
          </p:nvPr>
        </p:nvGraphicFramePr>
        <p:xfrm>
          <a:off x="231323" y="2533494"/>
          <a:ext cx="8749163" cy="294350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97879">
                  <a:extLst>
                    <a:ext uri="{9D8B030D-6E8A-4147-A177-3AD203B41FA5}">
                      <a16:colId xmlns:a16="http://schemas.microsoft.com/office/drawing/2014/main" val="268715934"/>
                    </a:ext>
                  </a:extLst>
                </a:gridCol>
                <a:gridCol w="1284612">
                  <a:extLst>
                    <a:ext uri="{9D8B030D-6E8A-4147-A177-3AD203B41FA5}">
                      <a16:colId xmlns:a16="http://schemas.microsoft.com/office/drawing/2014/main" val="12621637"/>
                    </a:ext>
                  </a:extLst>
                </a:gridCol>
                <a:gridCol w="1356781">
                  <a:extLst>
                    <a:ext uri="{9D8B030D-6E8A-4147-A177-3AD203B41FA5}">
                      <a16:colId xmlns:a16="http://schemas.microsoft.com/office/drawing/2014/main" val="2083024679"/>
                    </a:ext>
                  </a:extLst>
                </a:gridCol>
                <a:gridCol w="1486685">
                  <a:extLst>
                    <a:ext uri="{9D8B030D-6E8A-4147-A177-3AD203B41FA5}">
                      <a16:colId xmlns:a16="http://schemas.microsoft.com/office/drawing/2014/main" val="911294144"/>
                    </a:ext>
                  </a:extLst>
                </a:gridCol>
                <a:gridCol w="2565012">
                  <a:extLst>
                    <a:ext uri="{9D8B030D-6E8A-4147-A177-3AD203B41FA5}">
                      <a16:colId xmlns:a16="http://schemas.microsoft.com/office/drawing/2014/main" val="3960966396"/>
                    </a:ext>
                  </a:extLst>
                </a:gridCol>
                <a:gridCol w="1458194">
                  <a:extLst>
                    <a:ext uri="{9D8B030D-6E8A-4147-A177-3AD203B41FA5}">
                      <a16:colId xmlns:a16="http://schemas.microsoft.com/office/drawing/2014/main" val="343838891"/>
                    </a:ext>
                  </a:extLst>
                </a:gridCol>
              </a:tblGrid>
              <a:tr h="47096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ru-RU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ru-RU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w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–m</a:t>
                      </a:r>
                      <a:endParaRPr lang="ru-RU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w</a:t>
                      </a:r>
                      <a:r>
                        <a:rPr lang="en-US" sz="2200" b="1" i="1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–m</a:t>
                      </a:r>
                      <a:r>
                        <a:rPr lang="en-US" sz="2200" b="1" i="0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+1</a:t>
                      </a:r>
                      <a:endParaRPr lang="ru-RU" sz="2200" b="1" i="1" u="none" strike="noStrike" baseline="-25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w</a:t>
                      </a:r>
                      <a:r>
                        <a:rPr lang="en-US" sz="2200" b="1" i="0" u="none" strike="noStrike" baseline="-25000" dirty="0" smtClean="0">
                          <a:solidFill>
                            <a:srgbClr val="00FFFF"/>
                          </a:solidFill>
                          <a:effectLst/>
                        </a:rPr>
                        <a:t>0</a:t>
                      </a:r>
                      <a:endParaRPr lang="ru-RU" sz="2200" b="1" i="0" u="none" strike="noStrike" baseline="-250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extLst>
                  <a:ext uri="{0D108BD9-81ED-4DB2-BD59-A6C34878D82A}">
                    <a16:rowId xmlns:a16="http://schemas.microsoft.com/office/drawing/2014/main" val="191773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200" i="1" u="none" strike="noStrike" dirty="0" smtClean="0">
                          <a:effectLst/>
                        </a:rPr>
                        <a:t>m</a:t>
                      </a:r>
                      <a:r>
                        <a:rPr lang="en-US" sz="2200" u="none" strike="noStrike" baseline="-25000" dirty="0" smtClean="0">
                          <a:effectLst/>
                        </a:rPr>
                        <a:t>0</a:t>
                      </a:r>
                      <a:endParaRPr lang="ru-RU" sz="2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200" u="none" strike="noStrike" dirty="0" smtClean="0">
                          <a:effectLst/>
                        </a:rPr>
                        <a:t>0 </a:t>
                      </a:r>
                      <a:r>
                        <a:rPr lang="ru-RU" sz="2200" u="none" strike="noStrike" dirty="0" smtClean="0">
                          <a:effectLst/>
                        </a:rPr>
                        <a:t>или</a:t>
                      </a:r>
                      <a:r>
                        <a:rPr lang="ru-RU" sz="2200" u="none" strike="noStrike" baseline="0" dirty="0" smtClean="0">
                          <a:effectLst/>
                        </a:rPr>
                        <a:t> 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extLst>
                  <a:ext uri="{0D108BD9-81ED-4DB2-BD59-A6C34878D82A}">
                    <a16:rowId xmlns:a16="http://schemas.microsoft.com/office/drawing/2014/main" val="1658014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ru-RU" sz="2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-3/35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12/35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17/35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extLst>
                  <a:ext uri="{0D108BD9-81ED-4DB2-BD59-A6C34878D82A}">
                    <a16:rowId xmlns:a16="http://schemas.microsoft.com/office/drawing/2014/main" val="735299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u="none" strike="noStrike" dirty="0" smtClean="0">
                          <a:effectLst/>
                        </a:rPr>
                        <a:t>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ru-RU" sz="2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-2/21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3/21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6/21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7/21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extLst>
                  <a:ext uri="{0D108BD9-81ED-4DB2-BD59-A6C34878D82A}">
                    <a16:rowId xmlns:a16="http://schemas.microsoft.com/office/drawing/2014/main" val="2501947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200" u="none" strike="noStrike" dirty="0" smtClean="0">
                          <a:effectLst/>
                        </a:rPr>
                        <a:t>4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ru-RU" sz="2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-21/231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14/231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39/231         54/231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59/231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extLst>
                  <a:ext uri="{0D108BD9-81ED-4DB2-BD59-A6C34878D82A}">
                    <a16:rowId xmlns:a16="http://schemas.microsoft.com/office/drawing/2014/main" val="423992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u="none" strike="noStrike" dirty="0" smtClean="0">
                          <a:effectLst/>
                        </a:rPr>
                        <a:t>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 или 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5/231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-30/231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75/231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131/231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extLst>
                  <a:ext uri="{0D108BD9-81ED-4DB2-BD59-A6C34878D82A}">
                    <a16:rowId xmlns:a16="http://schemas.microsoft.com/office/drawing/2014/main" val="41647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200" u="none" strike="noStrike" dirty="0" smtClean="0">
                          <a:effectLst/>
                        </a:rPr>
                        <a:t>4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 или 5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15/429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-55/429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30/429        135/429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179/429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230" marR="8230" marT="8230" marB="0" anchor="ctr"/>
                </a:tc>
                <a:extLst>
                  <a:ext uri="{0D108BD9-81ED-4DB2-BD59-A6C34878D82A}">
                    <a16:rowId xmlns:a16="http://schemas.microsoft.com/office/drawing/2014/main" val="2275033326"/>
                  </a:ext>
                </a:extLst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939906"/>
              </p:ext>
            </p:extLst>
          </p:nvPr>
        </p:nvGraphicFramePr>
        <p:xfrm>
          <a:off x="2330450" y="2970892"/>
          <a:ext cx="9382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Уравнение" r:id="rId3" imgW="520560" imgH="431640" progId="Equation.3">
                  <p:embed/>
                </p:oleObj>
              </mc:Choice>
              <mc:Fallback>
                <p:oleObj name="Уравнение" r:id="rId3" imgW="520560" imgH="43164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970892"/>
                        <a:ext cx="938213" cy="779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123732"/>
              </p:ext>
            </p:extLst>
          </p:nvPr>
        </p:nvGraphicFramePr>
        <p:xfrm>
          <a:off x="3767364" y="2970892"/>
          <a:ext cx="9382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Уравнение" r:id="rId5" imgW="520560" imgH="431640" progId="Equation.3">
                  <p:embed/>
                </p:oleObj>
              </mc:Choice>
              <mc:Fallback>
                <p:oleObj name="Уравнение" r:id="rId5" imgW="520560" imgH="431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364" y="2970892"/>
                        <a:ext cx="938213" cy="779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1046"/>
              </p:ext>
            </p:extLst>
          </p:nvPr>
        </p:nvGraphicFramePr>
        <p:xfrm>
          <a:off x="5755821" y="2959670"/>
          <a:ext cx="9382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Уравнение" r:id="rId7" imgW="520560" imgH="431640" progId="Equation.3">
                  <p:embed/>
                </p:oleObj>
              </mc:Choice>
              <mc:Fallback>
                <p:oleObj name="Уравнение" r:id="rId7" imgW="520560" imgH="4316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821" y="2959670"/>
                        <a:ext cx="938213" cy="779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800400"/>
              </p:ext>
            </p:extLst>
          </p:nvPr>
        </p:nvGraphicFramePr>
        <p:xfrm>
          <a:off x="7744278" y="2970892"/>
          <a:ext cx="9382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Уравнение" r:id="rId8" imgW="520560" imgH="431640" progId="Equation.3">
                  <p:embed/>
                </p:oleObj>
              </mc:Choice>
              <mc:Fallback>
                <p:oleObj name="Уравнение" r:id="rId8" imgW="520560" imgH="43164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4278" y="2970892"/>
                        <a:ext cx="938213" cy="779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68046" y="5501949"/>
            <a:ext cx="88269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скользящее среднее по 5 точкам при квадратичном тренде</a:t>
            </a:r>
            <a:endParaRPr lang="ru-RU" sz="2200" dirty="0"/>
          </a:p>
        </p:txBody>
      </p:sp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602006"/>
              </p:ext>
            </p:extLst>
          </p:nvPr>
        </p:nvGraphicFramePr>
        <p:xfrm>
          <a:off x="231324" y="5800925"/>
          <a:ext cx="5813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Уравнение" r:id="rId9" imgW="3225600" imgH="393480" progId="Equation.3">
                  <p:embed/>
                </p:oleObj>
              </mc:Choice>
              <mc:Fallback>
                <p:oleObj name="Уравнение" r:id="rId9" imgW="3225600" imgH="39348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24" y="5800925"/>
                        <a:ext cx="5813425" cy="711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71986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Вывод весовых коэффициентов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для квадратичного полинома</a:t>
            </a:r>
            <a:endParaRPr lang="ru-RU" altLang="ru-RU" b="1" i="1" baseline="-25000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8049" y="1495862"/>
            <a:ext cx="56666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 задачи поиска наилучших весовых коэффициентов рассмотрим на примере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2,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2,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т.е. для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/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184285"/>
              </p:ext>
            </p:extLst>
          </p:nvPr>
        </p:nvGraphicFramePr>
        <p:xfrm>
          <a:off x="6037943" y="1423292"/>
          <a:ext cx="2971573" cy="156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53534" y="2648294"/>
            <a:ext cx="56666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Критерий метода наименьших квадратов: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28167"/>
              </p:ext>
            </p:extLst>
          </p:nvPr>
        </p:nvGraphicFramePr>
        <p:xfrm>
          <a:off x="217713" y="3001514"/>
          <a:ext cx="8816749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Уравнение" r:id="rId4" imgW="5308560" imgH="1295280" progId="Equation.3">
                  <p:embed/>
                </p:oleObj>
              </mc:Choice>
              <mc:Fallback>
                <p:oleObj name="Уравнение" r:id="rId4" imgW="5308560" imgH="129528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13" y="3001514"/>
                        <a:ext cx="8816749" cy="2330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182563" y="5187526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Решение данной системы из 3 линейных уравнений: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3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459827"/>
              </p:ext>
            </p:extLst>
          </p:nvPr>
        </p:nvGraphicFramePr>
        <p:xfrm>
          <a:off x="240847" y="5540375"/>
          <a:ext cx="51276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9" name="Уравнение" r:id="rId6" imgW="2844720" imgH="393480" progId="Equation.3">
                  <p:embed/>
                </p:oleObj>
              </mc:Choice>
              <mc:Fallback>
                <p:oleObj name="Уравнение" r:id="rId6" imgW="2844720" imgH="39348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47" y="5540375"/>
                        <a:ext cx="5127625" cy="711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81177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2" grpId="0">
        <p:bldAsOne/>
      </p:bldGraphic>
      <p:bldP spid="13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Определение скользящего среднего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краевых точках</a:t>
            </a:r>
            <a:endParaRPr lang="ru-RU" altLang="ru-RU" b="1" i="1" baseline="-25000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8049" y="1466834"/>
            <a:ext cx="56666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 обычным формулам невозможно найти скользящее среднее в первых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последних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точках. Однако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коротких временных рядов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эти значения могут быть очень важны. </a:t>
            </a:r>
            <a:r>
              <a:rPr lang="ru-RU" sz="2200" dirty="0" smtClean="0">
                <a:latin typeface="Times New Roman" panose="02020603050405020304" pitchFamily="18" charset="0"/>
              </a:rPr>
              <a:t>В этом случае:</a:t>
            </a:r>
            <a:endParaRPr lang="ru-RU" sz="2200" dirty="0"/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184285"/>
              </p:ext>
            </p:extLst>
          </p:nvPr>
        </p:nvGraphicFramePr>
        <p:xfrm>
          <a:off x="6037943" y="1423292"/>
          <a:ext cx="2971573" cy="156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821131"/>
              </p:ext>
            </p:extLst>
          </p:nvPr>
        </p:nvGraphicFramePr>
        <p:xfrm>
          <a:off x="250373" y="3223647"/>
          <a:ext cx="4279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Уравнение" r:id="rId4" imgW="2374560" imgH="279360" progId="Equation.3">
                  <p:embed/>
                </p:oleObj>
              </mc:Choice>
              <mc:Fallback>
                <p:oleObj name="Уравнение" r:id="rId4" imgW="2374560" imgH="27936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73" y="3223647"/>
                        <a:ext cx="4279900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682666"/>
              </p:ext>
            </p:extLst>
          </p:nvPr>
        </p:nvGraphicFramePr>
        <p:xfrm>
          <a:off x="250373" y="3655902"/>
          <a:ext cx="1212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Уравнение" r:id="rId6" imgW="672840" imgH="266400" progId="Equation.3">
                  <p:embed/>
                </p:oleObj>
              </mc:Choice>
              <mc:Fallback>
                <p:oleObj name="Уравнение" r:id="rId6" imgW="672840" imgH="266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73" y="3655902"/>
                        <a:ext cx="1212850" cy="482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463223" y="3655902"/>
            <a:ext cx="75462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коэффициенты полинома степени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построенного по пер-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вым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(2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+1)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точкам.</a:t>
            </a:r>
            <a:endParaRPr lang="ru-RU" sz="2200" dirty="0"/>
          </a:p>
        </p:txBody>
      </p:sp>
      <p:graphicFrame>
        <p:nvGraphicFramePr>
          <p:cNvPr id="15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25216"/>
              </p:ext>
            </p:extLst>
          </p:nvPr>
        </p:nvGraphicFramePr>
        <p:xfrm>
          <a:off x="241300" y="4465638"/>
          <a:ext cx="51038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Уравнение" r:id="rId8" imgW="2831760" imgH="279360" progId="Equation.3">
                  <p:embed/>
                </p:oleObj>
              </mc:Choice>
              <mc:Fallback>
                <p:oleObj name="Уравнение" r:id="rId8" imgW="2831760" imgH="27936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4465638"/>
                        <a:ext cx="5103813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5259"/>
              </p:ext>
            </p:extLst>
          </p:nvPr>
        </p:nvGraphicFramePr>
        <p:xfrm>
          <a:off x="260806" y="4868813"/>
          <a:ext cx="1212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Уравнение" r:id="rId10" imgW="672840" imgH="266400" progId="Equation.3">
                  <p:embed/>
                </p:oleObj>
              </mc:Choice>
              <mc:Fallback>
                <p:oleObj name="Уравнение" r:id="rId10" imgW="672840" imgH="2664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06" y="4868813"/>
                        <a:ext cx="1212850" cy="482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488170" y="4868813"/>
            <a:ext cx="75462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коэффициенты полинома степени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построенного по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пос-ледним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(2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+1)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точкам.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50373" y="5624630"/>
            <a:ext cx="8784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длинных временных рядов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первые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последние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 скользящего среднего обычно не вычисляются.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970178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2" grpId="0">
        <p:bldAsOne/>
      </p:bldGraphic>
      <p:bldP spid="14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Определение скользящего среднего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 четному числу точек</a:t>
            </a:r>
            <a:endParaRPr lang="ru-RU" altLang="ru-RU" b="1" i="1" baseline="-25000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8049" y="1452320"/>
            <a:ext cx="88664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Скользящее среднее иногда применяется для устранения сезонных и иных циклических колебаний, и нам потребуется проводить усреднение по четному числу точек:</a:t>
            </a:r>
          </a:p>
          <a:p>
            <a:pPr marL="363538" indent="-363538" algn="just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</a:rPr>
              <a:t>Помесячные данные, усреднение за год – 12 точек;</a:t>
            </a:r>
          </a:p>
          <a:p>
            <a:pPr marL="363538" indent="-363538" algn="just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</a:rPr>
              <a:t>Поквартальные</a:t>
            </a:r>
            <a:r>
              <a:rPr lang="en-US" sz="2200" dirty="0" smtClean="0">
                <a:latin typeface="Times New Roman" panose="02020603050405020304" pitchFamily="18" charset="0"/>
              </a:rPr>
              <a:t>/</a:t>
            </a:r>
            <a:r>
              <a:rPr lang="ru-RU" sz="2200" dirty="0" smtClean="0">
                <a:latin typeface="Times New Roman" panose="02020603050405020304" pitchFamily="18" charset="0"/>
              </a:rPr>
              <a:t>посезонные данные, </a:t>
            </a:r>
            <a:r>
              <a:rPr lang="ru-RU" sz="2200" dirty="0">
                <a:latin typeface="Times New Roman" panose="02020603050405020304" pitchFamily="18" charset="0"/>
              </a:rPr>
              <a:t>усреднение за год – </a:t>
            </a:r>
            <a:r>
              <a:rPr lang="ru-RU" sz="2200" dirty="0" smtClean="0">
                <a:latin typeface="Times New Roman" panose="02020603050405020304" pitchFamily="18" charset="0"/>
              </a:rPr>
              <a:t>4 точки;</a:t>
            </a:r>
          </a:p>
          <a:p>
            <a:pPr marL="363538" indent="-363538" algn="just">
              <a:buAutoNum type="arabicParenR"/>
            </a:pPr>
            <a:r>
              <a:rPr lang="ru-RU" sz="2200" dirty="0" smtClean="0">
                <a:latin typeface="Times New Roman" panose="02020603050405020304" pitchFamily="18" charset="0"/>
              </a:rPr>
              <a:t>Почасовые данные, усреднение за сутки – 24 точки.</a:t>
            </a:r>
            <a:endParaRPr lang="ru-RU" sz="2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3535" y="3547840"/>
            <a:ext cx="88664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Простое усреднение по периоду, не равному циклу, дает смещенные оценки. Например, при летнем пике</a:t>
            </a:r>
          </a:p>
          <a:p>
            <a:pPr marL="4310063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авышает результаты;</a:t>
            </a:r>
          </a:p>
          <a:p>
            <a:pPr marL="6008688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занижает результаты.</a:t>
            </a:r>
          </a:p>
        </p:txBody>
      </p:sp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019156"/>
              </p:ext>
            </p:extLst>
          </p:nvPr>
        </p:nvGraphicFramePr>
        <p:xfrm>
          <a:off x="513895" y="4265615"/>
          <a:ext cx="39608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Уравнение" r:id="rId4" imgW="2197080" imgH="228600" progId="Equation.3">
                  <p:embed/>
                </p:oleObj>
              </mc:Choice>
              <mc:Fallback>
                <p:oleObj name="Уравнение" r:id="rId4" imgW="2197080" imgH="2286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95" y="4265615"/>
                        <a:ext cx="3960813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891561"/>
              </p:ext>
            </p:extLst>
          </p:nvPr>
        </p:nvGraphicFramePr>
        <p:xfrm>
          <a:off x="511854" y="4597176"/>
          <a:ext cx="56784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Уравнение" r:id="rId6" imgW="3149280" imgH="228600" progId="Equation.3">
                  <p:embed/>
                </p:oleObj>
              </mc:Choice>
              <mc:Fallback>
                <p:oleObj name="Уравнение" r:id="rId6" imgW="3149280" imgH="2286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54" y="4597176"/>
                        <a:ext cx="5678488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53535" y="4987251"/>
            <a:ext cx="886641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крайние значения берем с вдвое меньшим весом.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в случае линейного тренда</a:t>
            </a:r>
          </a:p>
          <a:p>
            <a:pPr marL="261938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усреднения по сезонам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–2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/8,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остальные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/4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938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усреднения по месяцам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24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остальные </a:t>
            </a:r>
            <a:r>
              <a:rPr lang="en-US" sz="2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2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12,</a:t>
            </a:r>
          </a:p>
          <a:p>
            <a:pPr marL="261938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усреднения по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часам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48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остальные </a:t>
            </a:r>
            <a:r>
              <a:rPr lang="en-US" sz="2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2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24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9486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Экспоненциально взвешенное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скользящее среднее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8048" y="1452320"/>
            <a:ext cx="88519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Скользящее среднее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применялось для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интерполяции данных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усред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-нения внутри диапазона временного ряда). Если мы хотим осуществить прогноз, потребуются другие методы.</a:t>
            </a:r>
            <a:endParaRPr lang="ru-RU" sz="2200" dirty="0"/>
          </a:p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экстраполяции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важно дисконтирование наблюдений (последние более важны, чем более старые).</a:t>
            </a:r>
          </a:p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стационарного временного ряда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(с неизменным средним и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дис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персией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наилучший прогноз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EMA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решением задачи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808718"/>
              </p:ext>
            </p:extLst>
          </p:nvPr>
        </p:nvGraphicFramePr>
        <p:xfrm>
          <a:off x="500063" y="3943350"/>
          <a:ext cx="76136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Уравнение" r:id="rId4" imgW="4228920" imgH="291960" progId="Equation.3">
                  <p:embed/>
                </p:oleObj>
              </mc:Choice>
              <mc:Fallback>
                <p:oleObj name="Уравнение" r:id="rId4" imgW="4228920" imgH="29196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943350"/>
                        <a:ext cx="7613650" cy="525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19252"/>
              </p:ext>
            </p:extLst>
          </p:nvPr>
        </p:nvGraphicFramePr>
        <p:xfrm>
          <a:off x="514577" y="4340678"/>
          <a:ext cx="58277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Уравнение" r:id="rId6" imgW="3238200" imgH="888840" progId="Equation.3">
                  <p:embed/>
                </p:oleObj>
              </mc:Choice>
              <mc:Fallback>
                <p:oleObj name="Уравнение" r:id="rId6" imgW="3238200" imgH="8888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77" y="4340678"/>
                        <a:ext cx="5827712" cy="1600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68048" y="5940878"/>
            <a:ext cx="88124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длинных временных рядов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EMA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≈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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EMA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+ (1 –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103149605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Введение в анализ временных рядов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5430" y="1058203"/>
            <a:ext cx="8899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ts val="12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Матрица «объект-свойство»: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195986"/>
              </p:ext>
            </p:extLst>
          </p:nvPr>
        </p:nvGraphicFramePr>
        <p:xfrm>
          <a:off x="511175" y="1468792"/>
          <a:ext cx="6511925" cy="164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Уравнение" r:id="rId3" imgW="3619440" imgH="965160" progId="Equation.3">
                  <p:embed/>
                </p:oleObj>
              </mc:Choice>
              <mc:Fallback>
                <p:oleObj name="Уравнение" r:id="rId3" imgW="3619440" imgH="96516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468792"/>
                        <a:ext cx="6511925" cy="16434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62321" y="3016669"/>
            <a:ext cx="889943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n 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= 1,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T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 &gt; 1 –</a:t>
            </a: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 временные ряды 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(time series)</a:t>
            </a: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.</a:t>
            </a:r>
          </a:p>
          <a:p>
            <a:pPr algn="just"/>
            <a:r>
              <a:rPr lang="ru-RU" altLang="ru-RU" sz="2200" dirty="0" smtClean="0">
                <a:latin typeface="+mn-lt"/>
              </a:rPr>
              <a:t>Если </a:t>
            </a:r>
            <a:r>
              <a:rPr lang="en-US" altLang="ru-RU" sz="2200" i="1" dirty="0" smtClean="0">
                <a:latin typeface="+mn-lt"/>
              </a:rPr>
              <a:t>p</a:t>
            </a:r>
            <a:r>
              <a:rPr lang="en-US" altLang="ru-RU" sz="2200" dirty="0" smtClean="0">
                <a:latin typeface="+mn-lt"/>
              </a:rPr>
              <a:t> </a:t>
            </a:r>
            <a:r>
              <a:rPr lang="ru-RU" altLang="ru-RU" sz="2200" dirty="0">
                <a:latin typeface="+mn-lt"/>
              </a:rPr>
              <a:t>=</a:t>
            </a:r>
            <a:r>
              <a:rPr lang="en-US" altLang="ru-RU" sz="2200" dirty="0">
                <a:latin typeface="+mn-lt"/>
              </a:rPr>
              <a:t> 1</a:t>
            </a:r>
            <a:r>
              <a:rPr lang="en-US" altLang="ru-RU" sz="2200" dirty="0" smtClean="0">
                <a:latin typeface="+mn-lt"/>
              </a:rPr>
              <a:t>,</a:t>
            </a:r>
            <a:r>
              <a:rPr lang="ru-RU" altLang="ru-RU" sz="2200" dirty="0" smtClean="0">
                <a:latin typeface="+mn-lt"/>
              </a:rPr>
              <a:t> то одномерный временной ряд, иначе – многомерный.</a:t>
            </a:r>
          </a:p>
          <a:p>
            <a:pPr algn="just"/>
            <a:r>
              <a:rPr lang="ru-RU" altLang="ru-RU" sz="2200" dirty="0" smtClean="0">
                <a:latin typeface="+mn-lt"/>
              </a:rPr>
              <a:t>Для многомерного можно</a:t>
            </a:r>
            <a:r>
              <a:rPr lang="en-US" altLang="ru-RU" sz="2200" dirty="0" smtClean="0">
                <a:latin typeface="+mn-lt"/>
              </a:rPr>
              <a:t> </a:t>
            </a:r>
            <a:r>
              <a:rPr lang="ru-RU" altLang="ru-RU" sz="2200" dirty="0" smtClean="0">
                <a:latin typeface="+mn-lt"/>
              </a:rPr>
              <a:t>учитывать взаимодействие величин по </a:t>
            </a:r>
            <a:r>
              <a:rPr lang="ru-RU" altLang="ru-RU" sz="2200" dirty="0" err="1" smtClean="0">
                <a:latin typeface="+mn-lt"/>
              </a:rPr>
              <a:t>прин-ципам</a:t>
            </a:r>
            <a:r>
              <a:rPr lang="ru-RU" altLang="ru-RU" sz="2200" dirty="0" smtClean="0">
                <a:latin typeface="+mn-lt"/>
              </a:rPr>
              <a:t> прямой и обратной связи.</a:t>
            </a:r>
            <a:endParaRPr lang="ru-RU" altLang="ru-RU" sz="2200" dirty="0">
              <a:latin typeface="+mn-lt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62726" y="4446930"/>
            <a:ext cx="889903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200" dirty="0" smtClean="0">
                <a:latin typeface="+mn-lt"/>
              </a:rPr>
              <a:t>Будем рассматривать </a:t>
            </a: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дискретные одномерные временные ряды </a:t>
            </a:r>
            <a:r>
              <a:rPr lang="ru-RU" altLang="ru-RU" sz="2200" dirty="0" smtClean="0">
                <a:latin typeface="+mn-lt"/>
              </a:rPr>
              <a:t>с </a:t>
            </a:r>
            <a:r>
              <a:rPr lang="ru-RU" altLang="ru-RU" sz="2200" dirty="0" err="1" smtClean="0">
                <a:latin typeface="+mn-lt"/>
              </a:rPr>
              <a:t>рав-ноотстоящими</a:t>
            </a:r>
            <a:r>
              <a:rPr lang="ru-RU" altLang="ru-RU" sz="2200" dirty="0" smtClean="0">
                <a:latin typeface="+mn-lt"/>
              </a:rPr>
              <a:t> наблюдениями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… = </a:t>
            </a:r>
            <a:r>
              <a:rPr lang="en-US" sz="2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+mn-lt"/>
                <a:sym typeface="Symbol" panose="05050102010706020507" pitchFamily="18" charset="2"/>
              </a:rPr>
              <a:t>:   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  <a:sym typeface="Symbol" panose="05050102010706020507" pitchFamily="18" charset="2"/>
              </a:rPr>
              <a:t>y</a:t>
            </a:r>
            <a:r>
              <a:rPr lang="ru-RU" altLang="ru-RU" sz="2200" b="1" baseline="-25000" dirty="0" smtClean="0">
                <a:solidFill>
                  <a:srgbClr val="00FFFF"/>
                </a:solidFill>
                <a:latin typeface="+mn-lt"/>
                <a:sym typeface="Symbol" panose="05050102010706020507" pitchFamily="18" charset="2"/>
              </a:rPr>
              <a:t>1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  <a:sym typeface="Symbol" panose="05050102010706020507" pitchFamily="18" charset="2"/>
              </a:rPr>
              <a:t>, …,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+mn-lt"/>
                <a:sym typeface="Symbol" panose="05050102010706020507" pitchFamily="18" charset="2"/>
              </a:rPr>
              <a:t>y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+mn-lt"/>
                <a:sym typeface="Symbol" panose="05050102010706020507" pitchFamily="18" charset="2"/>
              </a:rPr>
              <a:t>T</a:t>
            </a:r>
            <a:r>
              <a:rPr lang="ru-RU" altLang="ru-RU" sz="2200" dirty="0" smtClean="0">
                <a:latin typeface="+mn-lt"/>
                <a:sym typeface="Symbol" panose="05050102010706020507" pitchFamily="18" charset="2"/>
              </a:rPr>
              <a:t>.</a:t>
            </a:r>
            <a:endParaRPr lang="ru-RU" altLang="ru-RU" sz="2200" dirty="0">
              <a:latin typeface="+mn-lt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2726" y="5177064"/>
            <a:ext cx="88990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Главная задача: </a:t>
            </a:r>
            <a:r>
              <a:rPr lang="ru-RU" altLang="ru-RU" sz="2200" dirty="0" smtClean="0">
                <a:latin typeface="+mn-lt"/>
              </a:rPr>
              <a:t>кратко- и среднесрочный прогноз</a:t>
            </a:r>
            <a:r>
              <a:rPr lang="ru-RU" altLang="ru-RU" sz="2200" dirty="0" smtClean="0">
                <a:latin typeface="+mn-lt"/>
                <a:sym typeface="Symbol" panose="05050102010706020507" pitchFamily="18" charset="2"/>
              </a:rPr>
              <a:t>.</a:t>
            </a:r>
            <a:endParaRPr lang="ru-RU" altLang="ru-RU" sz="2200" dirty="0">
              <a:latin typeface="+mn-lt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48673" y="5573723"/>
            <a:ext cx="898167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Отличия от пространственной выборки:</a:t>
            </a:r>
            <a:endParaRPr lang="ru-RU" altLang="ru-RU" sz="2200" dirty="0" smtClean="0">
              <a:latin typeface="+mn-lt"/>
              <a:sym typeface="Symbol" panose="05050102010706020507" pitchFamily="18" charset="2"/>
            </a:endParaRPr>
          </a:p>
          <a:p>
            <a:pPr marL="273050" indent="-273050" algn="just">
              <a:buAutoNum type="arabicPeriod"/>
            </a:pPr>
            <a:r>
              <a:rPr lang="ru-RU" altLang="ru-RU" sz="2200" dirty="0" smtClean="0">
                <a:latin typeface="+mn-lt"/>
                <a:sym typeface="Symbol" panose="05050102010706020507" pitchFamily="18" charset="2"/>
              </a:rPr>
              <a:t>Элементы временного ряда не являются одинаково распределенными.</a:t>
            </a:r>
          </a:p>
          <a:p>
            <a:pPr marL="273050" indent="-273050" algn="just">
              <a:buAutoNum type="arabicPeriod"/>
            </a:pPr>
            <a:r>
              <a:rPr lang="ru-RU" altLang="ru-RU" sz="2200" dirty="0" smtClean="0">
                <a:latin typeface="+mn-lt"/>
                <a:sym typeface="Symbol" panose="05050102010706020507" pitchFamily="18" charset="2"/>
              </a:rPr>
              <a:t>Элементы временного ряда не являются статистически независимыми.</a:t>
            </a:r>
            <a:endParaRPr lang="ru-RU" altLang="ru-R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121094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Сезонность и ее устранение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помощью скользящего среднего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8048" y="1452320"/>
            <a:ext cx="88519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Сезонность: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		   –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аддитивная форма,</a:t>
            </a:r>
          </a:p>
          <a:p>
            <a:pPr marL="2873375"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мультипликативная форма.</a:t>
            </a:r>
            <a:endParaRPr lang="ru-RU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2563" y="2163518"/>
            <a:ext cx="88519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устранения сезонной компоненты:</a:t>
            </a:r>
          </a:p>
          <a:p>
            <a:pPr marL="363538" indent="-363538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-переменных.</a:t>
            </a:r>
          </a:p>
          <a:p>
            <a:pPr marL="363538" indent="-363538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скользящего среднего.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333437"/>
              </p:ext>
            </p:extLst>
          </p:nvPr>
        </p:nvGraphicFramePr>
        <p:xfrm>
          <a:off x="1902279" y="1486557"/>
          <a:ext cx="12795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Уравнение" r:id="rId4" imgW="711000" imgH="228600" progId="Equation.3">
                  <p:embed/>
                </p:oleObj>
              </mc:Choice>
              <mc:Fallback>
                <p:oleObj name="Уравнение" r:id="rId4" imgW="711000" imgH="2286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279" y="1486557"/>
                        <a:ext cx="1279525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98993"/>
              </p:ext>
            </p:extLst>
          </p:nvPr>
        </p:nvGraphicFramePr>
        <p:xfrm>
          <a:off x="1915433" y="1820863"/>
          <a:ext cx="11652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Уравнение" r:id="rId6" imgW="647640" imgH="228600" progId="Equation.3">
                  <p:embed/>
                </p:oleObj>
              </mc:Choice>
              <mc:Fallback>
                <p:oleObj name="Уравнение" r:id="rId6" imgW="647640" imgH="2286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433" y="1820863"/>
                        <a:ext cx="1165225" cy="41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82563" y="3271514"/>
            <a:ext cx="88519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Алгоритм:</a:t>
            </a:r>
          </a:p>
          <a:p>
            <a:pPr marL="363538" indent="-363538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Выравнивание ряда с помощью скользящего среднего по 4 сезонам, 12 месяцам и т.д.</a:t>
            </a:r>
          </a:p>
          <a:p>
            <a:pPr marL="363538" indent="-363538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сезонной компоненты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ее корректировка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аддитивной формы сезонность должна быть в среднем нулевой, для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мультипли-кативной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единичной).</a:t>
            </a:r>
          </a:p>
          <a:p>
            <a:pPr marL="363538" indent="-363538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Устранение сезонной компоненты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3538" indent="-363538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тренда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63538" indent="-363538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Получение прогнозных значений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63538" indent="-363538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ошибок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вычисление коэффициента детерминации.</a:t>
            </a:r>
          </a:p>
        </p:txBody>
      </p:sp>
    </p:spTree>
    <p:extLst>
      <p:ext uri="{BB962C8B-B14F-4D97-AF65-F5344CB8AC3E}">
        <p14:creationId xmlns:p14="http://schemas.microsoft.com/office/powerpoint/2010/main" val="192537947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Аддитивная сезонность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4819"/>
              </p:ext>
            </p:extLst>
          </p:nvPr>
        </p:nvGraphicFramePr>
        <p:xfrm>
          <a:off x="206113" y="1500668"/>
          <a:ext cx="1330262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529">
                  <a:extLst>
                    <a:ext uri="{9D8B030D-6E8A-4147-A177-3AD203B41FA5}">
                      <a16:colId xmlns:a16="http://schemas.microsoft.com/office/drawing/2014/main" val="4021560789"/>
                    </a:ext>
                  </a:extLst>
                </a:gridCol>
                <a:gridCol w="548733">
                  <a:extLst>
                    <a:ext uri="{9D8B030D-6E8A-4147-A177-3AD203B41FA5}">
                      <a16:colId xmlns:a16="http://schemas.microsoft.com/office/drawing/2014/main" val="272574820"/>
                    </a:ext>
                  </a:extLst>
                </a:gridCol>
              </a:tblGrid>
              <a:tr h="228794">
                <a:tc>
                  <a:txBody>
                    <a:bodyPr/>
                    <a:lstStyle/>
                    <a:p>
                      <a:pPr algn="ctr" fontAlgn="b"/>
                      <a:endParaRPr lang="ru-RU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05303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весна13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554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лето13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64190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91267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зима13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0158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73792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3560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33788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11602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80426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279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2944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85934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088676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82178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870124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19146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6841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69146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09590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001040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6377"/>
              </p:ext>
            </p:extLst>
          </p:nvPr>
        </p:nvGraphicFramePr>
        <p:xfrm>
          <a:off x="1521862" y="1500664"/>
          <a:ext cx="2117595" cy="51682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5865">
                  <a:extLst>
                    <a:ext uri="{9D8B030D-6E8A-4147-A177-3AD203B41FA5}">
                      <a16:colId xmlns:a16="http://schemas.microsoft.com/office/drawing/2014/main" val="2096176706"/>
                    </a:ext>
                  </a:extLst>
                </a:gridCol>
                <a:gridCol w="705865">
                  <a:extLst>
                    <a:ext uri="{9D8B030D-6E8A-4147-A177-3AD203B41FA5}">
                      <a16:colId xmlns:a16="http://schemas.microsoft.com/office/drawing/2014/main" val="4074379627"/>
                    </a:ext>
                  </a:extLst>
                </a:gridCol>
                <a:gridCol w="705865">
                  <a:extLst>
                    <a:ext uri="{9D8B030D-6E8A-4147-A177-3AD203B41FA5}">
                      <a16:colId xmlns:a16="http://schemas.microsoft.com/office/drawing/2014/main" val="3595455542"/>
                    </a:ext>
                  </a:extLst>
                </a:gridCol>
              </a:tblGrid>
              <a:tr h="3291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MA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y-MA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7108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01090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68846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18097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-0,800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-0,683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00551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1,888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-0,488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-0,280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77083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0,888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484456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2,263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71534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-0,750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161501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-0,463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619439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0,800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68966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0,213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93372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51410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2632648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0,838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379287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-0,062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80119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-0,683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22124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15288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585088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14280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-0,683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25196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37819"/>
              </p:ext>
            </p:extLst>
          </p:nvPr>
        </p:nvGraphicFramePr>
        <p:xfrm>
          <a:off x="3639457" y="1500664"/>
          <a:ext cx="2438400" cy="51682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1096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3245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077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7667401"/>
                    </a:ext>
                  </a:extLst>
                </a:gridCol>
              </a:tblGrid>
              <a:tr h="3291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ru-RU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–</a:t>
                      </a:r>
                      <a:r>
                        <a:rPr lang="ru-RU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T+S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63078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1,780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1,741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63571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1,820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1,803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55647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1,864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2,047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27817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1,926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1,243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-0,343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890805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1,987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1,707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-0,307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8464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2,048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2,828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0,172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55851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0,507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04234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1,489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683689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1,953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-0,053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77450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2,294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3,074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0,126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31182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2,356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00209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1,734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0,266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60518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0,001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37016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2,540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0,080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39823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-0,184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12126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1,980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0,120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665748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3,180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2,445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0,455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04376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2,786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3,566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-0,266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581717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2,847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3,030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-0,530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235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2,883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2,909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2,226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-0,026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279279"/>
                  </a:ext>
                </a:extLst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90679"/>
              </p:ext>
            </p:extLst>
          </p:nvPr>
        </p:nvGraphicFramePr>
        <p:xfrm>
          <a:off x="6254750" y="1790700"/>
          <a:ext cx="27400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Уравнение" r:id="rId4" imgW="1600200" imgH="990360" progId="Equation.3">
                  <p:embed/>
                </p:oleObj>
              </mc:Choice>
              <mc:Fallback>
                <p:oleObj name="Уравнение" r:id="rId4" imgW="1600200" imgH="99036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1790700"/>
                        <a:ext cx="2740025" cy="178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19993"/>
              </p:ext>
            </p:extLst>
          </p:nvPr>
        </p:nvGraphicFramePr>
        <p:xfrm>
          <a:off x="6259513" y="3862388"/>
          <a:ext cx="27670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Уравнение" r:id="rId6" imgW="1536480" imgH="241200" progId="Equation.3">
                  <p:embed/>
                </p:oleObj>
              </mc:Choice>
              <mc:Fallback>
                <p:oleObj name="Уравнение" r:id="rId6" imgW="1536480" imgH="2412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3862388"/>
                        <a:ext cx="2767012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4429"/>
              </p:ext>
            </p:extLst>
          </p:nvPr>
        </p:nvGraphicFramePr>
        <p:xfrm>
          <a:off x="6288088" y="4278313"/>
          <a:ext cx="26749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Уравнение" r:id="rId8" imgW="1562040" imgH="457200" progId="Equation.3">
                  <p:embed/>
                </p:oleObj>
              </mc:Choice>
              <mc:Fallback>
                <p:oleObj name="Уравнение" r:id="rId8" imgW="1562040" imgH="4572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4278313"/>
                        <a:ext cx="2674937" cy="82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25590"/>
              </p:ext>
            </p:extLst>
          </p:nvPr>
        </p:nvGraphicFramePr>
        <p:xfrm>
          <a:off x="6269038" y="5381625"/>
          <a:ext cx="20002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Уравнение" r:id="rId10" imgW="1168200" imgH="253800" progId="Equation.3">
                  <p:embed/>
                </p:oleObj>
              </mc:Choice>
              <mc:Fallback>
                <p:oleObj name="Уравнение" r:id="rId10" imgW="1168200" imgH="2538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5381625"/>
                        <a:ext cx="2000250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213451" y="3512034"/>
            <a:ext cx="22544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Корректировка: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75351" y="1442343"/>
            <a:ext cx="17413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Сезонность: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175351" y="5023790"/>
            <a:ext cx="10427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Тренд: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211573" y="5774665"/>
            <a:ext cx="2441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модели: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67582"/>
              </p:ext>
            </p:extLst>
          </p:nvPr>
        </p:nvGraphicFramePr>
        <p:xfrm>
          <a:off x="6291103" y="6087967"/>
          <a:ext cx="2282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Уравнение" r:id="rId12" imgW="1333440" imgH="419040" progId="Equation.3">
                  <p:embed/>
                </p:oleObj>
              </mc:Choice>
              <mc:Fallback>
                <p:oleObj name="Уравнение" r:id="rId12" imgW="1333440" imgH="41904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103" y="6087967"/>
                        <a:ext cx="2282825" cy="755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1339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Мультипликативная сезонность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4819"/>
              </p:ext>
            </p:extLst>
          </p:nvPr>
        </p:nvGraphicFramePr>
        <p:xfrm>
          <a:off x="206113" y="1500668"/>
          <a:ext cx="1330262" cy="51682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529">
                  <a:extLst>
                    <a:ext uri="{9D8B030D-6E8A-4147-A177-3AD203B41FA5}">
                      <a16:colId xmlns:a16="http://schemas.microsoft.com/office/drawing/2014/main" val="4021560789"/>
                    </a:ext>
                  </a:extLst>
                </a:gridCol>
                <a:gridCol w="548733">
                  <a:extLst>
                    <a:ext uri="{9D8B030D-6E8A-4147-A177-3AD203B41FA5}">
                      <a16:colId xmlns:a16="http://schemas.microsoft.com/office/drawing/2014/main" val="272574820"/>
                    </a:ext>
                  </a:extLst>
                </a:gridCol>
              </a:tblGrid>
              <a:tr h="228794">
                <a:tc>
                  <a:txBody>
                    <a:bodyPr/>
                    <a:lstStyle/>
                    <a:p>
                      <a:pPr algn="ctr" fontAlgn="b"/>
                      <a:endParaRPr lang="ru-RU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05303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весна13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554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лето13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64190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91267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зима13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90158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73792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3560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осень14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33788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11602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804267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27952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2944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85934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088676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821780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870124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191468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весна17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684182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лето17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3,3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691463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осень17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095901"/>
                  </a:ext>
                </a:extLst>
              </a:tr>
              <a:tr h="1676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зима17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2,2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001040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87171"/>
              </p:ext>
            </p:extLst>
          </p:nvPr>
        </p:nvGraphicFramePr>
        <p:xfrm>
          <a:off x="1521862" y="1500664"/>
          <a:ext cx="2117595" cy="51682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05865">
                  <a:extLst>
                    <a:ext uri="{9D8B030D-6E8A-4147-A177-3AD203B41FA5}">
                      <a16:colId xmlns:a16="http://schemas.microsoft.com/office/drawing/2014/main" val="2096176706"/>
                    </a:ext>
                  </a:extLst>
                </a:gridCol>
                <a:gridCol w="705865">
                  <a:extLst>
                    <a:ext uri="{9D8B030D-6E8A-4147-A177-3AD203B41FA5}">
                      <a16:colId xmlns:a16="http://schemas.microsoft.com/office/drawing/2014/main" val="4074379627"/>
                    </a:ext>
                  </a:extLst>
                </a:gridCol>
                <a:gridCol w="705865">
                  <a:extLst>
                    <a:ext uri="{9D8B030D-6E8A-4147-A177-3AD203B41FA5}">
                      <a16:colId xmlns:a16="http://schemas.microsoft.com/office/drawing/2014/main" val="3595455542"/>
                    </a:ext>
                  </a:extLst>
                </a:gridCol>
              </a:tblGrid>
              <a:tr h="3291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MA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y/MA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7108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01090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68846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18097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 dirty="0">
                          <a:effectLst/>
                        </a:rPr>
                        <a:t>1,700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00551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1,888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77083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2,113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484456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2,263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71534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161501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2,363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619439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68966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2,488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93372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51410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2632648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2,563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379287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80119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22124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152887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u="none" strike="noStrike">
                          <a:effectLst/>
                        </a:rPr>
                        <a:t>2,713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585088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14280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25196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21315"/>
              </p:ext>
            </p:extLst>
          </p:nvPr>
        </p:nvGraphicFramePr>
        <p:xfrm>
          <a:off x="3639457" y="1500664"/>
          <a:ext cx="2438400" cy="51682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1096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3245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0777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7667401"/>
                    </a:ext>
                  </a:extLst>
                </a:gridCol>
              </a:tblGrid>
              <a:tr h="329109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ru-RU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/</a:t>
                      </a:r>
                      <a:r>
                        <a:rPr lang="ru-RU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T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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S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63078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63571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55647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-0,279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278170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-0,413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890805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1,597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-0,313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8464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55851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04234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683689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77450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311826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002095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605183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37016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39823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-0,296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121264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665748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043769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3,830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-0,530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5817171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-0,701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2352"/>
                  </a:ext>
                </a:extLst>
              </a:tr>
              <a:tr h="241958"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95000"/>
                        </a:lnSpc>
                      </a:pPr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279279"/>
                  </a:ext>
                </a:extLst>
              </a:tr>
            </a:tbl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85847"/>
              </p:ext>
            </p:extLst>
          </p:nvPr>
        </p:nvGraphicFramePr>
        <p:xfrm>
          <a:off x="6237288" y="1790700"/>
          <a:ext cx="2697162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Уравнение" r:id="rId4" imgW="1574640" imgH="990360" progId="Equation.3">
                  <p:embed/>
                </p:oleObj>
              </mc:Choice>
              <mc:Fallback>
                <p:oleObj name="Уравнение" r:id="rId4" imgW="1574640" imgH="99036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1790700"/>
                        <a:ext cx="2697162" cy="178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354154"/>
              </p:ext>
            </p:extLst>
          </p:nvPr>
        </p:nvGraphicFramePr>
        <p:xfrm>
          <a:off x="6262688" y="3862388"/>
          <a:ext cx="26066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Уравнение" r:id="rId6" imgW="1447560" imgH="241200" progId="Equation.3">
                  <p:embed/>
                </p:oleObj>
              </mc:Choice>
              <mc:Fallback>
                <p:oleObj name="Уравнение" r:id="rId6" imgW="1447560" imgH="2412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3862388"/>
                        <a:ext cx="2606675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30739"/>
              </p:ext>
            </p:extLst>
          </p:nvPr>
        </p:nvGraphicFramePr>
        <p:xfrm>
          <a:off x="6280150" y="4278313"/>
          <a:ext cx="25003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Уравнение" r:id="rId8" imgW="1460160" imgH="457200" progId="Equation.3">
                  <p:embed/>
                </p:oleObj>
              </mc:Choice>
              <mc:Fallback>
                <p:oleObj name="Уравнение" r:id="rId8" imgW="1460160" imgH="4572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4278313"/>
                        <a:ext cx="2500313" cy="82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849114"/>
              </p:ext>
            </p:extLst>
          </p:nvPr>
        </p:nvGraphicFramePr>
        <p:xfrm>
          <a:off x="6276975" y="5381625"/>
          <a:ext cx="20224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7" name="Уравнение" r:id="rId10" imgW="1180800" imgH="253800" progId="Equation.3">
                  <p:embed/>
                </p:oleObj>
              </mc:Choice>
              <mc:Fallback>
                <p:oleObj name="Уравнение" r:id="rId10" imgW="1180800" imgH="2538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5381625"/>
                        <a:ext cx="2022475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213451" y="3512034"/>
            <a:ext cx="22544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Корректировка: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75351" y="1442343"/>
            <a:ext cx="17413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Сезонность: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175351" y="5023790"/>
            <a:ext cx="10427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Тренд: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211573" y="5774665"/>
            <a:ext cx="2441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модели: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76158"/>
              </p:ext>
            </p:extLst>
          </p:nvPr>
        </p:nvGraphicFramePr>
        <p:xfrm>
          <a:off x="6291103" y="6087967"/>
          <a:ext cx="22828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Уравнение" r:id="rId12" imgW="1333440" imgH="419040" progId="Equation.3">
                  <p:embed/>
                </p:oleObj>
              </mc:Choice>
              <mc:Fallback>
                <p:oleObj name="Уравнение" r:id="rId12" imgW="1333440" imgH="4190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103" y="6087967"/>
                        <a:ext cx="2282825" cy="755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91414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Основные факторы,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ф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ормирующие временной ряд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2984" y="1476773"/>
            <a:ext cx="894277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Долговременные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общая тенденция изменения признака, как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прави-ло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монотонная. Моделируется некоторой регрессионной функцией, чаще всего полиномом или экспонентой.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="1" i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тренд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73050" indent="-273050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Сезонные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периодические колебания, происходящие в определенное время года. Моделируются с помощью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дамми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-переменных или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откло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-нений от скользящего среднего.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b="1" i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сезонность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73050" indent="-273050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Циклические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долговременные циклы экономической,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политичес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-кой, демографической или иной природы. Часто имеют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неопределен-ную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в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т.ч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изменяющуюся длительность. Моделируются некоторыми периодическими функциями. </a:t>
            </a:r>
            <a:r>
              <a:rPr 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sz="2200" b="1" i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цикл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3050" indent="-273050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Случайные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остатки, не поддающиеся объяснению. Разделяются на шоковые скачкообразные изменения и малые случайные отклонения, которые можно моделировать. </a:t>
            </a:r>
            <a:r>
              <a:rPr 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200" b="1" i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случайные остатки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23864065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Основные задачи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анализа временных рядов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2984" y="1476773"/>
            <a:ext cx="89427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Определить, какие факторы (долговременные, сезонные, циклические, случайные) присутствуют в модели.</a:t>
            </a:r>
          </a:p>
          <a:p>
            <a:pPr marL="266700" indent="-266700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Построить хорошие оценки для коэффициентов неслучайных функций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66700" indent="-266700" algn="just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Подобрать модель, адекватно описывающую поведение остатков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и оценить ее параметры.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563" y="3600431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Аддитивная и мультипликативная модель: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733644"/>
              </p:ext>
            </p:extLst>
          </p:nvPr>
        </p:nvGraphicFramePr>
        <p:xfrm>
          <a:off x="608013" y="3992563"/>
          <a:ext cx="2936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Уравнение" r:id="rId3" imgW="1765080" imgH="241200" progId="Equation.3">
                  <p:embed/>
                </p:oleObj>
              </mc:Choice>
              <mc:Fallback>
                <p:oleObj name="Уравнение" r:id="rId3" imgW="1765080" imgH="241200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992563"/>
                        <a:ext cx="2936875" cy="434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79049"/>
              </p:ext>
            </p:extLst>
          </p:nvPr>
        </p:nvGraphicFramePr>
        <p:xfrm>
          <a:off x="577850" y="4359275"/>
          <a:ext cx="28559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Уравнение" r:id="rId5" imgW="1587240" imgH="266400" progId="Equation.3">
                  <p:embed/>
                </p:oleObj>
              </mc:Choice>
              <mc:Fallback>
                <p:oleObj name="Уравнение" r:id="rId5" imgW="1587240" imgH="2664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359275"/>
                        <a:ext cx="2855913" cy="481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581125"/>
              </p:ext>
            </p:extLst>
          </p:nvPr>
        </p:nvGraphicFramePr>
        <p:xfrm>
          <a:off x="4677175" y="3758498"/>
          <a:ext cx="41830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Уравнение" r:id="rId7" imgW="2323800" imgH="711000" progId="Equation.3">
                  <p:embed/>
                </p:oleObj>
              </mc:Choice>
              <mc:Fallback>
                <p:oleObj name="Уравнение" r:id="rId7" imgW="2323800" imgH="7110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175" y="3758498"/>
                        <a:ext cx="4183063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82563" y="4797902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01224" y="5189908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Помесячные авиаперевозки –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?)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1224" y="5547866"/>
            <a:ext cx="8942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Фондовые индексы –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##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Урожайность –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?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1224" y="6279720"/>
            <a:ext cx="8942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Аккуратно с циклами:</a:t>
            </a:r>
            <a:r>
              <a:rPr lang="ru-RU" sz="22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Кризис 1857, 1895, 1933, 1971, 2009 (38 лет!)</a:t>
            </a:r>
            <a:endParaRPr lang="ru-RU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1666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Неслучайная составляющая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временного ряда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2984" y="1476773"/>
            <a:ext cx="8942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выявить (желательно автоматически) факт наличия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отсут-ствия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неслучайной (т.е. зависящей от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составляющей.</a:t>
            </a:r>
          </a:p>
          <a:p>
            <a:pPr algn="just"/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const.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2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const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 различные варианты конкретизации.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2984" y="2934311"/>
            <a:ext cx="89427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гипотезы о неизменности среднего: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Критерий серий, основанный на медиане –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выявляет монотонные зависимости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Критерий восходящих и нисходящих серий –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выявляет периодические зависимости.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Критерий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Аббе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2984" y="5068957"/>
            <a:ext cx="8942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курс доллара за 3 апреля – 16 мая 2018</a:t>
            </a:r>
          </a:p>
          <a:p>
            <a:pPr algn="just"/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57,29, </a:t>
            </a:r>
            <a:r>
              <a:rPr lang="ru-RU" sz="2200" u="sng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57,54, 57,76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57,58, </a:t>
            </a:r>
            <a:r>
              <a:rPr lang="ru-RU" sz="2200" u="sng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57,83, 58,57</a:t>
            </a:r>
            <a:r>
              <a:rPr lang="ru-RU" sz="220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62,37, 64,06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62,07,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61,43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algn="just"/>
            <a:r>
              <a:rPr lang="ru-RU" sz="220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62,28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61,15, </a:t>
            </a:r>
            <a:r>
              <a:rPr lang="ru-RU" sz="2200" u="sng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61,55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60,86, </a:t>
            </a:r>
            <a:r>
              <a:rPr lang="ru-RU" sz="2200" u="sng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61,32, 61,77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61,66, </a:t>
            </a:r>
            <a:r>
              <a:rPr lang="ru-RU" sz="2200" u="sng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61,75</a:t>
            </a:r>
            <a:r>
              <a:rPr lang="ru-RU" sz="220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62,60, 62,73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62,00, </a:t>
            </a:r>
            <a:r>
              <a:rPr lang="ru-RU" sz="220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63,49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63,20, 62,71, </a:t>
            </a:r>
            <a:r>
              <a:rPr lang="ru-RU" sz="220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63,01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62,52,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61,74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61,77, </a:t>
            </a:r>
            <a:r>
              <a:rPr lang="ru-RU" sz="22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61,92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45831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Критерий серий,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п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остроенный на медиане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563" y="1423293"/>
            <a:ext cx="89427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Переходим к вариационному ряду (сортируем в порядке возрастания):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… &lt;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Определяем выборочную медиану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На основе исходного ряда записываем серии из «+» и «–»: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«+»,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med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  «–»,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med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  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med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 учитываются.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Вычисляются 2 характеристики: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общее число серий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         (последовательностей подряд идущих плюсов и минусов),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протяженность самой длинной серии.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Если ряд неслучайный,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достаточно мало,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велико. </a:t>
            </a:r>
          </a:p>
          <a:p>
            <a:pPr algn="just"/>
            <a:endParaRPr lang="en-US" sz="80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66700" indent="-266700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5. Если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				  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или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			 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ряд неслучайный с вероятностью ошибки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0,05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03575"/>
              </p:ext>
            </p:extLst>
          </p:nvPr>
        </p:nvGraphicFramePr>
        <p:xfrm>
          <a:off x="4654550" y="1851025"/>
          <a:ext cx="44799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3" name="Уравнение" r:id="rId3" imgW="2768400" imgH="533160" progId="Equation.3">
                  <p:embed/>
                </p:oleObj>
              </mc:Choice>
              <mc:Fallback>
                <p:oleObj name="Уравнение" r:id="rId3" imgW="2768400" imgH="53316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1851025"/>
                        <a:ext cx="4479925" cy="958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84757"/>
              </p:ext>
            </p:extLst>
          </p:nvPr>
        </p:nvGraphicFramePr>
        <p:xfrm>
          <a:off x="1214438" y="5135563"/>
          <a:ext cx="30892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Уравнение" r:id="rId5" imgW="1904760" imgH="291960" progId="Equation.3">
                  <p:embed/>
                </p:oleObj>
              </mc:Choice>
              <mc:Fallback>
                <p:oleObj name="Уравнение" r:id="rId5" imgW="1904760" imgH="29196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135563"/>
                        <a:ext cx="3089275" cy="525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84210"/>
              </p:ext>
            </p:extLst>
          </p:nvPr>
        </p:nvGraphicFramePr>
        <p:xfrm>
          <a:off x="4773613" y="5240338"/>
          <a:ext cx="21605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Уравнение" r:id="rId7" imgW="1333440" imgH="215640" progId="Equation.3">
                  <p:embed/>
                </p:oleObj>
              </mc:Choice>
              <mc:Fallback>
                <p:oleObj name="Уравнение" r:id="rId7" imgW="1333440" imgH="21564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5240338"/>
                        <a:ext cx="2160587" cy="388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59949" y="5937923"/>
            <a:ext cx="8942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</a:p>
          <a:p>
            <a:pPr algn="just"/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med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61,77, 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29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8 &lt; 10,31, 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(29) = 8 &gt; 4,86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ряд неслучайный.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9694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Критерий восходящих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нисходящих серий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563" y="1423293"/>
            <a:ext cx="87979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На основе исходного ряда записываем серии из «+» и «–»: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«+»,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0,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«–»,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учитываются.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Вычисляются 2 характеристики: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общее число серий</a:t>
            </a:r>
          </a:p>
          <a:p>
            <a:pPr algn="just"/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протяженность самой длинной серии.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Если ряд неслучайный,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мало,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велико. 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66700" indent="-2667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Если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или</a:t>
            </a:r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66700" indent="-266700" algn="just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66700" indent="-266700"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ряд неслучайный с вероятностью ошибки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0,05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878905"/>
              </p:ext>
            </p:extLst>
          </p:nvPr>
        </p:nvGraphicFramePr>
        <p:xfrm>
          <a:off x="1225550" y="3697288"/>
          <a:ext cx="40227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Уравнение" r:id="rId3" imgW="2234880" imgH="545760" progId="Equation.3">
                  <p:embed/>
                </p:oleObj>
              </mc:Choice>
              <mc:Fallback>
                <p:oleObj name="Уравнение" r:id="rId3" imgW="2234880" imgH="54576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697288"/>
                        <a:ext cx="4022725" cy="982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43523"/>
              </p:ext>
            </p:extLst>
          </p:nvPr>
        </p:nvGraphicFramePr>
        <p:xfrm>
          <a:off x="5656263" y="3424238"/>
          <a:ext cx="34798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Уравнение" r:id="rId5" imgW="2145960" imgH="914400" progId="Equation.3">
                  <p:embed/>
                </p:oleObj>
              </mc:Choice>
              <mc:Fallback>
                <p:oleObj name="Уравнение" r:id="rId5" imgW="2145960" imgH="91440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3424238"/>
                        <a:ext cx="3479800" cy="164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0137" y="5007144"/>
            <a:ext cx="8942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</a:p>
          <a:p>
            <a:pPr algn="just"/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29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17 &gt; 14,69, 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(29) = 4 &lt; 6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ряд случайный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нет периодических ко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лебаний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хотя может быть монотонная зависимость, выявленная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преды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дущим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критерием).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5561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Критерий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Аббе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(квадратов последовательных разностей)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563" y="1423293"/>
            <a:ext cx="87979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Подсчитываем эмпирическое значение критерия</a:t>
            </a:r>
          </a:p>
          <a:p>
            <a:pPr algn="just"/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Находим критическую точку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Если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         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ряд неслучайный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 вероятностью ошибки 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0,05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026619"/>
              </p:ext>
            </p:extLst>
          </p:nvPr>
        </p:nvGraphicFramePr>
        <p:xfrm>
          <a:off x="549275" y="1766888"/>
          <a:ext cx="4002088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0" name="Уравнение" r:id="rId3" imgW="2222280" imgH="939600" progId="Equation.3">
                  <p:embed/>
                </p:oleObj>
              </mc:Choice>
              <mc:Fallback>
                <p:oleObj name="Уравнение" r:id="rId3" imgW="2222280" imgH="9396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766888"/>
                        <a:ext cx="4002088" cy="1690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63124" y="4992688"/>
            <a:ext cx="89618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Замечание: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Рекомендуется использовать критерий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Аббе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для больших выборок 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&gt;60)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307230"/>
              </p:ext>
            </p:extLst>
          </p:nvPr>
        </p:nvGraphicFramePr>
        <p:xfrm>
          <a:off x="500063" y="3713163"/>
          <a:ext cx="5969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Уравнение" r:id="rId5" imgW="3314520" imgH="495000" progId="Equation.3">
                  <p:embed/>
                </p:oleObj>
              </mc:Choice>
              <mc:Fallback>
                <p:oleObj name="Уравнение" r:id="rId5" imgW="3314520" imgH="4950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713163"/>
                        <a:ext cx="5969000" cy="892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960561"/>
              </p:ext>
            </p:extLst>
          </p:nvPr>
        </p:nvGraphicFramePr>
        <p:xfrm>
          <a:off x="1177925" y="4579938"/>
          <a:ext cx="16033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Уравнение" r:id="rId7" imgW="888840" imgH="228600" progId="Equation.3">
                  <p:embed/>
                </p:oleObj>
              </mc:Choice>
              <mc:Fallback>
                <p:oleObj name="Уравнение" r:id="rId7" imgW="888840" imgH="2286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579938"/>
                        <a:ext cx="1603375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63124" y="5746720"/>
            <a:ext cx="8942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</a:p>
          <a:p>
            <a:pPr algn="just"/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29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0,54/3,69 = 0,147 &lt; 0,704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ряд неслучайный.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130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Полиномиальные тренды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4626" y="1029889"/>
            <a:ext cx="87979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Общая формула полиномиального тренда: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algn="just"/>
            <a:endParaRPr lang="en-US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algn="just"/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1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линейный тренд, постоянный прирост;</a:t>
            </a:r>
          </a:p>
          <a:p>
            <a:pPr marL="266700" algn="just"/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квадратичный тренд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постоянное ускорение;</a:t>
            </a:r>
          </a:p>
          <a:p>
            <a:pPr marL="266700" algn="just"/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кубичный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тренд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постоянное изменение ускорения (???)</a:t>
            </a:r>
          </a:p>
          <a:p>
            <a:pPr marL="266700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рекомендуется использовать тренды высших степеней!</a:t>
            </a:r>
            <a:endParaRPr lang="ru-RU" sz="2200" b="1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lvl="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Темпы роста инфляции стали сокращаться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657334"/>
              </p:ext>
            </p:extLst>
          </p:nvPr>
        </p:nvGraphicFramePr>
        <p:xfrm>
          <a:off x="484188" y="1374775"/>
          <a:ext cx="3295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0" name="Уравнение" r:id="rId3" imgW="1828800" imgH="279360" progId="Equation.3">
                  <p:embed/>
                </p:oleObj>
              </mc:Choice>
              <mc:Fallback>
                <p:oleObj name="Уравнение" r:id="rId3" imgW="1828800" imgH="27936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374775"/>
                        <a:ext cx="3295650" cy="503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807714"/>
              </p:ext>
            </p:extLst>
          </p:nvPr>
        </p:nvGraphicFramePr>
        <p:xfrm>
          <a:off x="290286" y="4003993"/>
          <a:ext cx="3005364" cy="2675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82563" y="3435981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«Динамика курса доллара с 3 апреля по 16 мая 2018»: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756862"/>
              </p:ext>
            </p:extLst>
          </p:nvPr>
        </p:nvGraphicFramePr>
        <p:xfrm>
          <a:off x="3500438" y="3832896"/>
          <a:ext cx="3592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1" name="Уравнение" r:id="rId6" imgW="1993680" imgH="380880" progId="Equation.3">
                  <p:embed/>
                </p:oleObj>
              </mc:Choice>
              <mc:Fallback>
                <p:oleObj name="Уравнение" r:id="rId6" imgW="1993680" imgH="38088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832896"/>
                        <a:ext cx="3592513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274965"/>
              </p:ext>
            </p:extLst>
          </p:nvPr>
        </p:nvGraphicFramePr>
        <p:xfrm>
          <a:off x="3505200" y="4462463"/>
          <a:ext cx="47132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2" name="Уравнение" r:id="rId8" imgW="2616120" imgH="380880" progId="Equation.3">
                  <p:embed/>
                </p:oleObj>
              </mc:Choice>
              <mc:Fallback>
                <p:oleObj name="Уравнение" r:id="rId8" imgW="2616120" imgH="3808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62463"/>
                        <a:ext cx="4713287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305989"/>
              </p:ext>
            </p:extLst>
          </p:nvPr>
        </p:nvGraphicFramePr>
        <p:xfrm>
          <a:off x="3529012" y="5148263"/>
          <a:ext cx="5614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Уравнение" r:id="rId10" imgW="3251160" imgH="380880" progId="Equation.3">
                  <p:embed/>
                </p:oleObj>
              </mc:Choice>
              <mc:Fallback>
                <p:oleObj name="Уравнение" r:id="rId10" imgW="3251160" imgH="38088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2" y="5148263"/>
                        <a:ext cx="5614988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461132"/>
              </p:ext>
            </p:extLst>
          </p:nvPr>
        </p:nvGraphicFramePr>
        <p:xfrm>
          <a:off x="3519488" y="5837238"/>
          <a:ext cx="462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4" name="Уравнение" r:id="rId12" imgW="2565360" imgH="380880" progId="Equation.3">
                  <p:embed/>
                </p:oleObj>
              </mc:Choice>
              <mc:Fallback>
                <p:oleObj name="Уравнение" r:id="rId12" imgW="2565360" imgH="3808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5837238"/>
                        <a:ext cx="4622800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69216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3" grpId="0">
        <p:bldAsOne/>
      </p:bldGraphic>
      <p:bldP spid="14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25366</TotalTime>
  <Words>2814</Words>
  <Application>Microsoft Office PowerPoint</Application>
  <PresentationFormat>Экран (4:3)</PresentationFormat>
  <Paragraphs>1112</Paragraphs>
  <Slides>23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782</cp:revision>
  <dcterms:created xsi:type="dcterms:W3CDTF">1997-05-19T02:18:46Z</dcterms:created>
  <dcterms:modified xsi:type="dcterms:W3CDTF">2019-02-04T15:15:09Z</dcterms:modified>
</cp:coreProperties>
</file>