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sldIdLst>
    <p:sldId id="291" r:id="rId2"/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375" r:id="rId2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364" autoAdjust="0"/>
  </p:normalViewPr>
  <p:slideViewPr>
    <p:cSldViewPr snapToGrid="0">
      <p:cViewPr varScale="1">
        <p:scale>
          <a:sx n="70" d="100"/>
          <a:sy n="70" d="100"/>
        </p:scale>
        <p:origin x="12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asha\EXCEL\2004\Cont3_3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asha\EXCEL\2004\Cont3_3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728222371360082"/>
          <c:y val="9.8039841451193904E-2"/>
          <c:w val="0.82842620571712788"/>
          <c:h val="0.8104626893298696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8080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Лист1!$I$106:$S$106</c:f>
              <c:strCache>
                <c:ptCount val="11"/>
                <c:pt idx="0">
                  <c:v>r_0</c:v>
                </c:pt>
                <c:pt idx="1">
                  <c:v>r_1</c:v>
                </c:pt>
                <c:pt idx="2">
                  <c:v>r_2</c:v>
                </c:pt>
                <c:pt idx="3">
                  <c:v>r_3</c:v>
                </c:pt>
                <c:pt idx="4">
                  <c:v>r_4</c:v>
                </c:pt>
                <c:pt idx="5">
                  <c:v>r_5</c:v>
                </c:pt>
                <c:pt idx="6">
                  <c:v>r_6</c:v>
                </c:pt>
                <c:pt idx="7">
                  <c:v>r_7</c:v>
                </c:pt>
                <c:pt idx="8">
                  <c:v>r_8</c:v>
                </c:pt>
                <c:pt idx="9">
                  <c:v>r_9</c:v>
                </c:pt>
                <c:pt idx="10">
                  <c:v>r_10</c:v>
                </c:pt>
              </c:strCache>
            </c:strRef>
          </c:cat>
          <c:val>
            <c:numRef>
              <c:f>Лист1!$I$107:$S$107</c:f>
              <c:numCache>
                <c:formatCode>0.0000</c:formatCode>
                <c:ptCount val="11"/>
                <c:pt idx="0">
                  <c:v>1</c:v>
                </c:pt>
                <c:pt idx="1">
                  <c:v>0.92017473468946898</c:v>
                </c:pt>
                <c:pt idx="2">
                  <c:v>-0.25997494981783609</c:v>
                </c:pt>
                <c:pt idx="3">
                  <c:v>-0.11836019739145472</c:v>
                </c:pt>
                <c:pt idx="4">
                  <c:v>-8.054842346502579E-2</c:v>
                </c:pt>
                <c:pt idx="5">
                  <c:v>6.317692216895137E-3</c:v>
                </c:pt>
                <c:pt idx="6">
                  <c:v>-9.8764269392109888E-2</c:v>
                </c:pt>
                <c:pt idx="7">
                  <c:v>-3.9329060224531524E-2</c:v>
                </c:pt>
                <c:pt idx="8">
                  <c:v>-5.4604571414295817E-2</c:v>
                </c:pt>
                <c:pt idx="9">
                  <c:v>-9.7467247212518163E-2</c:v>
                </c:pt>
                <c:pt idx="10">
                  <c:v>-2.7267621764080702E-3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D9-4065-A474-F4211014B4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5591128"/>
        <c:axId val="1"/>
      </c:barChart>
      <c:catAx>
        <c:axId val="425591128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 Cyr"/>
                <a:ea typeface="Arial Cyr"/>
                <a:cs typeface="Arial Cyr"/>
              </a:defRPr>
            </a:pPr>
            <a:endParaRPr lang="ru-RU"/>
          </a:p>
        </c:txPr>
        <c:crossAx val="1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1"/>
        </c:scaling>
        <c:delete val="0"/>
        <c:axPos val="l"/>
        <c:numFmt formatCode="0.0" sourceLinked="0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 Cyr"/>
                <a:ea typeface="Arial Cyr"/>
                <a:cs typeface="Arial Cyr"/>
              </a:defRPr>
            </a:pPr>
            <a:endParaRPr lang="ru-RU"/>
          </a:p>
        </c:txPr>
        <c:crossAx val="425591128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 Cyr"/>
          <a:ea typeface="Arial Cyr"/>
          <a:cs typeface="Arial Cyr"/>
        </a:defRPr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5119199681131982E-2"/>
          <c:y val="9.8039841451193904E-2"/>
          <c:w val="0.97731859224800766"/>
          <c:h val="0.8104626893298696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8080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Лист1!$I$104:$S$104</c:f>
              <c:strCache>
                <c:ptCount val="11"/>
                <c:pt idx="0">
                  <c:v>r0</c:v>
                </c:pt>
                <c:pt idx="1">
                  <c:v>r1</c:v>
                </c:pt>
                <c:pt idx="2">
                  <c:v>r2</c:v>
                </c:pt>
                <c:pt idx="3">
                  <c:v>r3</c:v>
                </c:pt>
                <c:pt idx="4">
                  <c:v>r4</c:v>
                </c:pt>
                <c:pt idx="5">
                  <c:v>r5</c:v>
                </c:pt>
                <c:pt idx="6">
                  <c:v>r6</c:v>
                </c:pt>
                <c:pt idx="7">
                  <c:v>r7</c:v>
                </c:pt>
                <c:pt idx="8">
                  <c:v>r8</c:v>
                </c:pt>
                <c:pt idx="9">
                  <c:v>r9</c:v>
                </c:pt>
                <c:pt idx="10">
                  <c:v>r10</c:v>
                </c:pt>
              </c:strCache>
            </c:strRef>
          </c:cat>
          <c:val>
            <c:numRef>
              <c:f>Лист1!$I$105:$S$105</c:f>
              <c:numCache>
                <c:formatCode>General</c:formatCode>
                <c:ptCount val="11"/>
                <c:pt idx="0">
                  <c:v>1</c:v>
                </c:pt>
                <c:pt idx="1">
                  <c:v>0.92017473468946898</c:v>
                </c:pt>
                <c:pt idx="2">
                  <c:v>0.80687298302793731</c:v>
                </c:pt>
                <c:pt idx="3">
                  <c:v>0.6793479273716192</c:v>
                </c:pt>
                <c:pt idx="4">
                  <c:v>0.54742491611493183</c:v>
                </c:pt>
                <c:pt idx="5">
                  <c:v>0.42712975987786267</c:v>
                </c:pt>
                <c:pt idx="6">
                  <c:v>0.30891211401317636</c:v>
                </c:pt>
                <c:pt idx="7">
                  <c:v>0.19934410006462927</c:v>
                </c:pt>
                <c:pt idx="8">
                  <c:v>9.8178700423220217E-2</c:v>
                </c:pt>
                <c:pt idx="9">
                  <c:v>-1.1913984516823391E-3</c:v>
                </c:pt>
                <c:pt idx="10">
                  <c:v>-8.551007304069734E-2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73-4372-9666-8A787E17DD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5593096"/>
        <c:axId val="1"/>
      </c:barChart>
      <c:catAx>
        <c:axId val="425593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 Cyr"/>
                <a:ea typeface="Arial Cyr"/>
                <a:cs typeface="Arial Cyr"/>
              </a:defRPr>
            </a:pPr>
            <a:endParaRPr lang="ru-RU"/>
          </a:p>
        </c:txPr>
        <c:crossAx val="1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1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 Cyr"/>
                <a:ea typeface="Arial Cyr"/>
                <a:cs typeface="Arial Cyr"/>
              </a:defRPr>
            </a:pPr>
            <a:endParaRPr lang="ru-RU"/>
          </a:p>
        </c:txPr>
        <c:crossAx val="425593096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 Cyr"/>
          <a:ea typeface="Arial Cyr"/>
          <a:cs typeface="Arial Cyr"/>
        </a:defRPr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82.wmf"/><Relationship Id="rId1" Type="http://schemas.openxmlformats.org/officeDocument/2006/relationships/image" Target="../media/image91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0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29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8.wmf"/><Relationship Id="rId5" Type="http://schemas.openxmlformats.org/officeDocument/2006/relationships/image" Target="../media/image23.wmf"/><Relationship Id="rId10" Type="http://schemas.openxmlformats.org/officeDocument/2006/relationships/image" Target="../media/image16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2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12" Type="http://schemas.openxmlformats.org/officeDocument/2006/relationships/image" Target="../media/image41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11" Type="http://schemas.openxmlformats.org/officeDocument/2006/relationships/image" Target="../media/image40.wmf"/><Relationship Id="rId5" Type="http://schemas.openxmlformats.org/officeDocument/2006/relationships/image" Target="../media/image35.wmf"/><Relationship Id="rId10" Type="http://schemas.openxmlformats.org/officeDocument/2006/relationships/image" Target="../media/image39.wmf"/><Relationship Id="rId4" Type="http://schemas.openxmlformats.org/officeDocument/2006/relationships/image" Target="../media/image34.wmf"/><Relationship Id="rId9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4.wmf"/><Relationship Id="rId7" Type="http://schemas.openxmlformats.org/officeDocument/2006/relationships/image" Target="../media/image57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16.wmf"/><Relationship Id="rId9" Type="http://schemas.openxmlformats.org/officeDocument/2006/relationships/image" Target="../media/image5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2.wmf"/><Relationship Id="rId7" Type="http://schemas.openxmlformats.org/officeDocument/2006/relationships/image" Target="../media/image65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0" Type="http://schemas.openxmlformats.org/officeDocument/2006/relationships/image" Target="../media/image68.wmf"/><Relationship Id="rId4" Type="http://schemas.openxmlformats.org/officeDocument/2006/relationships/image" Target="../media/image16.wmf"/><Relationship Id="rId9" Type="http://schemas.openxmlformats.org/officeDocument/2006/relationships/image" Target="../media/image6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74.wmf"/><Relationship Id="rId2" Type="http://schemas.openxmlformats.org/officeDocument/2006/relationships/image" Target="../media/image62.wmf"/><Relationship Id="rId1" Type="http://schemas.openxmlformats.org/officeDocument/2006/relationships/image" Target="../media/image70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537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7450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415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8185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634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433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996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486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0827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0293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244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718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309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828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554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749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2505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399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72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6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1.wmf"/><Relationship Id="rId5" Type="http://schemas.openxmlformats.org/officeDocument/2006/relationships/image" Target="../media/image70.wmf"/><Relationship Id="rId15" Type="http://schemas.openxmlformats.org/officeDocument/2006/relationships/image" Target="../media/image73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7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7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81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7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86.wmf"/><Relationship Id="rId18" Type="http://schemas.openxmlformats.org/officeDocument/2006/relationships/oleObject" Target="../embeddings/oleObject91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90.wmf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0.bin"/><Relationship Id="rId20" Type="http://schemas.openxmlformats.org/officeDocument/2006/relationships/oleObject" Target="../embeddings/oleObject92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85.wmf"/><Relationship Id="rId5" Type="http://schemas.openxmlformats.org/officeDocument/2006/relationships/image" Target="../media/image82.wmf"/><Relationship Id="rId15" Type="http://schemas.openxmlformats.org/officeDocument/2006/relationships/image" Target="../media/image87.wmf"/><Relationship Id="rId10" Type="http://schemas.openxmlformats.org/officeDocument/2006/relationships/oleObject" Target="../embeddings/oleObject87.bin"/><Relationship Id="rId19" Type="http://schemas.openxmlformats.org/officeDocument/2006/relationships/image" Target="../media/image89.wmf"/><Relationship Id="rId4" Type="http://schemas.openxmlformats.org/officeDocument/2006/relationships/oleObject" Target="../embeddings/oleObject84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8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94.wmf"/><Relationship Id="rId18" Type="http://schemas.openxmlformats.org/officeDocument/2006/relationships/oleObject" Target="../embeddings/oleObject100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9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93.wmf"/><Relationship Id="rId5" Type="http://schemas.openxmlformats.org/officeDocument/2006/relationships/image" Target="../media/image91.wmf"/><Relationship Id="rId15" Type="http://schemas.openxmlformats.org/officeDocument/2006/relationships/image" Target="../media/image95.wmf"/><Relationship Id="rId10" Type="http://schemas.openxmlformats.org/officeDocument/2006/relationships/oleObject" Target="../embeddings/oleObject96.bin"/><Relationship Id="rId19" Type="http://schemas.openxmlformats.org/officeDocument/2006/relationships/image" Target="../media/image97.w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9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2.bin"/><Relationship Id="rId5" Type="http://schemas.openxmlformats.org/officeDocument/2006/relationships/image" Target="../media/image98.wmf"/><Relationship Id="rId4" Type="http://schemas.openxmlformats.org/officeDocument/2006/relationships/oleObject" Target="../embeddings/oleObject10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104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03.wmf"/><Relationship Id="rId5" Type="http://schemas.openxmlformats.org/officeDocument/2006/relationships/image" Target="../media/image100.wmf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0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9.bin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0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11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4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2.wmf"/><Relationship Id="rId25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16.bin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23" Type="http://schemas.openxmlformats.org/officeDocument/2006/relationships/image" Target="../media/image15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1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26.bin"/><Relationship Id="rId26" Type="http://schemas.openxmlformats.org/officeDocument/2006/relationships/oleObject" Target="../embeddings/oleObject30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7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5.wmf"/><Relationship Id="rId25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29" Type="http://schemas.openxmlformats.org/officeDocument/2006/relationships/image" Target="../media/image30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2.wmf"/><Relationship Id="rId24" Type="http://schemas.openxmlformats.org/officeDocument/2006/relationships/oleObject" Target="../embeddings/oleObject29.bin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23" Type="http://schemas.openxmlformats.org/officeDocument/2006/relationships/image" Target="../media/image16.wmf"/><Relationship Id="rId28" Type="http://schemas.openxmlformats.org/officeDocument/2006/relationships/oleObject" Target="../embeddings/oleObject31.bin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28.bin"/><Relationship Id="rId27" Type="http://schemas.openxmlformats.org/officeDocument/2006/relationships/image" Target="../media/image2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39.bin"/><Relationship Id="rId26" Type="http://schemas.openxmlformats.org/officeDocument/2006/relationships/oleObject" Target="../embeddings/oleObject42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6.wmf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37.wmf"/><Relationship Id="rId25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28.bin"/><Relationship Id="rId29" Type="http://schemas.openxmlformats.org/officeDocument/2006/relationships/image" Target="../media/image42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4.wmf"/><Relationship Id="rId24" Type="http://schemas.openxmlformats.org/officeDocument/2006/relationships/oleObject" Target="../embeddings/oleObject41.bin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23" Type="http://schemas.openxmlformats.org/officeDocument/2006/relationships/image" Target="../media/image39.wmf"/><Relationship Id="rId28" Type="http://schemas.openxmlformats.org/officeDocument/2006/relationships/oleObject" Target="../embeddings/oleObject43.bin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38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7.bin"/><Relationship Id="rId22" Type="http://schemas.openxmlformats.org/officeDocument/2006/relationships/oleObject" Target="../embeddings/oleObject40.bin"/><Relationship Id="rId27" Type="http://schemas.openxmlformats.org/officeDocument/2006/relationships/image" Target="../media/image4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51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51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59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59.wmf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0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16.wmf"/><Relationship Id="rId5" Type="http://schemas.openxmlformats.org/officeDocument/2006/relationships/image" Target="../media/image52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58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5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63.wmf"/><Relationship Id="rId18" Type="http://schemas.openxmlformats.org/officeDocument/2006/relationships/oleObject" Target="../embeddings/oleObject67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67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65.wmf"/><Relationship Id="rId25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6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16.wmf"/><Relationship Id="rId24" Type="http://schemas.openxmlformats.org/officeDocument/2006/relationships/oleObject" Target="../embeddings/oleObject70.bin"/><Relationship Id="rId5" Type="http://schemas.openxmlformats.org/officeDocument/2006/relationships/image" Target="../media/image60.wmf"/><Relationship Id="rId15" Type="http://schemas.openxmlformats.org/officeDocument/2006/relationships/image" Target="../media/image64.wmf"/><Relationship Id="rId23" Type="http://schemas.openxmlformats.org/officeDocument/2006/relationships/image" Target="../media/image68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66.w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65.bin"/><Relationship Id="rId22" Type="http://schemas.openxmlformats.org/officeDocument/2006/relationships/oleObject" Target="../embeddings/oleObject6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1701800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412750"/>
            <a:ext cx="90106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Эконометрика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-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1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4070350"/>
            <a:ext cx="914399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Лекции 7.1-7.2</a:t>
            </a:r>
            <a:endParaRPr lang="en-US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Модели обработки остатков </a:t>
            </a:r>
            <a:r>
              <a:rPr lang="en-US" altLang="ru-RU" sz="3600" b="1" i="1" dirty="0" smtClean="0">
                <a:solidFill>
                  <a:srgbClr val="00FFFF"/>
                </a:solidFill>
                <a:latin typeface="Times New Roman Cyr" pitchFamily="18" charset="0"/>
              </a:rPr>
              <a:t>ARMA</a:t>
            </a: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Лаговые модели</a:t>
            </a:r>
            <a:endParaRPr lang="ru-RU" altLang="ru-RU" sz="36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2807283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Авторегрессионные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модели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со скользящими средними в остатках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10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7179" y="1488570"/>
            <a:ext cx="89968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Модель </a:t>
            </a:r>
            <a:r>
              <a:rPr lang="en-US" sz="2200" b="1" i="1" dirty="0" smtClean="0">
                <a:solidFill>
                  <a:srgbClr val="00FFFF"/>
                </a:solidFill>
              </a:rPr>
              <a:t>ARMA</a:t>
            </a:r>
            <a:r>
              <a:rPr lang="ru-RU" sz="2200" b="1" dirty="0" smtClean="0">
                <a:solidFill>
                  <a:srgbClr val="00FFFF"/>
                </a:solidFill>
              </a:rPr>
              <a:t>(</a:t>
            </a:r>
            <a:r>
              <a:rPr lang="en-US" sz="2200" b="1" i="1" dirty="0" smtClean="0">
                <a:solidFill>
                  <a:srgbClr val="00FFFF"/>
                </a:solidFill>
              </a:rPr>
              <a:t>p</a:t>
            </a:r>
            <a:r>
              <a:rPr lang="en-US" sz="2200" b="1" dirty="0" smtClean="0">
                <a:solidFill>
                  <a:srgbClr val="00FFFF"/>
                </a:solidFill>
              </a:rPr>
              <a:t>, </a:t>
            </a:r>
            <a:r>
              <a:rPr lang="en-US" sz="2200" b="1" i="1" dirty="0" smtClean="0">
                <a:solidFill>
                  <a:srgbClr val="00FFFF"/>
                </a:solidFill>
              </a:rPr>
              <a:t>q</a:t>
            </a:r>
            <a:r>
              <a:rPr lang="ru-RU" sz="2200" b="1" dirty="0" smtClean="0">
                <a:solidFill>
                  <a:srgbClr val="00FFFF"/>
                </a:solidFill>
              </a:rPr>
              <a:t>):</a:t>
            </a:r>
            <a:endParaRPr lang="ru-RU" sz="2200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414071"/>
              </p:ext>
            </p:extLst>
          </p:nvPr>
        </p:nvGraphicFramePr>
        <p:xfrm>
          <a:off x="476464" y="1808984"/>
          <a:ext cx="54911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1" name="Уравнение" r:id="rId4" imgW="3047760" imgH="241200" progId="Equation.3">
                  <p:embed/>
                </p:oleObj>
              </mc:Choice>
              <mc:Fallback>
                <p:oleObj name="Уравнение" r:id="rId4" imgW="3047760" imgH="24120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64" y="1808984"/>
                        <a:ext cx="5491163" cy="4333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147179" y="2185279"/>
            <a:ext cx="89968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Замечание:</a:t>
            </a:r>
            <a:endParaRPr lang="ru-RU" sz="2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35521" y="2483619"/>
            <a:ext cx="83536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 smtClean="0">
                <a:sym typeface="Symbol" panose="05050102010706020507" pitchFamily="18" charset="2"/>
              </a:rPr>
              <a:t></a:t>
            </a:r>
            <a:r>
              <a:rPr lang="en-US" sz="2200" i="1" baseline="-25000" dirty="0" smtClean="0">
                <a:sym typeface="Symbol" panose="05050102010706020507" pitchFamily="18" charset="2"/>
              </a:rPr>
              <a:t>t</a:t>
            </a:r>
            <a:r>
              <a:rPr lang="en-US" sz="2200" dirty="0" smtClean="0">
                <a:sym typeface="Symbol" panose="05050102010706020507" pitchFamily="18" charset="2"/>
              </a:rPr>
              <a:t> </a:t>
            </a:r>
            <a:r>
              <a:rPr lang="ru-RU" sz="2200" dirty="0" smtClean="0">
                <a:sym typeface="Symbol" panose="05050102010706020507" pitchFamily="18" charset="2"/>
              </a:rPr>
              <a:t>– не зависит от будущих </a:t>
            </a:r>
            <a:r>
              <a:rPr lang="ru-RU" sz="2200" i="1" dirty="0" smtClean="0">
                <a:sym typeface="Symbol" panose="05050102010706020507" pitchFamily="18" charset="2"/>
              </a:rPr>
              <a:t></a:t>
            </a:r>
            <a:r>
              <a:rPr lang="en-US" sz="2200" i="1" baseline="-25000" dirty="0" smtClean="0">
                <a:sym typeface="Symbol" panose="05050102010706020507" pitchFamily="18" charset="2"/>
              </a:rPr>
              <a:t>t</a:t>
            </a:r>
            <a:r>
              <a:rPr lang="en-US" sz="2200" dirty="0" smtClean="0">
                <a:sym typeface="Symbol" panose="05050102010706020507" pitchFamily="18" charset="2"/>
              </a:rPr>
              <a:t>, </a:t>
            </a:r>
            <a:r>
              <a:rPr lang="ru-RU" sz="2200" dirty="0" smtClean="0">
                <a:sym typeface="Symbol" panose="05050102010706020507" pitchFamily="18" charset="2"/>
              </a:rPr>
              <a:t>но зависит от прошлых и текущих.</a:t>
            </a:r>
            <a:endParaRPr lang="ru-RU" sz="2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31817" y="2896596"/>
            <a:ext cx="89968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Идентификация модели: </a:t>
            </a:r>
            <a:r>
              <a:rPr lang="ru-RU" sz="2200" dirty="0" smtClean="0"/>
              <a:t>найти</a:t>
            </a:r>
            <a:r>
              <a:rPr lang="en-US" sz="2200" dirty="0" smtClean="0"/>
              <a:t>	</a:t>
            </a:r>
            <a:r>
              <a:rPr lang="ru-RU" sz="2200" dirty="0" smtClean="0"/>
              <a:t>    </a:t>
            </a:r>
            <a:r>
              <a:rPr lang="en-US" sz="2200" dirty="0" smtClean="0"/>
              <a:t> </a:t>
            </a:r>
            <a:r>
              <a:rPr lang="ru-RU" sz="2200" dirty="0" smtClean="0"/>
              <a:t> </a:t>
            </a:r>
            <a:r>
              <a:rPr lang="en-US" sz="2200" dirty="0" smtClean="0"/>
              <a:t>,	         </a:t>
            </a:r>
            <a:r>
              <a:rPr lang="ru-RU" sz="2200" dirty="0" smtClean="0"/>
              <a:t>и</a:t>
            </a:r>
            <a:endParaRPr lang="ru-RU" sz="2200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444120"/>
              </p:ext>
            </p:extLst>
          </p:nvPr>
        </p:nvGraphicFramePr>
        <p:xfrm>
          <a:off x="5361013" y="2914506"/>
          <a:ext cx="93186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2" name="Уравнение" r:id="rId6" imgW="520560" imgH="266400" progId="Equation.3">
                  <p:embed/>
                </p:oleObj>
              </mc:Choice>
              <mc:Fallback>
                <p:oleObj name="Уравнение" r:id="rId6" imgW="520560" imgH="266400" progId="Equation.3">
                  <p:embed/>
                  <p:pic>
                    <p:nvPicPr>
                      <p:cNvPr id="47" name="Объект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1013" y="2914506"/>
                        <a:ext cx="931863" cy="4810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759637"/>
              </p:ext>
            </p:extLst>
          </p:nvPr>
        </p:nvGraphicFramePr>
        <p:xfrm>
          <a:off x="6526572" y="2873562"/>
          <a:ext cx="456840" cy="47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3" name="Уравнение" r:id="rId8" imgW="253800" imgH="266400" progId="Equation.3">
                  <p:embed/>
                </p:oleObj>
              </mc:Choice>
              <mc:Fallback>
                <p:oleObj name="Уравнение" r:id="rId8" imgW="253800" imgH="266400" progId="Equation.3">
                  <p:embed/>
                  <p:pic>
                    <p:nvPicPr>
                      <p:cNvPr id="48" name="Объект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572" y="2873562"/>
                        <a:ext cx="456840" cy="4795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735622"/>
              </p:ext>
            </p:extLst>
          </p:nvPr>
        </p:nvGraphicFramePr>
        <p:xfrm>
          <a:off x="4190030" y="2948605"/>
          <a:ext cx="10223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4" name="Уравнение" r:id="rId10" imgW="571320" imgH="241200" progId="Equation.3">
                  <p:embed/>
                </p:oleObj>
              </mc:Choice>
              <mc:Fallback>
                <p:oleObj name="Уравнение" r:id="rId10" imgW="571320" imgH="24120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030" y="2948605"/>
                        <a:ext cx="1022350" cy="4349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124058" y="3261808"/>
            <a:ext cx="89968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Этап 1: </a:t>
            </a:r>
            <a:r>
              <a:rPr lang="ru-RU" sz="2200" dirty="0" smtClean="0"/>
              <a:t>нахождение </a:t>
            </a:r>
            <a:r>
              <a:rPr lang="el-GR" sz="2200" i="1" dirty="0" smtClean="0"/>
              <a:t>α</a:t>
            </a:r>
            <a:r>
              <a:rPr lang="ru-RU" sz="2200" baseline="-25000" dirty="0" smtClean="0"/>
              <a:t>1</a:t>
            </a:r>
            <a:r>
              <a:rPr lang="ru-RU" sz="2200" dirty="0" smtClean="0"/>
              <a:t>,</a:t>
            </a:r>
            <a:r>
              <a:rPr lang="en-US" sz="2200" dirty="0" smtClean="0"/>
              <a:t>…,</a:t>
            </a:r>
            <a:r>
              <a:rPr lang="el-GR" sz="2200" i="1" dirty="0" smtClean="0"/>
              <a:t>α</a:t>
            </a:r>
            <a:r>
              <a:rPr lang="en-US" sz="2200" i="1" baseline="-25000" dirty="0" smtClean="0"/>
              <a:t>p</a:t>
            </a:r>
            <a:r>
              <a:rPr lang="en-US" sz="2200" dirty="0" smtClean="0"/>
              <a:t> </a:t>
            </a:r>
            <a:r>
              <a:rPr lang="ru-RU" sz="2200" dirty="0" smtClean="0"/>
              <a:t>из системы линейных уравнений порядка </a:t>
            </a:r>
            <a:r>
              <a:rPr lang="en-US" sz="2200" i="1" dirty="0" smtClean="0"/>
              <a:t>p</a:t>
            </a:r>
            <a:r>
              <a:rPr lang="en-US" sz="2200" dirty="0" smtClean="0"/>
              <a:t>.</a:t>
            </a:r>
            <a:endParaRPr lang="ru-RU" sz="2200" dirty="0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867780"/>
              </p:ext>
            </p:extLst>
          </p:nvPr>
        </p:nvGraphicFramePr>
        <p:xfrm>
          <a:off x="476464" y="3649519"/>
          <a:ext cx="54911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5" name="Уравнение" r:id="rId12" imgW="3047760" imgH="241200" progId="Equation.3">
                  <p:embed/>
                </p:oleObj>
              </mc:Choice>
              <mc:Fallback>
                <p:oleObj name="Уравнение" r:id="rId12" imgW="3047760" imgH="24120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64" y="3649519"/>
                        <a:ext cx="5491163" cy="4333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610989"/>
              </p:ext>
            </p:extLst>
          </p:nvPr>
        </p:nvGraphicFramePr>
        <p:xfrm>
          <a:off x="408224" y="4036129"/>
          <a:ext cx="4987925" cy="182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6" name="Уравнение" r:id="rId14" imgW="2768400" imgH="1015920" progId="Equation.3">
                  <p:embed/>
                </p:oleObj>
              </mc:Choice>
              <mc:Fallback>
                <p:oleObj name="Уравнение" r:id="rId14" imgW="2768400" imgH="1015920" progId="Equation.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224" y="4036129"/>
                        <a:ext cx="4987925" cy="18240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6792"/>
              </p:ext>
            </p:extLst>
          </p:nvPr>
        </p:nvGraphicFramePr>
        <p:xfrm>
          <a:off x="6058259" y="4058353"/>
          <a:ext cx="936625" cy="177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" name="Уравнение" r:id="rId16" imgW="520560" imgH="990360" progId="Equation.3">
                  <p:embed/>
                </p:oleObj>
              </mc:Choice>
              <mc:Fallback>
                <p:oleObj name="Уравнение" r:id="rId16" imgW="520560" imgH="99036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8259" y="4058353"/>
                        <a:ext cx="936625" cy="17795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Прямоугольник 31"/>
          <p:cNvSpPr/>
          <p:nvPr/>
        </p:nvSpPr>
        <p:spPr>
          <a:xfrm>
            <a:off x="147179" y="5797083"/>
            <a:ext cx="89968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Подставляем выборочные значения </a:t>
            </a:r>
            <a:r>
              <a:rPr lang="en-US" sz="2200" i="1" dirty="0" smtClean="0"/>
              <a:t>r</a:t>
            </a:r>
            <a:r>
              <a:rPr lang="en-US" sz="2200" dirty="0" smtClean="0"/>
              <a:t>(</a:t>
            </a:r>
            <a:r>
              <a:rPr lang="en-US" sz="2200" i="1" dirty="0" smtClean="0"/>
              <a:t>k</a:t>
            </a:r>
            <a:r>
              <a:rPr lang="en-US" sz="2200" dirty="0" smtClean="0"/>
              <a:t>) </a:t>
            </a:r>
            <a:r>
              <a:rPr lang="ru-RU" sz="2200" dirty="0" smtClean="0"/>
              <a:t>и находим </a:t>
            </a:r>
            <a:r>
              <a:rPr lang="el-GR" sz="2200" i="1" dirty="0" smtClean="0"/>
              <a:t>α</a:t>
            </a:r>
            <a:r>
              <a:rPr lang="ru-RU" sz="2200" baseline="-25000" dirty="0" smtClean="0"/>
              <a:t>1</a:t>
            </a:r>
            <a:r>
              <a:rPr lang="ru-RU" sz="2200" dirty="0" smtClean="0"/>
              <a:t>,</a:t>
            </a:r>
            <a:r>
              <a:rPr lang="en-US" sz="2200" dirty="0" smtClean="0"/>
              <a:t>…,</a:t>
            </a:r>
            <a:r>
              <a:rPr lang="el-GR" sz="2200" i="1" dirty="0" smtClean="0"/>
              <a:t>α</a:t>
            </a:r>
            <a:r>
              <a:rPr lang="en-US" sz="2200" i="1" baseline="-25000" dirty="0" smtClean="0"/>
              <a:t>p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31317231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  <p:bldP spid="22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Авторегрессионные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модели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со скользящими средними в остатках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09182" y="1501246"/>
            <a:ext cx="9011697" cy="423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160" b="1" dirty="0" smtClean="0">
                <a:solidFill>
                  <a:srgbClr val="00FFFF"/>
                </a:solidFill>
              </a:rPr>
              <a:t>Этап 2: </a:t>
            </a:r>
            <a:r>
              <a:rPr lang="ru-RU" sz="2160" dirty="0" smtClean="0"/>
              <a:t>нахождение </a:t>
            </a:r>
            <a:r>
              <a:rPr lang="el-GR" sz="2160" i="1" dirty="0" smtClean="0">
                <a:sym typeface="Symbol" panose="05050102010706020507" pitchFamily="18" charset="2"/>
              </a:rPr>
              <a:t></a:t>
            </a:r>
            <a:r>
              <a:rPr lang="ru-RU" sz="2160" baseline="-25000" dirty="0" smtClean="0"/>
              <a:t>1</a:t>
            </a:r>
            <a:r>
              <a:rPr lang="ru-RU" sz="2160" dirty="0" smtClean="0"/>
              <a:t>,</a:t>
            </a:r>
            <a:r>
              <a:rPr lang="en-US" sz="2160" dirty="0" smtClean="0"/>
              <a:t>…,</a:t>
            </a:r>
            <a:r>
              <a:rPr lang="el-GR" sz="2160" i="1" dirty="0" smtClean="0">
                <a:sym typeface="Symbol" panose="05050102010706020507" pitchFamily="18" charset="2"/>
              </a:rPr>
              <a:t></a:t>
            </a:r>
            <a:r>
              <a:rPr lang="en-US" sz="2160" i="1" baseline="-25000" dirty="0" smtClean="0"/>
              <a:t>q</a:t>
            </a:r>
            <a:r>
              <a:rPr lang="en-US" sz="2160" dirty="0" smtClean="0"/>
              <a:t> </a:t>
            </a:r>
            <a:r>
              <a:rPr lang="ru-RU" sz="2160" dirty="0" smtClean="0"/>
              <a:t>из системы нелинейных уравнений порядка </a:t>
            </a:r>
            <a:r>
              <a:rPr lang="en-US" sz="2160" i="1" dirty="0"/>
              <a:t>q</a:t>
            </a:r>
            <a:r>
              <a:rPr lang="en-US" sz="2160" dirty="0" smtClean="0"/>
              <a:t>.</a:t>
            </a:r>
            <a:endParaRPr lang="ru-RU" sz="2160" dirty="0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398748"/>
              </p:ext>
            </p:extLst>
          </p:nvPr>
        </p:nvGraphicFramePr>
        <p:xfrm>
          <a:off x="417848" y="1891647"/>
          <a:ext cx="61769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Уравнение" r:id="rId4" imgW="3429000" imgH="241200" progId="Equation.3">
                  <p:embed/>
                </p:oleObj>
              </mc:Choice>
              <mc:Fallback>
                <p:oleObj name="Уравнение" r:id="rId4" imgW="3429000" imgH="241200" progId="Equation.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48" y="1891647"/>
                        <a:ext cx="6176963" cy="4333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Прямоугольник 31"/>
          <p:cNvSpPr/>
          <p:nvPr/>
        </p:nvSpPr>
        <p:spPr>
          <a:xfrm>
            <a:off x="147179" y="4405012"/>
            <a:ext cx="899682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Умножаем (0) на (1), (2),</a:t>
            </a:r>
            <a:r>
              <a:rPr lang="en-US" sz="2200" dirty="0" smtClean="0"/>
              <a:t>…,(</a:t>
            </a:r>
            <a:r>
              <a:rPr lang="en-US" sz="2200" i="1" dirty="0" smtClean="0"/>
              <a:t>q</a:t>
            </a:r>
            <a:r>
              <a:rPr lang="en-US" sz="2200" dirty="0" smtClean="0"/>
              <a:t>), </a:t>
            </a:r>
            <a:r>
              <a:rPr lang="ru-RU" sz="2200" dirty="0" smtClean="0"/>
              <a:t>переходим к математическому ожиданию. Получаем систему из </a:t>
            </a:r>
            <a:r>
              <a:rPr lang="en-US" sz="2200" i="1" dirty="0" smtClean="0"/>
              <a:t>q</a:t>
            </a:r>
            <a:r>
              <a:rPr lang="ru-RU" sz="2200" dirty="0" smtClean="0"/>
              <a:t> квадратных уравнений с</a:t>
            </a:r>
            <a:r>
              <a:rPr lang="en-US" sz="2200" dirty="0" smtClean="0"/>
              <a:t> </a:t>
            </a:r>
            <a:r>
              <a:rPr lang="en-US" sz="2200" i="1" dirty="0" smtClean="0"/>
              <a:t>q</a:t>
            </a:r>
            <a:r>
              <a:rPr lang="en-US" sz="2200" dirty="0" smtClean="0"/>
              <a:t> </a:t>
            </a:r>
            <a:r>
              <a:rPr lang="ru-RU" sz="2200" dirty="0" smtClean="0"/>
              <a:t>неизвестными. </a:t>
            </a:r>
            <a:r>
              <a:rPr lang="ru-RU" sz="2200" dirty="0" err="1" smtClean="0"/>
              <a:t>Нахо-дим</a:t>
            </a:r>
            <a:r>
              <a:rPr lang="ru-RU" sz="2200" dirty="0" smtClean="0"/>
              <a:t> из нее </a:t>
            </a:r>
            <a:r>
              <a:rPr lang="el-GR" sz="2200" i="1" dirty="0" smtClean="0">
                <a:sym typeface="Symbol" panose="05050102010706020507" pitchFamily="18" charset="2"/>
              </a:rPr>
              <a:t></a:t>
            </a:r>
            <a:r>
              <a:rPr lang="ru-RU" sz="2200" baseline="-25000" dirty="0" smtClean="0"/>
              <a:t>1</a:t>
            </a:r>
            <a:r>
              <a:rPr lang="ru-RU" sz="2200" dirty="0" smtClean="0"/>
              <a:t>,</a:t>
            </a:r>
            <a:r>
              <a:rPr lang="en-US" sz="2200" dirty="0" smtClean="0"/>
              <a:t>…,</a:t>
            </a:r>
            <a:r>
              <a:rPr lang="el-GR" sz="2200" i="1" dirty="0" smtClean="0">
                <a:sym typeface="Symbol" panose="05050102010706020507" pitchFamily="18" charset="2"/>
              </a:rPr>
              <a:t></a:t>
            </a:r>
            <a:r>
              <a:rPr lang="en-US" sz="2200" i="1" baseline="-25000" dirty="0" smtClean="0"/>
              <a:t>q</a:t>
            </a:r>
            <a:r>
              <a:rPr lang="ru-RU" sz="2200" dirty="0" smtClean="0"/>
              <a:t>.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24058" y="2235395"/>
            <a:ext cx="89968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err="1" smtClean="0"/>
              <a:t>Протиражируем</a:t>
            </a:r>
            <a:r>
              <a:rPr lang="ru-RU" sz="2200" dirty="0" smtClean="0"/>
              <a:t> соотношение (0) для </a:t>
            </a:r>
            <a:r>
              <a:rPr lang="en-US" sz="2200" i="1" dirty="0" smtClean="0"/>
              <a:t>t</a:t>
            </a:r>
            <a:r>
              <a:rPr lang="en-US" sz="2200" dirty="0" smtClean="0"/>
              <a:t>+1,…, </a:t>
            </a:r>
            <a:r>
              <a:rPr lang="en-US" sz="2200" i="1" dirty="0" err="1" smtClean="0"/>
              <a:t>t</a:t>
            </a:r>
            <a:r>
              <a:rPr lang="en-US" sz="2200" dirty="0" err="1" smtClean="0"/>
              <a:t>+</a:t>
            </a:r>
            <a:r>
              <a:rPr lang="en-US" sz="2200" i="1" dirty="0" err="1" smtClean="0"/>
              <a:t>q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301805"/>
              </p:ext>
            </p:extLst>
          </p:nvPr>
        </p:nvGraphicFramePr>
        <p:xfrm>
          <a:off x="445144" y="2701788"/>
          <a:ext cx="7319963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Уравнение" r:id="rId6" imgW="4063680" imgH="990360" progId="Equation.3">
                  <p:embed/>
                </p:oleObj>
              </mc:Choice>
              <mc:Fallback>
                <p:oleObj name="Уравнение" r:id="rId6" imgW="4063680" imgH="990360" progId="Equation.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44" y="2701788"/>
                        <a:ext cx="7319963" cy="17795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38612" y="5513008"/>
            <a:ext cx="89822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>
                <a:solidFill>
                  <a:srgbClr val="00FFFF"/>
                </a:solidFill>
              </a:rPr>
              <a:t>Замечание:</a:t>
            </a:r>
            <a:r>
              <a:rPr lang="en-US" sz="2200" b="1" dirty="0">
                <a:solidFill>
                  <a:srgbClr val="00FFFF"/>
                </a:solidFill>
              </a:rPr>
              <a:t> </a:t>
            </a:r>
            <a:r>
              <a:rPr lang="ru-RU" sz="2200" dirty="0"/>
              <a:t>удобно </a:t>
            </a:r>
            <a:r>
              <a:rPr lang="ru-RU" sz="2200" dirty="0" smtClean="0"/>
              <a:t>идентифицировать модель </a:t>
            </a:r>
            <a:r>
              <a:rPr lang="en-US" sz="2200" i="1" dirty="0" smtClean="0"/>
              <a:t>ARMA</a:t>
            </a:r>
            <a:r>
              <a:rPr lang="en-US" sz="2200" dirty="0" smtClean="0"/>
              <a:t>(</a:t>
            </a:r>
            <a:r>
              <a:rPr lang="en-US" sz="2200" i="1" dirty="0" smtClean="0"/>
              <a:t>p</a:t>
            </a:r>
            <a:r>
              <a:rPr lang="en-US" sz="2200" dirty="0" smtClean="0"/>
              <a:t>, 1), </a:t>
            </a:r>
            <a:r>
              <a:rPr lang="ru-RU" sz="2200" dirty="0" smtClean="0"/>
              <a:t>для </a:t>
            </a:r>
            <a:r>
              <a:rPr lang="en-US" sz="2200" i="1" dirty="0" smtClean="0"/>
              <a:t>q</a:t>
            </a:r>
            <a:r>
              <a:rPr lang="en-US" sz="2200" dirty="0" smtClean="0"/>
              <a:t> ≥ 2 </a:t>
            </a:r>
            <a:r>
              <a:rPr lang="ru-RU" sz="2200" dirty="0" err="1" smtClean="0"/>
              <a:t>ис</a:t>
            </a:r>
            <a:r>
              <a:rPr lang="ru-RU" sz="2200" dirty="0" smtClean="0"/>
              <a:t>-пользуются численные методы.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76164619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2" grpId="0"/>
      <p:bldP spid="21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Операторы </a:t>
            </a:r>
            <a:r>
              <a:rPr lang="en-US" altLang="ru-RU" b="1" i="1" dirty="0" smtClean="0">
                <a:solidFill>
                  <a:srgbClr val="00FFFF"/>
                </a:solidFill>
                <a:latin typeface="Times New Roman Cyr" pitchFamily="18" charset="0"/>
              </a:rPr>
              <a:t>F</a:t>
            </a:r>
            <a:r>
              <a:rPr lang="en-US" altLang="ru-RU" b="1" baseline="-25000" dirty="0" smtClean="0">
                <a:solidFill>
                  <a:srgbClr val="00FFFF"/>
                </a:solidFill>
                <a:latin typeface="Times New Roman Cyr" pitchFamily="18" charset="0"/>
              </a:rPr>
              <a:t>+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 </a:t>
            </a:r>
            <a:r>
              <a:rPr lang="en-US" altLang="ru-RU" b="1" i="1" dirty="0" smtClean="0">
                <a:solidFill>
                  <a:srgbClr val="00FFFF"/>
                </a:solidFill>
                <a:latin typeface="Times New Roman Cyr" pitchFamily="18" charset="0"/>
              </a:rPr>
              <a:t>F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_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сдвига во времени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09182" y="1501246"/>
            <a:ext cx="90116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Оператор «вперед»: </a:t>
            </a:r>
            <a:r>
              <a:rPr lang="en-US" sz="2200" i="1" dirty="0" smtClean="0"/>
              <a:t>F</a:t>
            </a:r>
            <a:r>
              <a:rPr lang="en-US" sz="2200" baseline="-25000" dirty="0" smtClean="0"/>
              <a:t>+</a:t>
            </a:r>
            <a:r>
              <a:rPr lang="en-US" sz="2200" i="1" dirty="0" smtClean="0">
                <a:sym typeface="Symbol" panose="05050102010706020507" pitchFamily="18" charset="2"/>
              </a:rPr>
              <a:t></a:t>
            </a:r>
            <a:r>
              <a:rPr lang="en-US" sz="2200" i="1" baseline="-25000" dirty="0" smtClean="0">
                <a:sym typeface="Symbol" panose="05050102010706020507" pitchFamily="18" charset="2"/>
              </a:rPr>
              <a:t>t</a:t>
            </a:r>
            <a:r>
              <a:rPr lang="ru-RU" sz="2200" dirty="0" smtClean="0"/>
              <a:t> </a:t>
            </a:r>
            <a:r>
              <a:rPr lang="en-US" sz="2200" dirty="0" smtClean="0"/>
              <a:t>= </a:t>
            </a:r>
            <a:r>
              <a:rPr lang="en-US" sz="2200" i="1" dirty="0" smtClean="0">
                <a:sym typeface="Symbol" panose="05050102010706020507" pitchFamily="18" charset="2"/>
              </a:rPr>
              <a:t></a:t>
            </a:r>
            <a:r>
              <a:rPr lang="en-US" sz="2200" i="1" baseline="-25000" dirty="0" smtClean="0">
                <a:sym typeface="Symbol" panose="05050102010706020507" pitchFamily="18" charset="2"/>
              </a:rPr>
              <a:t>t</a:t>
            </a:r>
            <a:r>
              <a:rPr lang="en-US" sz="2200" baseline="-25000" dirty="0" smtClean="0">
                <a:sym typeface="Symbol" panose="05050102010706020507" pitchFamily="18" charset="2"/>
              </a:rPr>
              <a:t>+1</a:t>
            </a:r>
            <a:r>
              <a:rPr lang="en-US" sz="2200" dirty="0" smtClean="0">
                <a:sym typeface="Symbol" panose="05050102010706020507" pitchFamily="18" charset="2"/>
              </a:rPr>
              <a:t>;</a:t>
            </a:r>
            <a:endParaRPr lang="ru-RU" sz="2200" dirty="0" smtClean="0">
              <a:sym typeface="Symbol" panose="05050102010706020507" pitchFamily="18" charset="2"/>
            </a:endParaRPr>
          </a:p>
          <a:p>
            <a:pPr algn="just"/>
            <a:r>
              <a:rPr lang="ru-RU" sz="2200" dirty="0"/>
              <a:t>Оператор </a:t>
            </a:r>
            <a:r>
              <a:rPr lang="ru-RU" sz="2200" dirty="0" smtClean="0"/>
              <a:t>«назад»: </a:t>
            </a:r>
            <a:r>
              <a:rPr lang="en-US" sz="2200" i="1" dirty="0" smtClean="0"/>
              <a:t>F</a:t>
            </a:r>
            <a:r>
              <a:rPr lang="ru-RU" sz="2200" i="1" dirty="0" smtClean="0"/>
              <a:t>_</a:t>
            </a:r>
            <a:r>
              <a:rPr lang="en-US" sz="2200" i="1" dirty="0" smtClean="0">
                <a:sym typeface="Symbol" panose="05050102010706020507" pitchFamily="18" charset="2"/>
              </a:rPr>
              <a:t></a:t>
            </a:r>
            <a:r>
              <a:rPr lang="en-US" sz="2200" i="1" baseline="-25000" dirty="0">
                <a:sym typeface="Symbol" panose="05050102010706020507" pitchFamily="18" charset="2"/>
              </a:rPr>
              <a:t>t</a:t>
            </a:r>
            <a:r>
              <a:rPr lang="ru-RU" sz="2200" dirty="0"/>
              <a:t> </a:t>
            </a:r>
            <a:r>
              <a:rPr lang="en-US" sz="2200" dirty="0"/>
              <a:t>= </a:t>
            </a:r>
            <a:r>
              <a:rPr lang="en-US" sz="2200" i="1" dirty="0">
                <a:sym typeface="Symbol" panose="05050102010706020507" pitchFamily="18" charset="2"/>
              </a:rPr>
              <a:t></a:t>
            </a:r>
            <a:r>
              <a:rPr lang="en-US" sz="2200" i="1" baseline="-25000" dirty="0" smtClean="0">
                <a:sym typeface="Symbol" panose="05050102010706020507" pitchFamily="18" charset="2"/>
              </a:rPr>
              <a:t>t</a:t>
            </a:r>
            <a:r>
              <a:rPr lang="ru-RU" sz="2200" baseline="-25000" dirty="0" smtClean="0">
                <a:sym typeface="Symbol" panose="05050102010706020507" pitchFamily="18" charset="2"/>
              </a:rPr>
              <a:t>–</a:t>
            </a:r>
            <a:r>
              <a:rPr lang="en-US" sz="2200" baseline="-25000" dirty="0" smtClean="0">
                <a:sym typeface="Symbol" panose="05050102010706020507" pitchFamily="18" charset="2"/>
              </a:rPr>
              <a:t>1</a:t>
            </a:r>
            <a:r>
              <a:rPr lang="ru-RU" sz="2200" dirty="0" smtClean="0">
                <a:sym typeface="Symbol" panose="05050102010706020507" pitchFamily="18" charset="2"/>
              </a:rPr>
              <a:t>.</a:t>
            </a:r>
            <a:endParaRPr lang="ru-RU" sz="22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16619" y="4213681"/>
            <a:ext cx="89968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i="1" dirty="0" smtClean="0">
                <a:solidFill>
                  <a:srgbClr val="00FFFF"/>
                </a:solidFill>
              </a:rPr>
              <a:t>ARMA</a:t>
            </a:r>
            <a:r>
              <a:rPr lang="en-US" sz="2200" b="1" dirty="0" smtClean="0">
                <a:solidFill>
                  <a:srgbClr val="00FFFF"/>
                </a:solidFill>
              </a:rPr>
              <a:t>(</a:t>
            </a:r>
            <a:r>
              <a:rPr lang="en-US" sz="2200" b="1" i="1" dirty="0" smtClean="0">
                <a:solidFill>
                  <a:srgbClr val="00FFFF"/>
                </a:solidFill>
              </a:rPr>
              <a:t>p</a:t>
            </a:r>
            <a:r>
              <a:rPr lang="en-US" sz="2200" b="1" dirty="0" smtClean="0">
                <a:solidFill>
                  <a:srgbClr val="00FFFF"/>
                </a:solidFill>
              </a:rPr>
              <a:t>, </a:t>
            </a:r>
            <a:r>
              <a:rPr lang="en-US" sz="2200" b="1" i="1" dirty="0" smtClean="0">
                <a:solidFill>
                  <a:srgbClr val="00FFFF"/>
                </a:solidFill>
              </a:rPr>
              <a:t>q</a:t>
            </a:r>
            <a:r>
              <a:rPr lang="en-US" sz="2200" b="1" dirty="0" smtClean="0">
                <a:solidFill>
                  <a:srgbClr val="00FFFF"/>
                </a:solidFill>
              </a:rPr>
              <a:t>):</a:t>
            </a:r>
            <a:endParaRPr lang="ru-RU" sz="2200" b="1" dirty="0" smtClean="0">
              <a:solidFill>
                <a:srgbClr val="00FFFF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9182" y="2230393"/>
            <a:ext cx="8982267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Свойства:</a:t>
            </a:r>
          </a:p>
          <a:p>
            <a:pPr algn="just"/>
            <a:r>
              <a:rPr lang="ru-RU" sz="2200" dirty="0" smtClean="0"/>
              <a:t>1. </a:t>
            </a:r>
            <a:r>
              <a:rPr lang="en-US" sz="2200" i="1" dirty="0" smtClean="0"/>
              <a:t>F</a:t>
            </a:r>
            <a:r>
              <a:rPr lang="en-US" sz="2200" baseline="-25000" dirty="0" smtClean="0"/>
              <a:t>+</a:t>
            </a:r>
            <a:r>
              <a:rPr lang="en-US" sz="2200" i="1" dirty="0" smtClean="0">
                <a:sym typeface="Symbol" panose="05050102010706020507" pitchFamily="18" charset="2"/>
              </a:rPr>
              <a:t> F_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1,    </a:t>
            </a:r>
            <a:r>
              <a:rPr lang="en-US" sz="2200" i="1" dirty="0" smtClean="0"/>
              <a:t>F</a:t>
            </a:r>
            <a:r>
              <a:rPr lang="en-US" sz="2200" baseline="-25000" dirty="0" smtClean="0"/>
              <a:t>+</a:t>
            </a:r>
            <a:r>
              <a:rPr lang="en-US" sz="2200" dirty="0" smtClean="0">
                <a:sym typeface="Symbol" panose="05050102010706020507" pitchFamily="18" charset="2"/>
              </a:rPr>
              <a:t>(</a:t>
            </a:r>
            <a:r>
              <a:rPr lang="en-US" sz="2200" i="1" dirty="0" err="1" smtClean="0">
                <a:sym typeface="Symbol" panose="05050102010706020507" pitchFamily="18" charset="2"/>
              </a:rPr>
              <a:t>F_</a:t>
            </a:r>
            <a:r>
              <a:rPr lang="en-US" sz="2200" i="1" baseline="-25000" dirty="0" err="1" smtClean="0">
                <a:sym typeface="Symbol" panose="05050102010706020507" pitchFamily="18" charset="2"/>
              </a:rPr>
              <a:t>t</a:t>
            </a:r>
            <a:r>
              <a:rPr lang="en-US" sz="2200" dirty="0" smtClean="0"/>
              <a:t>) = </a:t>
            </a:r>
            <a:r>
              <a:rPr lang="en-US" sz="2200" i="1" dirty="0"/>
              <a:t>F</a:t>
            </a:r>
            <a:r>
              <a:rPr lang="en-US" sz="2200" baseline="-25000" dirty="0" smtClean="0"/>
              <a:t>+</a:t>
            </a:r>
            <a:r>
              <a:rPr lang="en-US" sz="2200" i="1" dirty="0" smtClean="0">
                <a:sym typeface="Symbol" panose="05050102010706020507" pitchFamily="18" charset="2"/>
              </a:rPr>
              <a:t></a:t>
            </a:r>
            <a:r>
              <a:rPr lang="en-US" sz="2200" i="1" baseline="-25000" dirty="0" smtClean="0">
                <a:sym typeface="Symbol" panose="05050102010706020507" pitchFamily="18" charset="2"/>
              </a:rPr>
              <a:t>t–</a:t>
            </a:r>
            <a:r>
              <a:rPr lang="en-US" sz="2200" baseline="-25000" dirty="0" smtClean="0">
                <a:sym typeface="Symbol" panose="05050102010706020507" pitchFamily="18" charset="2"/>
              </a:rPr>
              <a:t>1</a:t>
            </a:r>
            <a:r>
              <a:rPr lang="en-US" sz="2200" dirty="0" smtClean="0"/>
              <a:t> = </a:t>
            </a:r>
            <a:r>
              <a:rPr lang="en-US" sz="2200" i="1" dirty="0">
                <a:sym typeface="Symbol" panose="05050102010706020507" pitchFamily="18" charset="2"/>
              </a:rPr>
              <a:t></a:t>
            </a:r>
            <a:r>
              <a:rPr lang="en-US" sz="2200" i="1" baseline="-25000" dirty="0" smtClean="0">
                <a:sym typeface="Symbol" panose="05050102010706020507" pitchFamily="18" charset="2"/>
              </a:rPr>
              <a:t>t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2.</a:t>
            </a:r>
          </a:p>
          <a:p>
            <a:pPr algn="just"/>
            <a:endParaRPr lang="ru-RU" sz="600" dirty="0" smtClean="0"/>
          </a:p>
          <a:p>
            <a:pPr algn="just"/>
            <a:r>
              <a:rPr lang="en-US" sz="2200" dirty="0" smtClean="0"/>
              <a:t>3. </a:t>
            </a:r>
            <a:endParaRPr lang="ru-RU" sz="2200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309999"/>
              </p:ext>
            </p:extLst>
          </p:nvPr>
        </p:nvGraphicFramePr>
        <p:xfrm>
          <a:off x="457200" y="3298825"/>
          <a:ext cx="54213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6" name="Уравнение" r:id="rId4" imgW="3009600" imgH="266400" progId="Equation.3">
                  <p:embed/>
                </p:oleObj>
              </mc:Choice>
              <mc:Fallback>
                <p:oleObj name="Уравнение" r:id="rId4" imgW="3009600" imgH="266400" progId="Equation.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98825"/>
                        <a:ext cx="5421313" cy="479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780673"/>
              </p:ext>
            </p:extLst>
          </p:nvPr>
        </p:nvGraphicFramePr>
        <p:xfrm>
          <a:off x="457200" y="3733800"/>
          <a:ext cx="54213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7" name="Уравнение" r:id="rId6" imgW="3009600" imgH="266400" progId="Equation.3">
                  <p:embed/>
                </p:oleObj>
              </mc:Choice>
              <mc:Fallback>
                <p:oleObj name="Уравнение" r:id="rId6" imgW="3009600" imgH="26640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33800"/>
                        <a:ext cx="5421313" cy="479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112853"/>
              </p:ext>
            </p:extLst>
          </p:nvPr>
        </p:nvGraphicFramePr>
        <p:xfrm>
          <a:off x="433056" y="2876983"/>
          <a:ext cx="14636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8" name="Уравнение" r:id="rId8" imgW="812520" imgH="266400" progId="Equation.3">
                  <p:embed/>
                </p:oleObj>
              </mc:Choice>
              <mc:Fallback>
                <p:oleObj name="Уравнение" r:id="rId8" imgW="812520" imgH="26640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56" y="2876983"/>
                        <a:ext cx="1463675" cy="479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165288"/>
              </p:ext>
            </p:extLst>
          </p:nvPr>
        </p:nvGraphicFramePr>
        <p:xfrm>
          <a:off x="2057355" y="2884721"/>
          <a:ext cx="14176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9" name="Уравнение" r:id="rId10" imgW="787320" imgH="266400" progId="Equation.3">
                  <p:embed/>
                </p:oleObj>
              </mc:Choice>
              <mc:Fallback>
                <p:oleObj name="Уравнение" r:id="rId10" imgW="787320" imgH="26640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355" y="2884721"/>
                        <a:ext cx="1417638" cy="479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576609"/>
              </p:ext>
            </p:extLst>
          </p:nvPr>
        </p:nvGraphicFramePr>
        <p:xfrm>
          <a:off x="457200" y="4560875"/>
          <a:ext cx="70913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0" name="Уравнение" r:id="rId12" imgW="3936960" imgH="279360" progId="Equation.3">
                  <p:embed/>
                </p:oleObj>
              </mc:Choice>
              <mc:Fallback>
                <p:oleObj name="Уравнение" r:id="rId12" imgW="3936960" imgH="27936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60875"/>
                        <a:ext cx="7091363" cy="501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82563" y="5058196"/>
            <a:ext cx="90116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Оператор «дельта»: </a:t>
            </a:r>
            <a:r>
              <a:rPr lang="ru-RU" sz="2200" dirty="0" smtClean="0">
                <a:sym typeface="Symbol" panose="05050102010706020507" pitchFamily="18" charset="2"/>
              </a:rPr>
              <a:t> = 1 – </a:t>
            </a:r>
            <a:r>
              <a:rPr lang="en-US" sz="2200" i="1" dirty="0" smtClean="0"/>
              <a:t>F</a:t>
            </a:r>
            <a:r>
              <a:rPr lang="ru-RU" sz="2200" i="1" dirty="0" smtClean="0"/>
              <a:t>_</a:t>
            </a:r>
            <a:r>
              <a:rPr lang="ru-RU" sz="2200" dirty="0" smtClean="0"/>
              <a:t>:</a:t>
            </a:r>
            <a:endParaRPr lang="ru-RU" sz="2200" dirty="0"/>
          </a:p>
          <a:p>
            <a:pPr algn="just"/>
            <a:r>
              <a:rPr lang="en-US" sz="2200" dirty="0" smtClean="0">
                <a:sym typeface="Symbol" panose="05050102010706020507" pitchFamily="18" charset="2"/>
              </a:rPr>
              <a:t>    </a:t>
            </a:r>
            <a:r>
              <a:rPr lang="ru-RU" sz="2200" dirty="0" smtClean="0">
                <a:sym typeface="Symbol" panose="05050102010706020507" pitchFamily="18" charset="2"/>
              </a:rPr>
              <a:t></a:t>
            </a:r>
            <a:r>
              <a:rPr lang="ru-RU" sz="2200" i="1" dirty="0" smtClean="0">
                <a:sym typeface="Symbol" panose="05050102010706020507" pitchFamily="18" charset="2"/>
              </a:rPr>
              <a:t></a:t>
            </a:r>
            <a:r>
              <a:rPr lang="en-US" sz="2200" i="1" baseline="-25000" dirty="0" smtClean="0">
                <a:sym typeface="Symbol" panose="05050102010706020507" pitchFamily="18" charset="2"/>
              </a:rPr>
              <a:t>t</a:t>
            </a:r>
            <a:r>
              <a:rPr lang="en-US" sz="2200" dirty="0" smtClean="0">
                <a:sym typeface="Symbol" panose="05050102010706020507" pitchFamily="18" charset="2"/>
              </a:rPr>
              <a:t> = </a:t>
            </a:r>
            <a:r>
              <a:rPr lang="ru-RU" sz="2200" i="1" dirty="0">
                <a:sym typeface="Symbol" panose="05050102010706020507" pitchFamily="18" charset="2"/>
              </a:rPr>
              <a:t></a:t>
            </a:r>
            <a:r>
              <a:rPr lang="en-US" sz="2200" i="1" baseline="-25000" dirty="0">
                <a:sym typeface="Symbol" panose="05050102010706020507" pitchFamily="18" charset="2"/>
              </a:rPr>
              <a:t>t</a:t>
            </a:r>
            <a:r>
              <a:rPr lang="en-US" sz="2200" dirty="0" smtClean="0">
                <a:sym typeface="Symbol" panose="05050102010706020507" pitchFamily="18" charset="2"/>
              </a:rPr>
              <a:t> – </a:t>
            </a:r>
            <a:r>
              <a:rPr lang="ru-RU" sz="2200" i="1" dirty="0" smtClean="0">
                <a:sym typeface="Symbol" panose="05050102010706020507" pitchFamily="18" charset="2"/>
              </a:rPr>
              <a:t></a:t>
            </a:r>
            <a:r>
              <a:rPr lang="en-US" sz="2200" i="1" baseline="-25000" dirty="0" smtClean="0">
                <a:sym typeface="Symbol" panose="05050102010706020507" pitchFamily="18" charset="2"/>
              </a:rPr>
              <a:t>t–</a:t>
            </a:r>
            <a:r>
              <a:rPr lang="en-US" sz="2200" baseline="-25000" dirty="0" smtClean="0">
                <a:sym typeface="Symbol" panose="05050102010706020507" pitchFamily="18" charset="2"/>
              </a:rPr>
              <a:t>1</a:t>
            </a:r>
            <a:r>
              <a:rPr lang="en-US" sz="2200" dirty="0" smtClean="0">
                <a:sym typeface="Symbol" panose="05050102010706020507" pitchFamily="18" charset="2"/>
              </a:rPr>
              <a:t>.</a:t>
            </a:r>
            <a:endParaRPr lang="ru-RU" sz="2200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8987003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2" grpId="0"/>
      <p:bldP spid="2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Проблема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перепараметризации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4039" y="1056244"/>
            <a:ext cx="89822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Пример модели </a:t>
            </a:r>
            <a:r>
              <a:rPr lang="en-US" sz="2200" b="1" i="1" dirty="0" smtClean="0">
                <a:solidFill>
                  <a:srgbClr val="00FFFF"/>
                </a:solidFill>
              </a:rPr>
              <a:t>ARMA</a:t>
            </a:r>
            <a:r>
              <a:rPr lang="en-US" sz="2200" b="1" dirty="0" smtClean="0">
                <a:solidFill>
                  <a:srgbClr val="00FFFF"/>
                </a:solidFill>
              </a:rPr>
              <a:t>(2, 1)</a:t>
            </a:r>
            <a:r>
              <a:rPr lang="ru-RU" sz="2200" b="1" dirty="0" smtClean="0">
                <a:solidFill>
                  <a:srgbClr val="00FFFF"/>
                </a:solidFill>
              </a:rPr>
              <a:t>:</a:t>
            </a:r>
            <a:endParaRPr lang="ru-RU" sz="2200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037661"/>
              </p:ext>
            </p:extLst>
          </p:nvPr>
        </p:nvGraphicFramePr>
        <p:xfrm>
          <a:off x="411163" y="1439863"/>
          <a:ext cx="38433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8" name="Уравнение" r:id="rId4" imgW="2133360" imgH="228600" progId="Equation.3">
                  <p:embed/>
                </p:oleObj>
              </mc:Choice>
              <mc:Fallback>
                <p:oleObj name="Уравнение" r:id="rId4" imgW="2133360" imgH="228600" progId="Equation.3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1439863"/>
                        <a:ext cx="3843337" cy="409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30574" y="3543297"/>
            <a:ext cx="89038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Можно ожидать нестабильность оценок параметров. Если сокращение на похожие множители кажется некорректным, можно использовать </a:t>
            </a:r>
            <a:r>
              <a:rPr lang="ru-RU" sz="2200" dirty="0" err="1" smtClean="0"/>
              <a:t>сум-му</a:t>
            </a:r>
            <a:r>
              <a:rPr lang="ru-RU" sz="2200" dirty="0" smtClean="0"/>
              <a:t> бесконечно убывающей геометрической прогрессии:</a:t>
            </a:r>
            <a:endParaRPr lang="ru-RU" sz="2200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176202"/>
              </p:ext>
            </p:extLst>
          </p:nvPr>
        </p:nvGraphicFramePr>
        <p:xfrm>
          <a:off x="410346" y="1855726"/>
          <a:ext cx="39814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9" name="Уравнение" r:id="rId6" imgW="2209680" imgH="266400" progId="Equation.3">
                  <p:embed/>
                </p:oleObj>
              </mc:Choice>
              <mc:Fallback>
                <p:oleObj name="Уравнение" r:id="rId6" imgW="2209680" imgH="266400" progId="Equation.3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46" y="1855726"/>
                        <a:ext cx="3981450" cy="4778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602024"/>
              </p:ext>
            </p:extLst>
          </p:nvPr>
        </p:nvGraphicFramePr>
        <p:xfrm>
          <a:off x="4544020" y="1896423"/>
          <a:ext cx="42560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0" name="Уравнение" r:id="rId8" imgW="2361960" imgH="228600" progId="Equation.3">
                  <p:embed/>
                </p:oleObj>
              </mc:Choice>
              <mc:Fallback>
                <p:oleObj name="Уравнение" r:id="rId8" imgW="2361960" imgH="22860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4020" y="1896423"/>
                        <a:ext cx="4256087" cy="409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797913"/>
              </p:ext>
            </p:extLst>
          </p:nvPr>
        </p:nvGraphicFramePr>
        <p:xfrm>
          <a:off x="411163" y="2313603"/>
          <a:ext cx="20129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1" name="Уравнение" r:id="rId10" imgW="1117440" imgH="228600" progId="Equation.3">
                  <p:embed/>
                </p:oleObj>
              </mc:Choice>
              <mc:Fallback>
                <p:oleObj name="Уравнение" r:id="rId10" imgW="1117440" imgH="22860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2313603"/>
                        <a:ext cx="2012950" cy="409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892077"/>
              </p:ext>
            </p:extLst>
          </p:nvPr>
        </p:nvGraphicFramePr>
        <p:xfrm>
          <a:off x="2583875" y="2312988"/>
          <a:ext cx="18526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2" name="Уравнение" r:id="rId12" imgW="1028520" imgH="228600" progId="Equation.3">
                  <p:embed/>
                </p:oleObj>
              </mc:Choice>
              <mc:Fallback>
                <p:oleObj name="Уравнение" r:id="rId12" imgW="1028520" imgH="228600" progId="Equation.3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3875" y="2312988"/>
                        <a:ext cx="1852613" cy="409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116619" y="2762190"/>
            <a:ext cx="89822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Часто множители не идентичны, но близки между собой:</a:t>
            </a:r>
            <a:endParaRPr lang="ru-RU" sz="2200" dirty="0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956964"/>
              </p:ext>
            </p:extLst>
          </p:nvPr>
        </p:nvGraphicFramePr>
        <p:xfrm>
          <a:off x="401239" y="3151877"/>
          <a:ext cx="42560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3" name="Уравнение" r:id="rId14" imgW="2361960" imgH="228600" progId="Equation.3">
                  <p:embed/>
                </p:oleObj>
              </mc:Choice>
              <mc:Fallback>
                <p:oleObj name="Уравнение" r:id="rId14" imgW="2361960" imgH="22860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239" y="3151877"/>
                        <a:ext cx="4256087" cy="409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615262"/>
              </p:ext>
            </p:extLst>
          </p:nvPr>
        </p:nvGraphicFramePr>
        <p:xfrm>
          <a:off x="410346" y="4663637"/>
          <a:ext cx="868854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4" name="Уравнение" r:id="rId16" imgW="4927320" imgH="431640" progId="Equation.3">
                  <p:embed/>
                </p:oleObj>
              </mc:Choice>
              <mc:Fallback>
                <p:oleObj name="Уравнение" r:id="rId16" imgW="4927320" imgH="43164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46" y="4663637"/>
                        <a:ext cx="8688540" cy="774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1174"/>
              </p:ext>
            </p:extLst>
          </p:nvPr>
        </p:nvGraphicFramePr>
        <p:xfrm>
          <a:off x="438790" y="5277466"/>
          <a:ext cx="74358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5" name="Уравнение" r:id="rId18" imgW="4127400" imgH="253800" progId="Equation.3">
                  <p:embed/>
                </p:oleObj>
              </mc:Choice>
              <mc:Fallback>
                <p:oleObj name="Уравнение" r:id="rId18" imgW="4127400" imgH="2538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90" y="5277466"/>
                        <a:ext cx="7435850" cy="455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706931"/>
              </p:ext>
            </p:extLst>
          </p:nvPr>
        </p:nvGraphicFramePr>
        <p:xfrm>
          <a:off x="398463" y="5762934"/>
          <a:ext cx="18764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6" name="Уравнение" r:id="rId20" imgW="1041120" imgH="228600" progId="Equation.3">
                  <p:embed/>
                </p:oleObj>
              </mc:Choice>
              <mc:Fallback>
                <p:oleObj name="Уравнение" r:id="rId20" imgW="1041120" imgH="22860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5762934"/>
                        <a:ext cx="1876425" cy="409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137061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Проверка возможности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упрощения модели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en-US" altLang="ru-RU" b="1" i="1" dirty="0" smtClean="0">
                <a:solidFill>
                  <a:srgbClr val="00FFFF"/>
                </a:solidFill>
                <a:latin typeface="Times New Roman Cyr" pitchFamily="18" charset="0"/>
              </a:rPr>
              <a:t>ARMA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(</a:t>
            </a:r>
            <a:r>
              <a:rPr lang="en-US" altLang="ru-RU" b="1" i="1" dirty="0" err="1" smtClean="0">
                <a:solidFill>
                  <a:srgbClr val="00FFFF"/>
                </a:solidFill>
                <a:latin typeface="Times New Roman Cyr" pitchFamily="18" charset="0"/>
              </a:rPr>
              <a:t>p</a:t>
            </a:r>
            <a:r>
              <a:rPr lang="en-US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,</a:t>
            </a:r>
            <a:r>
              <a:rPr lang="en-US" altLang="ru-RU" b="1" i="1" dirty="0" err="1" smtClean="0">
                <a:solidFill>
                  <a:srgbClr val="00FFFF"/>
                </a:solidFill>
                <a:latin typeface="Times New Roman Cyr" pitchFamily="18" charset="0"/>
              </a:rPr>
              <a:t>q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)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4039" y="1492973"/>
            <a:ext cx="89822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Представление модели </a:t>
            </a:r>
            <a:r>
              <a:rPr lang="en-US" sz="2200" b="1" i="1" dirty="0" smtClean="0">
                <a:solidFill>
                  <a:srgbClr val="00FFFF"/>
                </a:solidFill>
              </a:rPr>
              <a:t>ARMA</a:t>
            </a:r>
            <a:r>
              <a:rPr lang="en-US" sz="2200" b="1" dirty="0" smtClean="0">
                <a:solidFill>
                  <a:srgbClr val="00FFFF"/>
                </a:solidFill>
              </a:rPr>
              <a:t>(</a:t>
            </a:r>
            <a:r>
              <a:rPr lang="en-US" sz="2200" b="1" i="1" dirty="0" err="1" smtClean="0">
                <a:solidFill>
                  <a:srgbClr val="00FFFF"/>
                </a:solidFill>
              </a:rPr>
              <a:t>p</a:t>
            </a:r>
            <a:r>
              <a:rPr lang="en-US" sz="2200" b="1" dirty="0" err="1" smtClean="0">
                <a:solidFill>
                  <a:srgbClr val="00FFFF"/>
                </a:solidFill>
              </a:rPr>
              <a:t>,</a:t>
            </a:r>
            <a:r>
              <a:rPr lang="en-US" sz="2200" b="1" i="1" dirty="0" err="1" smtClean="0">
                <a:solidFill>
                  <a:srgbClr val="00FFFF"/>
                </a:solidFill>
              </a:rPr>
              <a:t>q</a:t>
            </a:r>
            <a:r>
              <a:rPr lang="en-US" sz="2200" b="1" dirty="0" smtClean="0">
                <a:solidFill>
                  <a:srgbClr val="00FFFF"/>
                </a:solidFill>
              </a:rPr>
              <a:t>) </a:t>
            </a:r>
            <a:r>
              <a:rPr lang="ru-RU" sz="2200" b="1" dirty="0" smtClean="0">
                <a:solidFill>
                  <a:srgbClr val="00FFFF"/>
                </a:solidFill>
              </a:rPr>
              <a:t>в еще одной форме:</a:t>
            </a:r>
            <a:endParaRPr lang="ru-RU" sz="2200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013984"/>
              </p:ext>
            </p:extLst>
          </p:nvPr>
        </p:nvGraphicFramePr>
        <p:xfrm>
          <a:off x="477507" y="1790700"/>
          <a:ext cx="46672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6" name="Уравнение" r:id="rId4" imgW="2590560" imgH="533160" progId="Equation.3">
                  <p:embed/>
                </p:oleObj>
              </mc:Choice>
              <mc:Fallback>
                <p:oleObj name="Уравнение" r:id="rId4" imgW="2590560" imgH="533160" progId="Equation.3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07" y="1790700"/>
                        <a:ext cx="4667250" cy="955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428175" y="2639719"/>
            <a:ext cx="855231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i="1" dirty="0" err="1" smtClean="0"/>
              <a:t>z</a:t>
            </a:r>
            <a:r>
              <a:rPr lang="en-US" sz="2200" i="1" baseline="-25000" dirty="0" err="1" smtClean="0"/>
              <a:t>i</a:t>
            </a:r>
            <a:r>
              <a:rPr lang="en-US" sz="2200" i="1" baseline="-25000" dirty="0" smtClean="0"/>
              <a:t> </a:t>
            </a:r>
            <a:r>
              <a:rPr lang="en-US" sz="2200" dirty="0" smtClean="0"/>
              <a:t>(</a:t>
            </a:r>
            <a:r>
              <a:rPr lang="el-GR" sz="2200" i="1" dirty="0" smtClean="0"/>
              <a:t>α</a:t>
            </a:r>
            <a:r>
              <a:rPr lang="en-US" sz="2200" dirty="0" smtClean="0"/>
              <a:t>) – </a:t>
            </a:r>
            <a:r>
              <a:rPr lang="ru-RU" sz="2200" dirty="0" smtClean="0"/>
              <a:t>корни характеристического уравнения </a:t>
            </a:r>
            <a:r>
              <a:rPr lang="en-US" sz="2200" i="1" dirty="0" smtClean="0"/>
              <a:t>AR</a:t>
            </a:r>
            <a:r>
              <a:rPr lang="ru-RU" sz="2200" dirty="0" smtClean="0"/>
              <a:t>-модели,</a:t>
            </a:r>
            <a:endParaRPr lang="ru-RU" sz="22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428175" y="3030951"/>
            <a:ext cx="855231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i="1" dirty="0" err="1" smtClean="0"/>
              <a:t>z</a:t>
            </a:r>
            <a:r>
              <a:rPr lang="en-US" sz="2200" i="1" baseline="-25000" dirty="0" err="1" smtClean="0"/>
              <a:t>j</a:t>
            </a:r>
            <a:r>
              <a:rPr lang="en-US" sz="2200" i="1" baseline="-25000" dirty="0" smtClean="0"/>
              <a:t> </a:t>
            </a:r>
            <a:r>
              <a:rPr lang="en-US" sz="2200" dirty="0" smtClean="0"/>
              <a:t>(</a:t>
            </a:r>
            <a:r>
              <a:rPr lang="en-US" sz="2200" i="1" dirty="0" smtClean="0">
                <a:sym typeface="Symbol" panose="05050102010706020507" pitchFamily="18" charset="2"/>
              </a:rPr>
              <a:t></a:t>
            </a:r>
            <a:r>
              <a:rPr lang="en-US" sz="2200" dirty="0" smtClean="0"/>
              <a:t>) – </a:t>
            </a:r>
            <a:r>
              <a:rPr lang="ru-RU" sz="2200" dirty="0" smtClean="0"/>
              <a:t>корни характеристического уравнения </a:t>
            </a:r>
            <a:r>
              <a:rPr lang="en-US" sz="2200" i="1" dirty="0" smtClean="0"/>
              <a:t>MA</a:t>
            </a:r>
            <a:r>
              <a:rPr lang="ru-RU" sz="2200" dirty="0" smtClean="0"/>
              <a:t>-модели</a:t>
            </a:r>
            <a:r>
              <a:rPr lang="en-US" sz="2200" dirty="0" smtClean="0"/>
              <a:t>.</a:t>
            </a:r>
            <a:endParaRPr lang="ru-RU" sz="22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104039" y="3530970"/>
            <a:ext cx="89822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Пример:</a:t>
            </a:r>
            <a:endParaRPr lang="ru-RU" sz="22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497654"/>
              </p:ext>
            </p:extLst>
          </p:nvPr>
        </p:nvGraphicFramePr>
        <p:xfrm>
          <a:off x="477507" y="3922202"/>
          <a:ext cx="38433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7" name="Уравнение" r:id="rId6" imgW="2133360" imgH="228600" progId="Equation.3">
                  <p:embed/>
                </p:oleObj>
              </mc:Choice>
              <mc:Fallback>
                <p:oleObj name="Уравнение" r:id="rId6" imgW="2133360" imgH="228600" progId="Equation.3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07" y="3922202"/>
                        <a:ext cx="3843337" cy="409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934016"/>
              </p:ext>
            </p:extLst>
          </p:nvPr>
        </p:nvGraphicFramePr>
        <p:xfrm>
          <a:off x="477507" y="4250773"/>
          <a:ext cx="215106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8" name="Уравнение" r:id="rId8" imgW="1193760" imgH="253800" progId="Equation.3">
                  <p:embed/>
                </p:oleObj>
              </mc:Choice>
              <mc:Fallback>
                <p:oleObj name="Уравнение" r:id="rId8" imgW="1193760" imgH="253800" progId="Equation.3">
                  <p:embed/>
                  <p:pic>
                    <p:nvPicPr>
                      <p:cNvPr id="28" name="Объект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07" y="4250773"/>
                        <a:ext cx="2151063" cy="455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003177"/>
              </p:ext>
            </p:extLst>
          </p:nvPr>
        </p:nvGraphicFramePr>
        <p:xfrm>
          <a:off x="500063" y="4641873"/>
          <a:ext cx="21050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9" name="Уравнение" r:id="rId10" imgW="1168200" imgH="215640" progId="Equation.3">
                  <p:embed/>
                </p:oleObj>
              </mc:Choice>
              <mc:Fallback>
                <p:oleObj name="Уравнение" r:id="rId10" imgW="1168200" imgH="215640" progId="Equation.3">
                  <p:embed/>
                  <p:pic>
                    <p:nvPicPr>
                      <p:cNvPr id="29" name="Объект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4641873"/>
                        <a:ext cx="2105025" cy="387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446399"/>
              </p:ext>
            </p:extLst>
          </p:nvPr>
        </p:nvGraphicFramePr>
        <p:xfrm>
          <a:off x="499446" y="4989249"/>
          <a:ext cx="3021012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0" name="Уравнение" r:id="rId12" imgW="1676160" imgH="927000" progId="Equation.3">
                  <p:embed/>
                </p:oleObj>
              </mc:Choice>
              <mc:Fallback>
                <p:oleObj name="Уравнение" r:id="rId12" imgW="1676160" imgH="927000" progId="Equation.3">
                  <p:embed/>
                  <p:pic>
                    <p:nvPicPr>
                      <p:cNvPr id="29" name="Объект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46" y="4989249"/>
                        <a:ext cx="3021012" cy="1660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259746"/>
              </p:ext>
            </p:extLst>
          </p:nvPr>
        </p:nvGraphicFramePr>
        <p:xfrm>
          <a:off x="4329982" y="4357884"/>
          <a:ext cx="13509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1" name="Уравнение" r:id="rId14" imgW="749160" imgH="203040" progId="Equation.3">
                  <p:embed/>
                </p:oleObj>
              </mc:Choice>
              <mc:Fallback>
                <p:oleObj name="Уравнение" r:id="rId14" imgW="749160" imgH="203040" progId="Equation.3">
                  <p:embed/>
                  <p:pic>
                    <p:nvPicPr>
                      <p:cNvPr id="29" name="Объект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982" y="4357884"/>
                        <a:ext cx="1350962" cy="365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670758"/>
              </p:ext>
            </p:extLst>
          </p:nvPr>
        </p:nvGraphicFramePr>
        <p:xfrm>
          <a:off x="4329982" y="4685407"/>
          <a:ext cx="6873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2" name="Уравнение" r:id="rId16" imgW="380880" imgH="203040" progId="Equation.3">
                  <p:embed/>
                </p:oleObj>
              </mc:Choice>
              <mc:Fallback>
                <p:oleObj name="Уравнение" r:id="rId16" imgW="380880" imgH="203040" progId="Equation.3">
                  <p:embed/>
                  <p:pic>
                    <p:nvPicPr>
                      <p:cNvPr id="32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982" y="4685407"/>
                        <a:ext cx="687388" cy="365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970414"/>
              </p:ext>
            </p:extLst>
          </p:nvPr>
        </p:nvGraphicFramePr>
        <p:xfrm>
          <a:off x="4329982" y="5021520"/>
          <a:ext cx="1884363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3" name="Уравнение" r:id="rId18" imgW="1041120" imgH="901440" progId="Equation.3">
                  <p:embed/>
                </p:oleObj>
              </mc:Choice>
              <mc:Fallback>
                <p:oleObj name="Уравнение" r:id="rId18" imgW="1041120" imgH="901440" progId="Equation.3">
                  <p:embed/>
                  <p:pic>
                    <p:nvPicPr>
                      <p:cNvPr id="33" name="Объект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982" y="5021520"/>
                        <a:ext cx="1884363" cy="1619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242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25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Многомерный временной ряд.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Лаговые модели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4039" y="1492973"/>
            <a:ext cx="89822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Многомерный временной ряд:</a:t>
            </a:r>
            <a:endParaRPr lang="ru-RU" sz="2200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677290"/>
              </p:ext>
            </p:extLst>
          </p:nvPr>
        </p:nvGraphicFramePr>
        <p:xfrm>
          <a:off x="541206" y="1837193"/>
          <a:ext cx="14414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Уравнение" r:id="rId4" imgW="799920" imgH="457200" progId="Equation.3">
                  <p:embed/>
                </p:oleObj>
              </mc:Choice>
              <mc:Fallback>
                <p:oleObj name="Уравнение" r:id="rId4" imgW="799920" imgH="457200" progId="Equation.3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206" y="1837193"/>
                        <a:ext cx="1441450" cy="8191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104039" y="2587230"/>
            <a:ext cx="8930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Можно учитывать лаг </a:t>
            </a:r>
            <a:r>
              <a:rPr lang="ru-RU" sz="2200" dirty="0" smtClean="0"/>
              <a:t>– запаздывание во времени.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04039" y="3733638"/>
            <a:ext cx="88764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Лаг может быть распределенным </a:t>
            </a:r>
            <a:r>
              <a:rPr lang="ru-RU" sz="2200" dirty="0" smtClean="0"/>
              <a:t>– наблюдается распределенный во</a:t>
            </a:r>
          </a:p>
          <a:p>
            <a:pPr algn="just"/>
            <a:r>
              <a:rPr lang="ru-RU" sz="2200" dirty="0" smtClean="0"/>
              <a:t>     времени эффект воздействия.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90082" y="4783590"/>
            <a:ext cx="887644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/>
              <a:t>## </a:t>
            </a:r>
            <a:r>
              <a:rPr lang="ru-RU" sz="2200" dirty="0" smtClean="0"/>
              <a:t>Зависимость расходов населения </a:t>
            </a:r>
            <a:r>
              <a:rPr lang="en-US" sz="2200" i="1" dirty="0" smtClean="0"/>
              <a:t>y</a:t>
            </a:r>
            <a:r>
              <a:rPr lang="en-US" sz="2200" dirty="0" smtClean="0"/>
              <a:t>(</a:t>
            </a:r>
            <a:r>
              <a:rPr lang="en-US" sz="2200" i="1" dirty="0" smtClean="0"/>
              <a:t>t</a:t>
            </a:r>
            <a:r>
              <a:rPr lang="en-US" sz="2200" dirty="0" smtClean="0"/>
              <a:t>) </a:t>
            </a:r>
            <a:r>
              <a:rPr lang="ru-RU" sz="2200" dirty="0" smtClean="0"/>
              <a:t>от наблюдаемых доходов </a:t>
            </a:r>
            <a:r>
              <a:rPr lang="en-US" sz="2200" i="1" dirty="0" smtClean="0"/>
              <a:t>x</a:t>
            </a:r>
            <a:r>
              <a:rPr lang="en-US" sz="2200" dirty="0" smtClean="0"/>
              <a:t>(</a:t>
            </a:r>
            <a:r>
              <a:rPr lang="en-US" sz="2200" i="1" dirty="0" smtClean="0"/>
              <a:t>t</a:t>
            </a:r>
            <a:r>
              <a:rPr lang="en-US" sz="2200" dirty="0" smtClean="0"/>
              <a:t>).</a:t>
            </a:r>
          </a:p>
          <a:p>
            <a:pPr algn="just"/>
            <a:r>
              <a:rPr lang="en-US" sz="2200" dirty="0"/>
              <a:t> </a:t>
            </a:r>
            <a:r>
              <a:rPr lang="en-US" sz="2200" dirty="0" smtClean="0"/>
              <a:t>    </a:t>
            </a:r>
            <a:r>
              <a:rPr lang="ru-RU" sz="2200" i="1" dirty="0" smtClean="0">
                <a:sym typeface="Symbol" panose="05050102010706020507" pitchFamily="18" charset="2"/>
              </a:rPr>
              <a:t></a:t>
            </a:r>
            <a:r>
              <a:rPr lang="en-US" sz="2200" i="1" baseline="-25000" dirty="0" smtClean="0">
                <a:sym typeface="Symbol" panose="05050102010706020507" pitchFamily="18" charset="2"/>
              </a:rPr>
              <a:t>k</a:t>
            </a:r>
            <a:r>
              <a:rPr lang="en-US" sz="2200" dirty="0" smtClean="0"/>
              <a:t> – </a:t>
            </a:r>
            <a:r>
              <a:rPr lang="ru-RU" sz="2200" dirty="0" smtClean="0"/>
              <a:t>доля дохода, которая тратится через </a:t>
            </a:r>
            <a:r>
              <a:rPr lang="en-US" sz="2200" i="1" dirty="0" smtClean="0"/>
              <a:t>k</a:t>
            </a:r>
            <a:r>
              <a:rPr lang="en-US" sz="2200" dirty="0" smtClean="0"/>
              <a:t> </a:t>
            </a:r>
            <a:r>
              <a:rPr lang="ru-RU" sz="2200" dirty="0" smtClean="0"/>
              <a:t>периодов после получения.</a:t>
            </a:r>
          </a:p>
          <a:p>
            <a:pPr algn="just"/>
            <a:r>
              <a:rPr lang="ru-RU" sz="2200" dirty="0"/>
              <a:t> </a:t>
            </a:r>
            <a:r>
              <a:rPr lang="ru-RU" sz="2200" dirty="0" smtClean="0"/>
              <a:t>    Если наблюдаемый доход равен истинному, </a:t>
            </a:r>
            <a:r>
              <a:rPr lang="ru-RU" sz="2200" dirty="0" smtClean="0">
                <a:sym typeface="Symbol" panose="05050102010706020507" pitchFamily="18" charset="2"/>
              </a:rPr>
              <a:t></a:t>
            </a:r>
            <a:r>
              <a:rPr lang="ru-RU" sz="2200" i="1" dirty="0" smtClean="0">
                <a:sym typeface="Symbol" panose="05050102010706020507" pitchFamily="18" charset="2"/>
              </a:rPr>
              <a:t></a:t>
            </a:r>
            <a:r>
              <a:rPr lang="en-US" sz="2200" i="1" baseline="-25000" dirty="0">
                <a:sym typeface="Symbol" panose="05050102010706020507" pitchFamily="18" charset="2"/>
              </a:rPr>
              <a:t>k</a:t>
            </a:r>
            <a:r>
              <a:rPr lang="en-US" sz="2200" dirty="0"/>
              <a:t> </a:t>
            </a:r>
            <a:r>
              <a:rPr lang="ru-RU" sz="2200" dirty="0" smtClean="0"/>
              <a:t>= 1, </a:t>
            </a:r>
            <a:r>
              <a:rPr lang="ru-RU" sz="2200" i="1" dirty="0">
                <a:sym typeface="Symbol" panose="05050102010706020507" pitchFamily="18" charset="2"/>
              </a:rPr>
              <a:t></a:t>
            </a:r>
            <a:r>
              <a:rPr lang="en-US" sz="2200" i="1" baseline="-25000" dirty="0" smtClean="0">
                <a:sym typeface="Symbol" panose="05050102010706020507" pitchFamily="18" charset="2"/>
              </a:rPr>
              <a:t>k </a:t>
            </a:r>
            <a:r>
              <a:rPr lang="en-US" sz="2200" dirty="0" smtClean="0">
                <a:sym typeface="Symbol" panose="05050102010706020507" pitchFamily="18" charset="2"/>
              </a:rPr>
              <a:t> [0; 1]</a:t>
            </a:r>
            <a:endParaRPr lang="ru-RU" sz="2200" dirty="0" smtClean="0"/>
          </a:p>
          <a:p>
            <a:pPr algn="just"/>
            <a:r>
              <a:rPr lang="ru-RU" sz="2200" dirty="0"/>
              <a:t> </a:t>
            </a:r>
            <a:r>
              <a:rPr lang="ru-RU" sz="2200" dirty="0" smtClean="0"/>
              <a:t>    Если наблюдаемый доход меньше истинного,</a:t>
            </a:r>
            <a:r>
              <a:rPr lang="en-US" sz="2200" dirty="0" smtClean="0"/>
              <a:t> </a:t>
            </a:r>
            <a:r>
              <a:rPr lang="ru-RU" sz="2200" dirty="0">
                <a:sym typeface="Symbol" panose="05050102010706020507" pitchFamily="18" charset="2"/>
              </a:rPr>
              <a:t></a:t>
            </a:r>
            <a:r>
              <a:rPr lang="ru-RU" sz="2200" i="1" dirty="0">
                <a:sym typeface="Symbol" panose="05050102010706020507" pitchFamily="18" charset="2"/>
              </a:rPr>
              <a:t></a:t>
            </a:r>
            <a:r>
              <a:rPr lang="en-US" sz="2200" i="1" baseline="-25000" dirty="0">
                <a:sym typeface="Symbol" panose="05050102010706020507" pitchFamily="18" charset="2"/>
              </a:rPr>
              <a:t>k</a:t>
            </a:r>
            <a:r>
              <a:rPr lang="en-US" sz="2200" dirty="0"/>
              <a:t> </a:t>
            </a:r>
            <a:r>
              <a:rPr lang="en-US" sz="2200" dirty="0" smtClean="0"/>
              <a:t>&gt;</a:t>
            </a:r>
            <a:r>
              <a:rPr lang="ru-RU" sz="2200" dirty="0" smtClean="0"/>
              <a:t> </a:t>
            </a:r>
            <a:r>
              <a:rPr lang="ru-RU" sz="2200" dirty="0"/>
              <a:t>1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104039" y="2917069"/>
            <a:ext cx="8930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/>
              <a:t>## </a:t>
            </a:r>
            <a:r>
              <a:rPr lang="ru-RU" sz="2200" dirty="0" smtClean="0"/>
              <a:t>Инфляция негативно влияет на экономический рост не сразу, а спустя</a:t>
            </a:r>
          </a:p>
          <a:p>
            <a:pPr algn="just"/>
            <a:r>
              <a:rPr lang="ru-RU" sz="2200" dirty="0" smtClean="0"/>
              <a:t>     некоторое время.</a:t>
            </a:r>
            <a:endParaRPr lang="ru-RU" sz="2200" dirty="0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334763"/>
              </p:ext>
            </p:extLst>
          </p:nvPr>
        </p:nvGraphicFramePr>
        <p:xfrm>
          <a:off x="513715" y="4464050"/>
          <a:ext cx="44846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Уравнение" r:id="rId6" imgW="2489040" imgH="228600" progId="Equation.3">
                  <p:embed/>
                </p:oleObj>
              </mc:Choice>
              <mc:Fallback>
                <p:oleObj name="Уравнение" r:id="rId6" imgW="2489040" imgH="228600" progId="Equation.3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" y="4464050"/>
                        <a:ext cx="4484688" cy="409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90082" y="6230140"/>
            <a:ext cx="894438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/>
              <a:t>## </a:t>
            </a:r>
            <a:r>
              <a:rPr lang="ru-RU" sz="2200" dirty="0" smtClean="0"/>
              <a:t>Зависимость объемов основных фондов </a:t>
            </a:r>
            <a:r>
              <a:rPr lang="en-US" sz="2200" i="1" dirty="0" smtClean="0"/>
              <a:t>y</a:t>
            </a:r>
            <a:r>
              <a:rPr lang="en-US" sz="2200" dirty="0" smtClean="0"/>
              <a:t>(</a:t>
            </a:r>
            <a:r>
              <a:rPr lang="en-US" sz="2200" i="1" dirty="0" smtClean="0"/>
              <a:t>t</a:t>
            </a:r>
            <a:r>
              <a:rPr lang="en-US" sz="2200" dirty="0" smtClean="0"/>
              <a:t>) </a:t>
            </a:r>
            <a:r>
              <a:rPr lang="ru-RU" sz="2200" dirty="0" smtClean="0"/>
              <a:t>от инвестиций </a:t>
            </a:r>
            <a:r>
              <a:rPr lang="en-US" sz="2200" i="1" dirty="0" smtClean="0"/>
              <a:t>x</a:t>
            </a:r>
            <a:r>
              <a:rPr lang="en-US" sz="2200" dirty="0" smtClean="0"/>
              <a:t>(</a:t>
            </a:r>
            <a:r>
              <a:rPr lang="en-US" sz="2200" i="1" dirty="0" smtClean="0"/>
              <a:t>t</a:t>
            </a:r>
            <a:r>
              <a:rPr lang="en-US" sz="22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079011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16" grpId="0"/>
      <p:bldP spid="17" grpId="0"/>
      <p:bldP spid="19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Регрессионные модели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 распределенными лагами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4039" y="1492973"/>
            <a:ext cx="898226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Проблемы использования обычных регрессионных моделей:</a:t>
            </a:r>
          </a:p>
          <a:p>
            <a:pPr algn="just"/>
            <a:r>
              <a:rPr lang="ru-RU" sz="2200" dirty="0" smtClean="0"/>
              <a:t>1. Неизвестен период распределенного во времени воздействия </a:t>
            </a:r>
            <a:r>
              <a:rPr lang="en-US" sz="2200" i="1" dirty="0" smtClean="0"/>
              <a:t>T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2. </a:t>
            </a:r>
            <a:r>
              <a:rPr lang="ru-RU" sz="2200" dirty="0" smtClean="0"/>
              <a:t>Как правило, значение </a:t>
            </a:r>
            <a:r>
              <a:rPr lang="en-US" sz="2200" i="1" dirty="0" smtClean="0"/>
              <a:t>T</a:t>
            </a:r>
            <a:r>
              <a:rPr lang="en-US" sz="2200" dirty="0" smtClean="0"/>
              <a:t> </a:t>
            </a:r>
            <a:r>
              <a:rPr lang="ru-RU" sz="2200" dirty="0" smtClean="0"/>
              <a:t>достаточно велико.</a:t>
            </a:r>
          </a:p>
          <a:p>
            <a:pPr algn="just"/>
            <a:r>
              <a:rPr lang="ru-RU" sz="2200" dirty="0" smtClean="0"/>
              <a:t>3. Малое по сравнению с числом параметров модели число наблюдений.</a:t>
            </a:r>
          </a:p>
          <a:p>
            <a:pPr algn="just"/>
            <a:r>
              <a:rPr lang="ru-RU" sz="2200" dirty="0" smtClean="0"/>
              <a:t>4. Высокая степень корреляции между объясняющими переменными.</a:t>
            </a:r>
            <a:endParaRPr lang="ru-RU" sz="22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04039" y="3327627"/>
            <a:ext cx="8930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Решение проблемы </a:t>
            </a:r>
            <a:r>
              <a:rPr lang="ru-RU" sz="2200" dirty="0" smtClean="0"/>
              <a:t>– особая структура модели</a:t>
            </a:r>
            <a:r>
              <a:rPr lang="en-US" sz="2200" dirty="0" smtClean="0"/>
              <a:t>!</a:t>
            </a:r>
            <a:endParaRPr lang="ru-RU" sz="2200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16312" y="3808064"/>
            <a:ext cx="9027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Общий случай </a:t>
            </a:r>
            <a:r>
              <a:rPr lang="ru-RU" sz="2200" dirty="0" smtClean="0"/>
              <a:t>– зависимость большого числа коэффициентов</a:t>
            </a:r>
            <a:r>
              <a:rPr lang="en-US" sz="2200" dirty="0" smtClean="0"/>
              <a:t> </a:t>
            </a:r>
            <a:r>
              <a:rPr lang="ru-RU" sz="2200" dirty="0" err="1" smtClean="0"/>
              <a:t>дистрибу-тивной</a:t>
            </a:r>
            <a:r>
              <a:rPr lang="ru-RU" sz="2200" dirty="0" smtClean="0"/>
              <a:t> лаговой модели </a:t>
            </a:r>
            <a:r>
              <a:rPr lang="ru-RU" sz="2200" i="1" dirty="0" smtClean="0">
                <a:sym typeface="Symbol" panose="05050102010706020507" pitchFamily="18" charset="2"/>
              </a:rPr>
              <a:t></a:t>
            </a:r>
            <a:r>
              <a:rPr lang="ru-RU" sz="2200" baseline="-25000" dirty="0" smtClean="0">
                <a:sym typeface="Symbol" panose="05050102010706020507" pitchFamily="18" charset="2"/>
              </a:rPr>
              <a:t>0</a:t>
            </a:r>
            <a:r>
              <a:rPr lang="ru-RU" sz="2200" dirty="0" smtClean="0"/>
              <a:t>, </a:t>
            </a:r>
            <a:r>
              <a:rPr lang="ru-RU" sz="2200" i="1" dirty="0" smtClean="0">
                <a:sym typeface="Symbol" panose="05050102010706020507" pitchFamily="18" charset="2"/>
              </a:rPr>
              <a:t></a:t>
            </a:r>
            <a:r>
              <a:rPr lang="ru-RU" sz="2200" baseline="-25000" dirty="0" smtClean="0">
                <a:sym typeface="Symbol" panose="05050102010706020507" pitchFamily="18" charset="2"/>
              </a:rPr>
              <a:t>1</a:t>
            </a:r>
            <a:r>
              <a:rPr lang="ru-RU" sz="2200" dirty="0" smtClean="0"/>
              <a:t>,…,</a:t>
            </a:r>
            <a:r>
              <a:rPr lang="ru-RU" sz="2200" i="1" dirty="0" smtClean="0">
                <a:sym typeface="Symbol" panose="05050102010706020507" pitchFamily="18" charset="2"/>
              </a:rPr>
              <a:t></a:t>
            </a:r>
            <a:r>
              <a:rPr lang="en-US" sz="2200" i="1" baseline="-25000" dirty="0" smtClean="0">
                <a:sym typeface="Symbol" panose="05050102010706020507" pitchFamily="18" charset="2"/>
              </a:rPr>
              <a:t>T </a:t>
            </a:r>
            <a:r>
              <a:rPr lang="ru-RU" sz="2200" dirty="0" smtClean="0"/>
              <a:t> от малого числа параметров </a:t>
            </a:r>
            <a:r>
              <a:rPr lang="el-GR" sz="2200" i="1" dirty="0" smtClean="0">
                <a:sym typeface="Symbol" panose="05050102010706020507" pitchFamily="18" charset="2"/>
              </a:rPr>
              <a:t>α</a:t>
            </a:r>
            <a:r>
              <a:rPr lang="ru-RU" sz="2200" baseline="-25000" dirty="0" smtClean="0">
                <a:sym typeface="Symbol" panose="05050102010706020507" pitchFamily="18" charset="2"/>
              </a:rPr>
              <a:t>1</a:t>
            </a:r>
            <a:r>
              <a:rPr lang="ru-RU" sz="2200" dirty="0" smtClean="0"/>
              <a:t>,…,</a:t>
            </a:r>
            <a:r>
              <a:rPr lang="el-GR" sz="2200" i="1" dirty="0">
                <a:sym typeface="Symbol" panose="05050102010706020507" pitchFamily="18" charset="2"/>
              </a:rPr>
              <a:t> </a:t>
            </a:r>
            <a:r>
              <a:rPr lang="el-GR" sz="2200" i="1" dirty="0" smtClean="0">
                <a:sym typeface="Symbol" panose="05050102010706020507" pitchFamily="18" charset="2"/>
              </a:rPr>
              <a:t>α</a:t>
            </a:r>
            <a:r>
              <a:rPr lang="en-US" sz="2200" i="1" baseline="-25000" dirty="0" smtClean="0">
                <a:sym typeface="Symbol" panose="05050102010706020507" pitchFamily="18" charset="2"/>
              </a:rPr>
              <a:t>m</a:t>
            </a:r>
            <a:r>
              <a:rPr lang="en-US" sz="2200" dirty="0" smtClean="0">
                <a:sym typeface="Symbol" panose="05050102010706020507" pitchFamily="18" charset="2"/>
              </a:rPr>
              <a:t>.</a:t>
            </a:r>
            <a:endParaRPr lang="ru-RU" sz="2200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182563" y="4627055"/>
            <a:ext cx="90276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Частные случаи:</a:t>
            </a:r>
          </a:p>
          <a:p>
            <a:pPr algn="just"/>
            <a:r>
              <a:rPr lang="ru-RU" sz="2200" dirty="0" smtClean="0"/>
              <a:t>1. Экспоненциальное убывание силы воздействия – модель Койка</a:t>
            </a:r>
            <a:r>
              <a:rPr lang="en-US" sz="2200" dirty="0" smtClean="0">
                <a:sym typeface="Symbol" panose="05050102010706020507" pitchFamily="18" charset="2"/>
              </a:rPr>
              <a:t>.</a:t>
            </a:r>
            <a:endParaRPr lang="ru-RU" sz="2200" dirty="0" smtClean="0">
              <a:sym typeface="Symbol" panose="05050102010706020507" pitchFamily="18" charset="2"/>
            </a:endParaRPr>
          </a:p>
          <a:p>
            <a:pPr algn="just"/>
            <a:r>
              <a:rPr lang="ru-RU" sz="2200" dirty="0" smtClean="0"/>
              <a:t>2. Полиномиальная лаговая структура </a:t>
            </a:r>
            <a:r>
              <a:rPr lang="ru-RU" sz="2200" dirty="0" err="1" smtClean="0"/>
              <a:t>Ширли</a:t>
            </a:r>
            <a:r>
              <a:rPr lang="ru-RU" sz="2200" dirty="0" smtClean="0"/>
              <a:t> </a:t>
            </a:r>
            <a:r>
              <a:rPr lang="ru-RU" sz="2200" dirty="0" err="1" smtClean="0"/>
              <a:t>Алмон</a:t>
            </a:r>
            <a:r>
              <a:rPr lang="ru-RU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120098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Койка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64999" y="967107"/>
            <a:ext cx="89304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Предположения модели:</a:t>
            </a:r>
            <a:endParaRPr lang="ru-RU" sz="2200" dirty="0" smtClean="0"/>
          </a:p>
          <a:p>
            <a:pPr marL="365125" indent="-365125" algn="just">
              <a:buAutoNum type="arabicPeriod"/>
            </a:pPr>
            <a:r>
              <a:rPr lang="ru-RU" sz="2200" dirty="0" smtClean="0"/>
              <a:t>Период распределенного во времени воздействия велик, в пределе </a:t>
            </a:r>
            <a:r>
              <a:rPr lang="ru-RU" sz="2200" dirty="0" err="1" smtClean="0"/>
              <a:t>ра</a:t>
            </a:r>
            <a:r>
              <a:rPr lang="ru-RU" sz="2200" dirty="0" smtClean="0"/>
              <a:t>-вен бесконечности.</a:t>
            </a:r>
          </a:p>
          <a:p>
            <a:pPr marL="365125" indent="-365125" algn="just">
              <a:buAutoNum type="arabicPeriod"/>
            </a:pPr>
            <a:r>
              <a:rPr lang="ru-RU" sz="2200" dirty="0" smtClean="0"/>
              <a:t>Сила воздействия экспоненциально убывает.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36633" y="2743591"/>
            <a:ext cx="88438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/>
              <a:t>Умножим исходную модель на </a:t>
            </a:r>
            <a:r>
              <a:rPr lang="ru-RU" sz="2200" i="1" dirty="0"/>
              <a:t>λ</a:t>
            </a:r>
            <a:r>
              <a:rPr lang="ru-RU" sz="2200" dirty="0"/>
              <a:t> и введем задержку на один </a:t>
            </a:r>
            <a:r>
              <a:rPr lang="ru-RU" sz="2200" dirty="0" smtClean="0"/>
              <a:t>период: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407669"/>
              </p:ext>
            </p:extLst>
          </p:nvPr>
        </p:nvGraphicFramePr>
        <p:xfrm>
          <a:off x="629920" y="2283294"/>
          <a:ext cx="69818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5" name="Уравнение" r:id="rId4" imgW="3873240" imgH="266400" progId="Equation.3">
                  <p:embed/>
                </p:oleObj>
              </mc:Choice>
              <mc:Fallback>
                <p:oleObj name="Уравнение" r:id="rId4" imgW="3873240" imgH="26640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" y="2283294"/>
                        <a:ext cx="6981825" cy="4778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810244"/>
              </p:ext>
            </p:extLst>
          </p:nvPr>
        </p:nvGraphicFramePr>
        <p:xfrm>
          <a:off x="587375" y="3427744"/>
          <a:ext cx="59975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6" name="Уравнение" r:id="rId6" imgW="3327120" imgH="266400" progId="Equation.3">
                  <p:embed/>
                </p:oleObj>
              </mc:Choice>
              <mc:Fallback>
                <p:oleObj name="Уравнение" r:id="rId6" imgW="3327120" imgH="26640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3427744"/>
                        <a:ext cx="5997575" cy="4778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289675"/>
              </p:ext>
            </p:extLst>
          </p:nvPr>
        </p:nvGraphicFramePr>
        <p:xfrm>
          <a:off x="597853" y="3048508"/>
          <a:ext cx="46164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7" name="Уравнение" r:id="rId8" imgW="2565360" imgH="266400" progId="Equation.3">
                  <p:embed/>
                </p:oleObj>
              </mc:Choice>
              <mc:Fallback>
                <p:oleObj name="Уравнение" r:id="rId8" imgW="2565360" imgH="2664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53" y="3048508"/>
                        <a:ext cx="461645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136632" y="3826033"/>
            <a:ext cx="88438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Вычтем второе неравенство из первого:</a:t>
            </a: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704176"/>
              </p:ext>
            </p:extLst>
          </p:nvPr>
        </p:nvGraphicFramePr>
        <p:xfrm>
          <a:off x="606425" y="4187005"/>
          <a:ext cx="43211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8" name="Уравнение" r:id="rId10" imgW="2400120" imgH="228600" progId="Equation.3">
                  <p:embed/>
                </p:oleObj>
              </mc:Choice>
              <mc:Fallback>
                <p:oleObj name="Уравнение" r:id="rId10" imgW="240012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4187005"/>
                        <a:ext cx="4321175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136632" y="4574157"/>
            <a:ext cx="88438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Итоговая модель:</a:t>
            </a: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440343"/>
              </p:ext>
            </p:extLst>
          </p:nvPr>
        </p:nvGraphicFramePr>
        <p:xfrm>
          <a:off x="609600" y="4916627"/>
          <a:ext cx="52339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9" name="Уравнение" r:id="rId12" imgW="2908080" imgH="228600" progId="Equation.3">
                  <p:embed/>
                </p:oleObj>
              </mc:Choice>
              <mc:Fallback>
                <p:oleObj name="Уравнение" r:id="rId12" imgW="290808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916627"/>
                        <a:ext cx="5233988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155267" y="5281483"/>
            <a:ext cx="898873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Преимущества модели:</a:t>
            </a:r>
          </a:p>
          <a:p>
            <a:pPr marL="457200" indent="-457200" algn="just">
              <a:buAutoNum type="arabicPeriod"/>
            </a:pPr>
            <a:r>
              <a:rPr lang="ru-RU" sz="2200" dirty="0" smtClean="0"/>
              <a:t>Бесконечное число параметров меняется на три: </a:t>
            </a:r>
            <a:r>
              <a:rPr lang="el-GR" sz="2200" i="1" dirty="0" smtClean="0"/>
              <a:t>α</a:t>
            </a:r>
            <a:r>
              <a:rPr lang="ru-RU" sz="2200" dirty="0" smtClean="0"/>
              <a:t>, </a:t>
            </a:r>
            <a:r>
              <a:rPr lang="el-GR" sz="2200" i="1" dirty="0" smtClean="0"/>
              <a:t>θ</a:t>
            </a:r>
            <a:r>
              <a:rPr lang="ru-RU" sz="2200" baseline="-25000" dirty="0" smtClean="0"/>
              <a:t>0</a:t>
            </a:r>
            <a:r>
              <a:rPr lang="ru-RU" sz="2200" dirty="0" smtClean="0"/>
              <a:t>, </a:t>
            </a:r>
            <a:r>
              <a:rPr lang="el-GR" sz="2200" i="1" dirty="0" smtClean="0">
                <a:sym typeface="Symbol" panose="05050102010706020507" pitchFamily="18" charset="2"/>
              </a:rPr>
              <a:t></a:t>
            </a:r>
            <a:r>
              <a:rPr lang="ru-RU" sz="2200" dirty="0" smtClean="0">
                <a:sym typeface="Symbol" panose="05050102010706020507" pitchFamily="18" charset="2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ru-RU" sz="2200" dirty="0" smtClean="0">
                <a:sym typeface="Symbol" panose="05050102010706020507" pitchFamily="18" charset="2"/>
              </a:rPr>
              <a:t>Исчезает проблема мультиколлинеарности.</a:t>
            </a:r>
          </a:p>
          <a:p>
            <a:pPr marL="457200" indent="-457200" algn="just">
              <a:buAutoNum type="arabicPeriod"/>
            </a:pPr>
            <a:r>
              <a:rPr lang="ru-RU" sz="2200" dirty="0" smtClean="0">
                <a:sym typeface="Symbol" panose="05050102010706020507" pitchFamily="18" charset="2"/>
              </a:rPr>
              <a:t>Модель из дистрибутивно-лаговой превращается в авторегрессию.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9657158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  <p:bldP spid="17" grpId="0"/>
      <p:bldP spid="19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Полиномиальная лаговая структура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Ширли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Алмон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64999" y="1458432"/>
            <a:ext cx="893042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Предположения модели:</a:t>
            </a:r>
            <a:endParaRPr lang="ru-RU" sz="2200" dirty="0" smtClean="0"/>
          </a:p>
          <a:p>
            <a:pPr marL="365125" indent="-365125" algn="just">
              <a:buAutoNum type="arabicPeriod"/>
            </a:pPr>
            <a:r>
              <a:rPr lang="ru-RU" sz="2200" dirty="0" smtClean="0"/>
              <a:t>Период распределенного во времени воздействия велик, в пределе </a:t>
            </a:r>
            <a:r>
              <a:rPr lang="ru-RU" sz="2200" dirty="0" err="1" smtClean="0"/>
              <a:t>ра</a:t>
            </a:r>
            <a:r>
              <a:rPr lang="ru-RU" sz="2200" dirty="0" smtClean="0"/>
              <a:t>-вен бесконечности.</a:t>
            </a:r>
          </a:p>
          <a:p>
            <a:pPr marL="365125" indent="-365125" algn="just">
              <a:buAutoNum type="arabicPeriod"/>
            </a:pPr>
            <a:r>
              <a:rPr lang="ru-RU" sz="2200" dirty="0" smtClean="0"/>
              <a:t>Коэффициенты представляют собой полиномы от малого числа пара-метров</a:t>
            </a:r>
            <a:r>
              <a:rPr lang="en-US" sz="2200" dirty="0" smtClean="0"/>
              <a:t> </a:t>
            </a:r>
            <a:r>
              <a:rPr lang="el-GR" sz="2200" i="1" dirty="0">
                <a:sym typeface="Symbol" panose="05050102010706020507" pitchFamily="18" charset="2"/>
              </a:rPr>
              <a:t>α</a:t>
            </a:r>
            <a:r>
              <a:rPr lang="ru-RU" sz="2200" baseline="-25000" dirty="0">
                <a:sym typeface="Symbol" panose="05050102010706020507" pitchFamily="18" charset="2"/>
              </a:rPr>
              <a:t>1</a:t>
            </a:r>
            <a:r>
              <a:rPr lang="ru-RU" sz="2200" dirty="0"/>
              <a:t>,…,</a:t>
            </a:r>
            <a:r>
              <a:rPr lang="el-GR" sz="2200" i="1" dirty="0">
                <a:sym typeface="Symbol" panose="05050102010706020507" pitchFamily="18" charset="2"/>
              </a:rPr>
              <a:t> α</a:t>
            </a:r>
            <a:r>
              <a:rPr lang="en-US" sz="2200" i="1" baseline="-25000" dirty="0">
                <a:sym typeface="Symbol" panose="05050102010706020507" pitchFamily="18" charset="2"/>
              </a:rPr>
              <a:t>m</a:t>
            </a:r>
            <a:r>
              <a:rPr lang="ru-RU" sz="2200" dirty="0" smtClean="0"/>
              <a:t>.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454267"/>
              </p:ext>
            </p:extLst>
          </p:nvPr>
        </p:nvGraphicFramePr>
        <p:xfrm>
          <a:off x="614504" y="3200024"/>
          <a:ext cx="42814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Уравнение" r:id="rId4" imgW="2374560" imgH="228600" progId="Equation.3">
                  <p:embed/>
                </p:oleObj>
              </mc:Choice>
              <mc:Fallback>
                <p:oleObj name="Уравнение" r:id="rId4" imgW="2374560" imgH="22860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04" y="3200024"/>
                        <a:ext cx="4281487" cy="409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112496"/>
              </p:ext>
            </p:extLst>
          </p:nvPr>
        </p:nvGraphicFramePr>
        <p:xfrm>
          <a:off x="609407" y="3494397"/>
          <a:ext cx="62023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Уравнение" r:id="rId6" imgW="3441600" imgH="266400" progId="Equation.3">
                  <p:embed/>
                </p:oleObj>
              </mc:Choice>
              <mc:Fallback>
                <p:oleObj name="Уравнение" r:id="rId6" imgW="3441600" imgH="26640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07" y="3494397"/>
                        <a:ext cx="6202363" cy="4778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236392"/>
              </p:ext>
            </p:extLst>
          </p:nvPr>
        </p:nvGraphicFramePr>
        <p:xfrm>
          <a:off x="563254" y="3998913"/>
          <a:ext cx="4005263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Уравнение" r:id="rId8" imgW="2222280" imgH="1244520" progId="Equation.3">
                  <p:embed/>
                </p:oleObj>
              </mc:Choice>
              <mc:Fallback>
                <p:oleObj name="Уравнение" r:id="rId8" imgW="2222280" imgH="124452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54" y="3998913"/>
                        <a:ext cx="4005263" cy="2228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602657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Полиномиальная лаговая структура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Ширли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Алмон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840059"/>
              </p:ext>
            </p:extLst>
          </p:nvPr>
        </p:nvGraphicFramePr>
        <p:xfrm>
          <a:off x="182563" y="1518829"/>
          <a:ext cx="5426075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Уравнение" r:id="rId4" imgW="3009600" imgH="1447560" progId="Equation.3">
                  <p:embed/>
                </p:oleObj>
              </mc:Choice>
              <mc:Fallback>
                <p:oleObj name="Уравнение" r:id="rId4" imgW="3009600" imgH="144756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1518829"/>
                        <a:ext cx="5426075" cy="25939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085925"/>
              </p:ext>
            </p:extLst>
          </p:nvPr>
        </p:nvGraphicFramePr>
        <p:xfrm>
          <a:off x="195571" y="4464050"/>
          <a:ext cx="4579938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Уравнение" r:id="rId6" imgW="2539800" imgH="939600" progId="Equation.3">
                  <p:embed/>
                </p:oleObj>
              </mc:Choice>
              <mc:Fallback>
                <p:oleObj name="Уравнение" r:id="rId6" imgW="2539800" imgH="93960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71" y="4464050"/>
                        <a:ext cx="4579938" cy="1682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32357" y="6119646"/>
            <a:ext cx="8902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Большое число параметров 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+2) </a:t>
            </a:r>
            <a:r>
              <a:rPr lang="ru-RU" dirty="0" smtClean="0"/>
              <a:t>меняется </a:t>
            </a:r>
            <a:r>
              <a:rPr lang="ru-RU" dirty="0"/>
              <a:t>на </a:t>
            </a:r>
            <a:r>
              <a:rPr lang="ru-RU" dirty="0" smtClean="0"/>
              <a:t>малое </a:t>
            </a:r>
            <a:r>
              <a:rPr lang="en-US" dirty="0" smtClean="0"/>
              <a:t>(</a:t>
            </a:r>
            <a:r>
              <a:rPr lang="en-US" i="1" dirty="0" smtClean="0"/>
              <a:t>m</a:t>
            </a:r>
            <a:r>
              <a:rPr lang="en-US" dirty="0" smtClean="0"/>
              <a:t>+2)</a:t>
            </a:r>
            <a:r>
              <a:rPr lang="ru-RU" dirty="0" smtClean="0"/>
              <a:t>: </a:t>
            </a:r>
            <a:r>
              <a:rPr lang="en-US" dirty="0" smtClean="0"/>
              <a:t> </a:t>
            </a:r>
            <a:r>
              <a:rPr lang="el-GR" i="1" dirty="0" smtClean="0"/>
              <a:t>α</a:t>
            </a:r>
            <a:r>
              <a:rPr lang="ru-RU" dirty="0"/>
              <a:t>, </a:t>
            </a:r>
            <a:r>
              <a:rPr lang="el-GR" i="1" dirty="0" smtClean="0"/>
              <a:t>α</a:t>
            </a:r>
            <a:r>
              <a:rPr lang="ru-RU" baseline="-25000" dirty="0" smtClean="0"/>
              <a:t>0</a:t>
            </a:r>
            <a:r>
              <a:rPr lang="ru-RU" dirty="0" smtClean="0"/>
              <a:t>,</a:t>
            </a:r>
            <a:r>
              <a:rPr lang="en-US" dirty="0" smtClean="0"/>
              <a:t>…,</a:t>
            </a:r>
            <a:r>
              <a:rPr lang="el-GR" i="1" dirty="0" smtClean="0"/>
              <a:t>α</a:t>
            </a:r>
            <a:r>
              <a:rPr lang="en-US" i="1" baseline="-25000" dirty="0" smtClean="0"/>
              <a:t>m</a:t>
            </a:r>
            <a:r>
              <a:rPr lang="ru-RU" dirty="0" smtClean="0">
                <a:sym typeface="Symbol" panose="05050102010706020507" pitchFamily="18" charset="2"/>
              </a:rPr>
              <a:t>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32357" y="4088432"/>
            <a:ext cx="88438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Итоговая модель:</a:t>
            </a:r>
          </a:p>
        </p:txBody>
      </p:sp>
    </p:spTree>
    <p:extLst>
      <p:ext uri="{BB962C8B-B14F-4D97-AF65-F5344CB8AC3E}">
        <p14:creationId xmlns:p14="http://schemas.microsoft.com/office/powerpoint/2010/main" val="413088865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Модели обработки остатков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7706" y="1412766"/>
            <a:ext cx="89968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Из исходного временного ряда </a:t>
            </a:r>
            <a:r>
              <a:rPr lang="en-US" sz="2200" i="1" dirty="0" err="1" smtClean="0"/>
              <a:t>y</a:t>
            </a:r>
            <a:r>
              <a:rPr lang="en-US" sz="2200" i="1" baseline="-25000" dirty="0" err="1" smtClean="0"/>
              <a:t>t</a:t>
            </a:r>
            <a:r>
              <a:rPr lang="en-US" sz="2200" dirty="0" smtClean="0"/>
              <a:t> </a:t>
            </a:r>
            <a:r>
              <a:rPr lang="ru-RU" sz="2200" dirty="0" smtClean="0"/>
              <a:t>исключаем всю неслучайную </a:t>
            </a:r>
            <a:r>
              <a:rPr lang="ru-RU" sz="2200" dirty="0" err="1" smtClean="0"/>
              <a:t>составля</a:t>
            </a:r>
            <a:r>
              <a:rPr lang="en-US" sz="2200" dirty="0" smtClean="0"/>
              <a:t>-</a:t>
            </a:r>
            <a:r>
              <a:rPr lang="ru-RU" sz="2200" dirty="0" err="1" smtClean="0"/>
              <a:t>ющую</a:t>
            </a:r>
            <a:r>
              <a:rPr lang="ru-RU" sz="2200" dirty="0" smtClean="0"/>
              <a:t>, в частности,</a:t>
            </a:r>
            <a:r>
              <a:rPr lang="en-US" sz="2200" dirty="0" smtClean="0"/>
              <a:t> </a:t>
            </a:r>
            <a:r>
              <a:rPr lang="ru-RU" sz="2200" dirty="0" smtClean="0"/>
              <a:t>тренд и сезонность, и переходим к ряду остатков </a:t>
            </a:r>
            <a:r>
              <a:rPr lang="ru-RU" sz="2200" i="1" dirty="0" smtClean="0">
                <a:sym typeface="Symbol" panose="05050102010706020507" pitchFamily="18" charset="2"/>
              </a:rPr>
              <a:t></a:t>
            </a:r>
            <a:r>
              <a:rPr lang="en-US" sz="2200" i="1" baseline="-25000" dirty="0" smtClean="0">
                <a:sym typeface="Symbol" panose="05050102010706020507" pitchFamily="18" charset="2"/>
              </a:rPr>
              <a:t>t</a:t>
            </a:r>
            <a:r>
              <a:rPr lang="en-US" sz="2200" dirty="0" smtClean="0">
                <a:sym typeface="Symbol" panose="05050102010706020507" pitchFamily="18" charset="2"/>
              </a:rPr>
              <a:t>. </a:t>
            </a:r>
            <a:r>
              <a:rPr lang="ru-RU" sz="2200" dirty="0" smtClean="0">
                <a:sym typeface="Symbol" panose="05050102010706020507" pitchFamily="18" charset="2"/>
              </a:rPr>
              <a:t>В отличие от пространственных выборок во временных рядах остатки </a:t>
            </a:r>
            <a:r>
              <a:rPr lang="ru-RU" sz="2200" dirty="0" err="1" smtClean="0">
                <a:sym typeface="Symbol" panose="05050102010706020507" pitchFamily="18" charset="2"/>
              </a:rPr>
              <a:t>то-же</a:t>
            </a:r>
            <a:r>
              <a:rPr lang="ru-RU" sz="2200" dirty="0" smtClean="0">
                <a:sym typeface="Symbol" panose="05050102010706020507" pitchFamily="18" charset="2"/>
              </a:rPr>
              <a:t> можно моделировать.</a:t>
            </a:r>
            <a:endParaRPr lang="ru-RU" sz="2200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12471"/>
              </p:ext>
            </p:extLst>
          </p:nvPr>
        </p:nvGraphicFramePr>
        <p:xfrm>
          <a:off x="193612" y="1058072"/>
          <a:ext cx="1759968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9" name="Уравнение" r:id="rId4" imgW="977760" imgH="228600" progId="Equation.3">
                  <p:embed/>
                </p:oleObj>
              </mc:Choice>
              <mc:Fallback>
                <p:oleObj name="Уравнение" r:id="rId4" imgW="977760" imgH="228600" progId="Equation.3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12" y="1058072"/>
                        <a:ext cx="1759968" cy="4114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137706" y="2813296"/>
            <a:ext cx="89968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Автоковариационная и автокорреляционная функция:</a:t>
            </a:r>
            <a:endParaRPr lang="ru-RU" sz="2200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521233"/>
              </p:ext>
            </p:extLst>
          </p:nvPr>
        </p:nvGraphicFramePr>
        <p:xfrm>
          <a:off x="456229" y="3116060"/>
          <a:ext cx="6423624" cy="868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0" name="Уравнение" r:id="rId6" imgW="3568680" imgH="482400" progId="Equation.3">
                  <p:embed/>
                </p:oleObj>
              </mc:Choice>
              <mc:Fallback>
                <p:oleObj name="Уравнение" r:id="rId6" imgW="3568680" imgH="482400" progId="Equation.3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29" y="3116060"/>
                        <a:ext cx="6423624" cy="8683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063171"/>
              </p:ext>
            </p:extLst>
          </p:nvPr>
        </p:nvGraphicFramePr>
        <p:xfrm>
          <a:off x="468702" y="3863548"/>
          <a:ext cx="6308928" cy="914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1" name="Уравнение" r:id="rId8" imgW="3504960" imgH="507960" progId="Equation.3">
                  <p:embed/>
                </p:oleObj>
              </mc:Choice>
              <mc:Fallback>
                <p:oleObj name="Уравнение" r:id="rId8" imgW="3504960" imgH="50796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02" y="3863548"/>
                        <a:ext cx="6308928" cy="9143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873904"/>
              </p:ext>
            </p:extLst>
          </p:nvPr>
        </p:nvGraphicFramePr>
        <p:xfrm>
          <a:off x="441715" y="4760260"/>
          <a:ext cx="3177144" cy="38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2" name="Уравнение" r:id="rId10" imgW="1765080" imgH="215640" progId="Equation.3">
                  <p:embed/>
                </p:oleObj>
              </mc:Choice>
              <mc:Fallback>
                <p:oleObj name="Уравнение" r:id="rId10" imgW="1765080" imgH="21564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715" y="4760260"/>
                        <a:ext cx="3177144" cy="3881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Прямоугольник 24"/>
          <p:cNvSpPr/>
          <p:nvPr/>
        </p:nvSpPr>
        <p:spPr>
          <a:xfrm>
            <a:off x="137706" y="5122866"/>
            <a:ext cx="89968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Частная автокорреляционная функция</a:t>
            </a:r>
            <a:r>
              <a:rPr lang="en-US" sz="2200" b="1" dirty="0" smtClean="0">
                <a:solidFill>
                  <a:srgbClr val="00FFFF"/>
                </a:solidFill>
              </a:rPr>
              <a:t> </a:t>
            </a:r>
            <a:r>
              <a:rPr lang="en-US" sz="2200" dirty="0" smtClean="0"/>
              <a:t>– </a:t>
            </a:r>
            <a:r>
              <a:rPr lang="ru-RU" sz="2200" dirty="0" smtClean="0"/>
              <a:t>устранено влияние всех про-межуточных членов ряда между </a:t>
            </a:r>
            <a:r>
              <a:rPr lang="en-US" sz="2200" i="1" dirty="0" smtClean="0">
                <a:sym typeface="Symbol" panose="05050102010706020507" pitchFamily="18" charset="2"/>
              </a:rPr>
              <a:t></a:t>
            </a:r>
            <a:r>
              <a:rPr lang="en-US" sz="2200" i="1" baseline="-25000" dirty="0" smtClean="0">
                <a:sym typeface="Symbol" panose="05050102010706020507" pitchFamily="18" charset="2"/>
              </a:rPr>
              <a:t>t</a:t>
            </a:r>
            <a:r>
              <a:rPr lang="en-US" sz="2200" dirty="0" smtClean="0">
                <a:sym typeface="Symbol" panose="05050102010706020507" pitchFamily="18" charset="2"/>
              </a:rPr>
              <a:t> </a:t>
            </a:r>
            <a:r>
              <a:rPr lang="ru-RU" sz="2200" dirty="0" smtClean="0">
                <a:sym typeface="Symbol" panose="05050102010706020507" pitchFamily="18" charset="2"/>
              </a:rPr>
              <a:t>и </a:t>
            </a:r>
            <a:r>
              <a:rPr lang="en-US" sz="2200" i="1" dirty="0">
                <a:sym typeface="Symbol" panose="05050102010706020507" pitchFamily="18" charset="2"/>
              </a:rPr>
              <a:t></a:t>
            </a:r>
            <a:r>
              <a:rPr lang="en-US" sz="2200" i="1" baseline="-25000" dirty="0" smtClean="0">
                <a:sym typeface="Symbol" panose="05050102010706020507" pitchFamily="18" charset="2"/>
              </a:rPr>
              <a:t>t</a:t>
            </a:r>
            <a:r>
              <a:rPr lang="ru-RU" sz="2200" baseline="-25000" dirty="0" smtClean="0">
                <a:sym typeface="Symbol" panose="05050102010706020507" pitchFamily="18" charset="2"/>
              </a:rPr>
              <a:t>+</a:t>
            </a:r>
            <a:r>
              <a:rPr lang="ru-RU" sz="2200" i="1" baseline="-25000" dirty="0" smtClean="0">
                <a:sym typeface="Symbol" panose="05050102010706020507" pitchFamily="18" charset="2"/>
              </a:rPr>
              <a:t></a:t>
            </a:r>
            <a:r>
              <a:rPr lang="ru-RU" sz="2200" dirty="0" smtClean="0">
                <a:sym typeface="Symbol" panose="05050102010706020507" pitchFamily="18" charset="2"/>
              </a:rPr>
              <a:t>:</a:t>
            </a:r>
            <a:endParaRPr lang="ru-RU" sz="2200" dirty="0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558525"/>
              </p:ext>
            </p:extLst>
          </p:nvPr>
        </p:nvGraphicFramePr>
        <p:xfrm>
          <a:off x="434149" y="5876266"/>
          <a:ext cx="46863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3" name="Уравнение" r:id="rId12" imgW="2603160" imgH="228600" progId="Equation.3">
                  <p:embed/>
                </p:oleObj>
              </mc:Choice>
              <mc:Fallback>
                <p:oleObj name="Уравнение" r:id="rId12" imgW="2603160" imgH="22860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49" y="5876266"/>
                        <a:ext cx="4686300" cy="4111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174379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</a:t>
            </a:r>
            <a:r>
              <a:rPr lang="en-US" altLang="ru-RU" sz="7200" b="1" dirty="0" smtClean="0">
                <a:latin typeface="Times New Roman Cyr" pitchFamily="18" charset="0"/>
              </a:rPr>
              <a:t>0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64217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Авторегрессия первого порядка.</a:t>
            </a:r>
            <a:endParaRPr lang="en-US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Марковский процесс </a:t>
            </a:r>
            <a:r>
              <a:rPr lang="en-US" altLang="ru-RU" b="1" i="1" dirty="0" smtClean="0">
                <a:solidFill>
                  <a:srgbClr val="00FFFF"/>
                </a:solidFill>
                <a:latin typeface="Times New Roman Cyr" pitchFamily="18" charset="0"/>
              </a:rPr>
              <a:t>AR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(1)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32674" y="2515352"/>
            <a:ext cx="89529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err="1" smtClean="0"/>
              <a:t>Домножим</a:t>
            </a:r>
            <a:r>
              <a:rPr lang="ru-RU" sz="2200" dirty="0" smtClean="0"/>
              <a:t> на </a:t>
            </a:r>
            <a:r>
              <a:rPr lang="ru-RU" sz="2200" i="1" dirty="0" smtClean="0">
                <a:sym typeface="Symbol" panose="05050102010706020507" pitchFamily="18" charset="2"/>
              </a:rPr>
              <a:t></a:t>
            </a:r>
            <a:r>
              <a:rPr lang="en-US" sz="2200" i="1" baseline="-25000" dirty="0" smtClean="0">
                <a:sym typeface="Symbol" panose="05050102010706020507" pitchFamily="18" charset="2"/>
              </a:rPr>
              <a:t>t</a:t>
            </a:r>
            <a:r>
              <a:rPr lang="en-US" sz="2200" dirty="0" smtClean="0">
                <a:sym typeface="Symbol" panose="05050102010706020507" pitchFamily="18" charset="2"/>
              </a:rPr>
              <a:t>, </a:t>
            </a:r>
            <a:r>
              <a:rPr lang="ru-RU" sz="2200" i="1" dirty="0" smtClean="0">
                <a:sym typeface="Symbol" panose="05050102010706020507" pitchFamily="18" charset="2"/>
              </a:rPr>
              <a:t></a:t>
            </a:r>
            <a:r>
              <a:rPr lang="en-US" sz="2200" i="1" baseline="-25000" dirty="0" smtClean="0">
                <a:sym typeface="Symbol" panose="05050102010706020507" pitchFamily="18" charset="2"/>
              </a:rPr>
              <a:t>t–</a:t>
            </a:r>
            <a:r>
              <a:rPr lang="en-US" sz="2200" baseline="-25000" dirty="0" smtClean="0">
                <a:sym typeface="Symbol" panose="05050102010706020507" pitchFamily="18" charset="2"/>
              </a:rPr>
              <a:t>1</a:t>
            </a:r>
            <a:r>
              <a:rPr lang="en-US" sz="2200" dirty="0" smtClean="0">
                <a:sym typeface="Symbol" panose="05050102010706020507" pitchFamily="18" charset="2"/>
              </a:rPr>
              <a:t>, </a:t>
            </a:r>
            <a:r>
              <a:rPr lang="ru-RU" sz="2200" i="1" dirty="0" smtClean="0">
                <a:sym typeface="Symbol" panose="05050102010706020507" pitchFamily="18" charset="2"/>
              </a:rPr>
              <a:t></a:t>
            </a:r>
            <a:r>
              <a:rPr lang="en-US" sz="2200" i="1" baseline="-25000" dirty="0" smtClean="0">
                <a:sym typeface="Symbol" panose="05050102010706020507" pitchFamily="18" charset="2"/>
              </a:rPr>
              <a:t>t–</a:t>
            </a:r>
            <a:r>
              <a:rPr lang="ru-RU" sz="2200" baseline="-25000" dirty="0" smtClean="0">
                <a:sym typeface="Symbol" panose="05050102010706020507" pitchFamily="18" charset="2"/>
              </a:rPr>
              <a:t>2</a:t>
            </a:r>
            <a:r>
              <a:rPr lang="ru-RU" sz="2200" dirty="0" smtClean="0"/>
              <a:t> и т.д. </a:t>
            </a:r>
            <a:r>
              <a:rPr lang="ru-RU" sz="2200" dirty="0"/>
              <a:t>и</a:t>
            </a:r>
            <a:r>
              <a:rPr lang="ru-RU" sz="2200" dirty="0" smtClean="0"/>
              <a:t> перейдем к математическим ожиданиям:</a:t>
            </a:r>
            <a:endParaRPr lang="ru-RU" sz="2200" dirty="0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808035"/>
              </p:ext>
            </p:extLst>
          </p:nvPr>
        </p:nvGraphicFramePr>
        <p:xfrm>
          <a:off x="452890" y="3311299"/>
          <a:ext cx="54435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8" name="Уравнение" r:id="rId4" imgW="3022560" imgH="266400" progId="Equation.3">
                  <p:embed/>
                </p:oleObj>
              </mc:Choice>
              <mc:Fallback>
                <p:oleObj name="Уравнение" r:id="rId4" imgW="3022560" imgH="26640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890" y="3311299"/>
                        <a:ext cx="5443538" cy="479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83031"/>
              </p:ext>
            </p:extLst>
          </p:nvPr>
        </p:nvGraphicFramePr>
        <p:xfrm>
          <a:off x="436563" y="2906713"/>
          <a:ext cx="63087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9" name="Уравнение" r:id="rId6" imgW="3504960" imgH="266400" progId="Equation.3">
                  <p:embed/>
                </p:oleObj>
              </mc:Choice>
              <mc:Fallback>
                <p:oleObj name="Уравнение" r:id="rId6" imgW="3504960" imgH="2664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2906713"/>
                        <a:ext cx="6308725" cy="479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949460"/>
              </p:ext>
            </p:extLst>
          </p:nvPr>
        </p:nvGraphicFramePr>
        <p:xfrm>
          <a:off x="428853" y="4411790"/>
          <a:ext cx="21955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0" name="Уравнение" r:id="rId8" imgW="1218960" imgH="266400" progId="Equation.3">
                  <p:embed/>
                </p:oleObj>
              </mc:Choice>
              <mc:Fallback>
                <p:oleObj name="Уравнение" r:id="rId8" imgW="1218960" imgH="266400" progId="Equation.3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853" y="4411790"/>
                        <a:ext cx="2195512" cy="479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024602"/>
              </p:ext>
            </p:extLst>
          </p:nvPr>
        </p:nvGraphicFramePr>
        <p:xfrm>
          <a:off x="442913" y="4877482"/>
          <a:ext cx="14414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1" name="Уравнение" r:id="rId10" imgW="799920" imgH="215640" progId="Equation.3">
                  <p:embed/>
                </p:oleObj>
              </mc:Choice>
              <mc:Fallback>
                <p:oleObj name="Уравнение" r:id="rId10" imgW="799920" imgH="215640" progId="Equation.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4877482"/>
                        <a:ext cx="1441450" cy="387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146960"/>
              </p:ext>
            </p:extLst>
          </p:nvPr>
        </p:nvGraphicFramePr>
        <p:xfrm>
          <a:off x="448127" y="3781425"/>
          <a:ext cx="663098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2" name="Уравнение" r:id="rId12" imgW="3682800" imgH="228600" progId="Equation.3">
                  <p:embed/>
                </p:oleObj>
              </mc:Choice>
              <mc:Fallback>
                <p:oleObj name="Уравнение" r:id="rId12" imgW="368280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27" y="3781425"/>
                        <a:ext cx="6630988" cy="4111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519851"/>
              </p:ext>
            </p:extLst>
          </p:nvPr>
        </p:nvGraphicFramePr>
        <p:xfrm>
          <a:off x="461689" y="5298903"/>
          <a:ext cx="14192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3" name="Уравнение" r:id="rId14" imgW="787320" imgH="215640" progId="Equation.3">
                  <p:embed/>
                </p:oleObj>
              </mc:Choice>
              <mc:Fallback>
                <p:oleObj name="Уравнение" r:id="rId14" imgW="787320" imgH="21564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89" y="5298903"/>
                        <a:ext cx="1419225" cy="387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97628" y="5614751"/>
            <a:ext cx="89968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Итоговые формулы:</a:t>
            </a:r>
            <a:endParaRPr lang="ru-RU" sz="2200" dirty="0"/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523003"/>
              </p:ext>
            </p:extLst>
          </p:nvPr>
        </p:nvGraphicFramePr>
        <p:xfrm>
          <a:off x="444500" y="6013450"/>
          <a:ext cx="398303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4" name="Уравнение" r:id="rId16" imgW="2209680" imgH="419040" progId="Equation.3">
                  <p:embed/>
                </p:oleObj>
              </mc:Choice>
              <mc:Fallback>
                <p:oleObj name="Уравнение" r:id="rId16" imgW="2209680" imgH="41904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6013450"/>
                        <a:ext cx="3983038" cy="7524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84511"/>
              </p:ext>
            </p:extLst>
          </p:nvPr>
        </p:nvGraphicFramePr>
        <p:xfrm>
          <a:off x="5451334" y="4757702"/>
          <a:ext cx="25876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5" name="Уравнение" r:id="rId18" imgW="1434960" imgH="253800" progId="Equation.3">
                  <p:embed/>
                </p:oleObj>
              </mc:Choice>
              <mc:Fallback>
                <p:oleObj name="Уравнение" r:id="rId18" imgW="1434960" imgH="253800" progId="Equation.3">
                  <p:embed/>
                  <p:pic>
                    <p:nvPicPr>
                      <p:cNvPr id="27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334" y="4757702"/>
                        <a:ext cx="2587625" cy="455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385311" y="4052404"/>
            <a:ext cx="86291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/>
              <a:t>………………………………………………………………</a:t>
            </a:r>
            <a:endParaRPr lang="ru-RU" sz="2200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519384"/>
              </p:ext>
            </p:extLst>
          </p:nvPr>
        </p:nvGraphicFramePr>
        <p:xfrm>
          <a:off x="448808" y="1721762"/>
          <a:ext cx="6172200" cy="47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6" name="Уравнение" r:id="rId20" imgW="3429000" imgH="266400" progId="Equation.3">
                  <p:embed/>
                </p:oleObj>
              </mc:Choice>
              <mc:Fallback>
                <p:oleObj name="Уравнение" r:id="rId20" imgW="3429000" imgH="26640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808" y="1721762"/>
                        <a:ext cx="6172200" cy="4795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147179" y="1447629"/>
            <a:ext cx="89968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Марковский процесс </a:t>
            </a:r>
            <a:r>
              <a:rPr lang="en-US" sz="2200" b="1" i="1" dirty="0" smtClean="0">
                <a:solidFill>
                  <a:srgbClr val="00FFFF"/>
                </a:solidFill>
              </a:rPr>
              <a:t>AR</a:t>
            </a:r>
            <a:r>
              <a:rPr lang="ru-RU" sz="2200" b="1" dirty="0" smtClean="0">
                <a:solidFill>
                  <a:srgbClr val="00FFFF"/>
                </a:solidFill>
              </a:rPr>
              <a:t>(1):</a:t>
            </a:r>
            <a:endParaRPr lang="ru-RU" sz="2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32674" y="2204471"/>
            <a:ext cx="89968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Идентификация модели: </a:t>
            </a:r>
            <a:r>
              <a:rPr lang="ru-RU" sz="2200" dirty="0" smtClean="0"/>
              <a:t>найти     и</a:t>
            </a:r>
            <a:endParaRPr lang="ru-RU" sz="2200" dirty="0"/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154775"/>
              </p:ext>
            </p:extLst>
          </p:nvPr>
        </p:nvGraphicFramePr>
        <p:xfrm>
          <a:off x="4154835" y="2255135"/>
          <a:ext cx="274104" cy="342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7" name="Уравнение" r:id="rId22" imgW="152280" imgH="190440" progId="Equation.3">
                  <p:embed/>
                </p:oleObj>
              </mc:Choice>
              <mc:Fallback>
                <p:oleObj name="Уравнение" r:id="rId22" imgW="152280" imgH="1904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835" y="2255135"/>
                        <a:ext cx="274104" cy="3427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733423"/>
              </p:ext>
            </p:extLst>
          </p:nvPr>
        </p:nvGraphicFramePr>
        <p:xfrm>
          <a:off x="4679163" y="2182473"/>
          <a:ext cx="456840" cy="47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8" name="Уравнение" r:id="rId24" imgW="253800" imgH="266400" progId="Equation.3">
                  <p:embed/>
                </p:oleObj>
              </mc:Choice>
              <mc:Fallback>
                <p:oleObj name="Уравнение" r:id="rId24" imgW="253800" imgH="26640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163" y="2182473"/>
                        <a:ext cx="456840" cy="4795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371817"/>
              </p:ext>
            </p:extLst>
          </p:nvPr>
        </p:nvGraphicFramePr>
        <p:xfrm>
          <a:off x="2987489" y="4833210"/>
          <a:ext cx="14414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9" name="Уравнение" r:id="rId26" imgW="799920" imgH="215640" progId="Equation.3">
                  <p:embed/>
                </p:oleObj>
              </mc:Choice>
              <mc:Fallback>
                <p:oleObj name="Уравнение" r:id="rId26" imgW="799920" imgH="21564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489" y="4833210"/>
                        <a:ext cx="1441450" cy="387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569149"/>
              </p:ext>
            </p:extLst>
          </p:nvPr>
        </p:nvGraphicFramePr>
        <p:xfrm>
          <a:off x="3006265" y="5254631"/>
          <a:ext cx="14192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0" name="Уравнение" r:id="rId28" imgW="787320" imgH="215640" progId="Equation.3">
                  <p:embed/>
                </p:oleObj>
              </mc:Choice>
              <mc:Fallback>
                <p:oleObj name="Уравнение" r:id="rId28" imgW="787320" imgH="215640" progId="Equation.3">
                  <p:embed/>
                  <p:pic>
                    <p:nvPicPr>
                      <p:cNvPr id="27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265" y="5254631"/>
                        <a:ext cx="1419225" cy="387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848482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/>
      <p:bldP spid="31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Авторегрессия второго порядка.</a:t>
            </a:r>
            <a:endParaRPr lang="en-US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Процесс Юла </a:t>
            </a:r>
            <a:r>
              <a:rPr lang="en-US" altLang="ru-RU" b="1" i="1" dirty="0" smtClean="0">
                <a:solidFill>
                  <a:srgbClr val="00FFFF"/>
                </a:solidFill>
                <a:latin typeface="Times New Roman Cyr" pitchFamily="18" charset="0"/>
              </a:rPr>
              <a:t>AR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(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2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)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436895"/>
              </p:ext>
            </p:extLst>
          </p:nvPr>
        </p:nvGraphicFramePr>
        <p:xfrm>
          <a:off x="419179" y="3175546"/>
          <a:ext cx="867527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7" name="Уравнение" r:id="rId4" imgW="4863960" imgH="266400" progId="Equation.3">
                  <p:embed/>
                </p:oleObj>
              </mc:Choice>
              <mc:Fallback>
                <p:oleObj name="Уравнение" r:id="rId4" imgW="4863960" imgH="2664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79" y="3175546"/>
                        <a:ext cx="8675270" cy="479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326195"/>
              </p:ext>
            </p:extLst>
          </p:nvPr>
        </p:nvGraphicFramePr>
        <p:xfrm>
          <a:off x="467176" y="2466122"/>
          <a:ext cx="44799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8" name="Уравнение" r:id="rId6" imgW="2489040" imgH="228600" progId="Equation.3">
                  <p:embed/>
                </p:oleObj>
              </mc:Choice>
              <mc:Fallback>
                <p:oleObj name="Уравнение" r:id="rId6" imgW="2489040" imgH="228600" progId="Equation.3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176" y="2466122"/>
                        <a:ext cx="4479925" cy="4111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072048"/>
              </p:ext>
            </p:extLst>
          </p:nvPr>
        </p:nvGraphicFramePr>
        <p:xfrm>
          <a:off x="405618" y="4316127"/>
          <a:ext cx="30876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9" name="Уравнение" r:id="rId8" imgW="1714320" imgH="266400" progId="Equation.3">
                  <p:embed/>
                </p:oleObj>
              </mc:Choice>
              <mc:Fallback>
                <p:oleObj name="Уравнение" r:id="rId8" imgW="1714320" imgH="266400" progId="Equation.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18" y="4316127"/>
                        <a:ext cx="3087688" cy="479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437651"/>
              </p:ext>
            </p:extLst>
          </p:nvPr>
        </p:nvGraphicFramePr>
        <p:xfrm>
          <a:off x="430996" y="4767616"/>
          <a:ext cx="2447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0" name="Уравнение" r:id="rId10" imgW="1358640" imgH="215640" progId="Equation.3">
                  <p:embed/>
                </p:oleObj>
              </mc:Choice>
              <mc:Fallback>
                <p:oleObj name="Уравнение" r:id="rId10" imgW="1358640" imgH="21564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996" y="4767616"/>
                        <a:ext cx="2447925" cy="387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530613"/>
              </p:ext>
            </p:extLst>
          </p:nvPr>
        </p:nvGraphicFramePr>
        <p:xfrm>
          <a:off x="439982" y="3625756"/>
          <a:ext cx="8681764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1" name="Уравнение" r:id="rId12" imgW="4965480" imgH="266400" progId="Equation.3">
                  <p:embed/>
                </p:oleObj>
              </mc:Choice>
              <mc:Fallback>
                <p:oleObj name="Уравнение" r:id="rId12" imgW="4965480" imgH="266400" progId="Equation.3">
                  <p:embed/>
                  <p:pic>
                    <p:nvPicPr>
                      <p:cNvPr id="26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982" y="3625756"/>
                        <a:ext cx="8681764" cy="479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766322"/>
              </p:ext>
            </p:extLst>
          </p:nvPr>
        </p:nvGraphicFramePr>
        <p:xfrm>
          <a:off x="430355" y="5189891"/>
          <a:ext cx="24939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2" name="Уравнение" r:id="rId14" imgW="1384200" imgH="215640" progId="Equation.3">
                  <p:embed/>
                </p:oleObj>
              </mc:Choice>
              <mc:Fallback>
                <p:oleObj name="Уравнение" r:id="rId14" imgW="1384200" imgH="215640" progId="Equation.3">
                  <p:embed/>
                  <p:pic>
                    <p:nvPicPr>
                      <p:cNvPr id="27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55" y="5189891"/>
                        <a:ext cx="2493963" cy="387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97628" y="5519215"/>
            <a:ext cx="89968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Итоговые формулы:</a:t>
            </a:r>
            <a:endParaRPr lang="ru-RU" sz="2200" dirty="0"/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573901"/>
              </p:ext>
            </p:extLst>
          </p:nvPr>
        </p:nvGraphicFramePr>
        <p:xfrm>
          <a:off x="410501" y="5943600"/>
          <a:ext cx="785336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3" name="Уравнение" r:id="rId16" imgW="4356000" imgH="482400" progId="Equation.3">
                  <p:embed/>
                </p:oleObj>
              </mc:Choice>
              <mc:Fallback>
                <p:oleObj name="Уравнение" r:id="rId16" imgW="4356000" imgH="482400" progId="Equation.3">
                  <p:embed/>
                  <p:pic>
                    <p:nvPicPr>
                      <p:cNvPr id="29" name="Объект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01" y="5943600"/>
                        <a:ext cx="7853362" cy="8667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344366" y="3970516"/>
            <a:ext cx="88542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/>
              <a:t>…………………………………………………………………………………</a:t>
            </a:r>
            <a:endParaRPr lang="ru-RU" sz="2200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980732"/>
              </p:ext>
            </p:extLst>
          </p:nvPr>
        </p:nvGraphicFramePr>
        <p:xfrm>
          <a:off x="487617" y="1755775"/>
          <a:ext cx="27654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4" name="Уравнение" r:id="rId18" imgW="1536480" imgH="228600" progId="Equation.3">
                  <p:embed/>
                </p:oleObj>
              </mc:Choice>
              <mc:Fallback>
                <p:oleObj name="Уравнение" r:id="rId18" imgW="1536480" imgH="228600" progId="Equation.3">
                  <p:embed/>
                  <p:pic>
                    <p:nvPicPr>
                      <p:cNvPr id="32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17" y="1755775"/>
                        <a:ext cx="2765425" cy="4111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147179" y="1447629"/>
            <a:ext cx="89968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Процесс Юла </a:t>
            </a:r>
            <a:r>
              <a:rPr lang="en-US" sz="2200" b="1" i="1" dirty="0" smtClean="0">
                <a:solidFill>
                  <a:srgbClr val="00FFFF"/>
                </a:solidFill>
              </a:rPr>
              <a:t>AR</a:t>
            </a:r>
            <a:r>
              <a:rPr lang="ru-RU" sz="2200" b="1" dirty="0" smtClean="0">
                <a:solidFill>
                  <a:srgbClr val="00FFFF"/>
                </a:solidFill>
              </a:rPr>
              <a:t>(2):</a:t>
            </a:r>
            <a:endParaRPr lang="ru-RU" sz="2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32674" y="2081639"/>
            <a:ext cx="89968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Идентификация модели: </a:t>
            </a:r>
            <a:r>
              <a:rPr lang="ru-RU" sz="2200" dirty="0" smtClean="0"/>
              <a:t>найти     </a:t>
            </a:r>
            <a:r>
              <a:rPr lang="en-US" sz="2200" dirty="0" smtClean="0"/>
              <a:t>       </a:t>
            </a:r>
            <a:r>
              <a:rPr lang="ru-RU" sz="2200" dirty="0" smtClean="0"/>
              <a:t>и</a:t>
            </a:r>
            <a:endParaRPr lang="ru-RU" sz="2200" dirty="0"/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852068"/>
              </p:ext>
            </p:extLst>
          </p:nvPr>
        </p:nvGraphicFramePr>
        <p:xfrm>
          <a:off x="4174085" y="2124429"/>
          <a:ext cx="7556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5" name="Уравнение" r:id="rId20" imgW="419040" imgH="215640" progId="Equation.3">
                  <p:embed/>
                </p:oleObj>
              </mc:Choice>
              <mc:Fallback>
                <p:oleObj name="Уравнение" r:id="rId20" imgW="419040" imgH="215640" progId="Equation.3">
                  <p:embed/>
                  <p:pic>
                    <p:nvPicPr>
                      <p:cNvPr id="36" name="Объект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4085" y="2124429"/>
                        <a:ext cx="755650" cy="387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798652"/>
              </p:ext>
            </p:extLst>
          </p:nvPr>
        </p:nvGraphicFramePr>
        <p:xfrm>
          <a:off x="5129544" y="2073289"/>
          <a:ext cx="456840" cy="47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6" name="Уравнение" r:id="rId22" imgW="253800" imgH="266400" progId="Equation.3">
                  <p:embed/>
                </p:oleObj>
              </mc:Choice>
              <mc:Fallback>
                <p:oleObj name="Уравнение" r:id="rId22" imgW="253800" imgH="266400" progId="Equation.3">
                  <p:embed/>
                  <p:pic>
                    <p:nvPicPr>
                      <p:cNvPr id="37" name="Объект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544" y="2073289"/>
                        <a:ext cx="456840" cy="4795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685802"/>
              </p:ext>
            </p:extLst>
          </p:nvPr>
        </p:nvGraphicFramePr>
        <p:xfrm>
          <a:off x="412607" y="2750234"/>
          <a:ext cx="7177896" cy="47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7" name="Уравнение" r:id="rId24" imgW="3987720" imgH="266400" progId="Equation.3">
                  <p:embed/>
                </p:oleObj>
              </mc:Choice>
              <mc:Fallback>
                <p:oleObj name="Уравнение" r:id="rId24" imgW="398772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12607" y="2750234"/>
                        <a:ext cx="7177896" cy="47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631215"/>
              </p:ext>
            </p:extLst>
          </p:nvPr>
        </p:nvGraphicFramePr>
        <p:xfrm>
          <a:off x="3605213" y="4766977"/>
          <a:ext cx="23796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8" name="Уравнение" r:id="rId26" imgW="1320480" imgH="215640" progId="Equation.3">
                  <p:embed/>
                </p:oleObj>
              </mc:Choice>
              <mc:Fallback>
                <p:oleObj name="Уравнение" r:id="rId26" imgW="1320480" imgH="21564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3" y="4766977"/>
                        <a:ext cx="2379662" cy="387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881827"/>
              </p:ext>
            </p:extLst>
          </p:nvPr>
        </p:nvGraphicFramePr>
        <p:xfrm>
          <a:off x="3616325" y="5189252"/>
          <a:ext cx="24034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9" name="Уравнение" r:id="rId28" imgW="1333440" imgH="215640" progId="Equation.3">
                  <p:embed/>
                </p:oleObj>
              </mc:Choice>
              <mc:Fallback>
                <p:oleObj name="Уравнение" r:id="rId28" imgW="1333440" imgH="215640" progId="Equation.3">
                  <p:embed/>
                  <p:pic>
                    <p:nvPicPr>
                      <p:cNvPr id="27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325" y="5189252"/>
                        <a:ext cx="2403475" cy="387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078149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Авторегрессия порядка </a:t>
            </a:r>
            <a:r>
              <a:rPr lang="en-US" altLang="ru-RU" b="1" i="1" dirty="0" smtClean="0">
                <a:solidFill>
                  <a:srgbClr val="00FFFF"/>
                </a:solidFill>
                <a:latin typeface="Times New Roman Cyr" pitchFamily="18" charset="0"/>
              </a:rPr>
              <a:t>p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: </a:t>
            </a:r>
            <a:r>
              <a:rPr lang="en-US" altLang="ru-RU" b="1" i="1" dirty="0" smtClean="0">
                <a:solidFill>
                  <a:srgbClr val="00FFFF"/>
                </a:solidFill>
                <a:latin typeface="Times New Roman Cyr" pitchFamily="18" charset="0"/>
              </a:rPr>
              <a:t>AR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(</a:t>
            </a:r>
            <a:r>
              <a:rPr lang="en-US" altLang="ru-RU" b="1" i="1" dirty="0" smtClean="0">
                <a:solidFill>
                  <a:srgbClr val="00FFFF"/>
                </a:solidFill>
                <a:latin typeface="Times New Roman Cyr" pitchFamily="18" charset="0"/>
              </a:rPr>
              <a:t>p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)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548276"/>
              </p:ext>
            </p:extLst>
          </p:nvPr>
        </p:nvGraphicFramePr>
        <p:xfrm>
          <a:off x="416542" y="2413309"/>
          <a:ext cx="50974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3" name="Уравнение" r:id="rId4" imgW="2857320" imgH="279360" progId="Equation.3">
                  <p:embed/>
                </p:oleObj>
              </mc:Choice>
              <mc:Fallback>
                <p:oleObj name="Уравнение" r:id="rId4" imgW="2857320" imgH="27936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42" y="2413309"/>
                        <a:ext cx="5097463" cy="501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743885"/>
              </p:ext>
            </p:extLst>
          </p:nvPr>
        </p:nvGraphicFramePr>
        <p:xfrm>
          <a:off x="417182" y="2058988"/>
          <a:ext cx="4799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4" name="Уравнение" r:id="rId6" imgW="2666880" imgH="241200" progId="Equation.3">
                  <p:embed/>
                </p:oleObj>
              </mc:Choice>
              <mc:Fallback>
                <p:oleObj name="Уравнение" r:id="rId6" imgW="2666880" imgH="241200" progId="Equation.3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82" y="2058988"/>
                        <a:ext cx="4799012" cy="4349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216943"/>
              </p:ext>
            </p:extLst>
          </p:nvPr>
        </p:nvGraphicFramePr>
        <p:xfrm>
          <a:off x="5794706" y="1974850"/>
          <a:ext cx="33385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5" name="Уравнение" r:id="rId8" imgW="1854000" imgH="279360" progId="Equation.3">
                  <p:embed/>
                </p:oleObj>
              </mc:Choice>
              <mc:Fallback>
                <p:oleObj name="Уравнение" r:id="rId8" imgW="1854000" imgH="279360" progId="Equation.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706" y="1974850"/>
                        <a:ext cx="3338513" cy="501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311076"/>
              </p:ext>
            </p:extLst>
          </p:nvPr>
        </p:nvGraphicFramePr>
        <p:xfrm>
          <a:off x="5813944" y="2454275"/>
          <a:ext cx="331640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6" name="Уравнение" r:id="rId10" imgW="1841400" imgH="241200" progId="Equation.3">
                  <p:embed/>
                </p:oleObj>
              </mc:Choice>
              <mc:Fallback>
                <p:oleObj name="Уравнение" r:id="rId10" imgW="1841400" imgH="24120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944" y="2454275"/>
                        <a:ext cx="3316408" cy="4333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783537"/>
              </p:ext>
            </p:extLst>
          </p:nvPr>
        </p:nvGraphicFramePr>
        <p:xfrm>
          <a:off x="417180" y="3137562"/>
          <a:ext cx="51514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7" name="Уравнение" r:id="rId12" imgW="2946240" imgH="279360" progId="Equation.3">
                  <p:embed/>
                </p:oleObj>
              </mc:Choice>
              <mc:Fallback>
                <p:oleObj name="Уравнение" r:id="rId12" imgW="2946240" imgH="279360" progId="Equation.3">
                  <p:embed/>
                  <p:pic>
                    <p:nvPicPr>
                      <p:cNvPr id="26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80" y="3137562"/>
                        <a:ext cx="5151437" cy="501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97628" y="5628395"/>
            <a:ext cx="89968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Итоговые формулы:</a:t>
            </a:r>
            <a:endParaRPr lang="ru-RU" sz="2200" dirty="0"/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580518"/>
              </p:ext>
            </p:extLst>
          </p:nvPr>
        </p:nvGraphicFramePr>
        <p:xfrm>
          <a:off x="478860" y="6049110"/>
          <a:ext cx="62055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8" name="Уравнение" r:id="rId14" imgW="3441600" imgH="279360" progId="Equation.3">
                  <p:embed/>
                </p:oleObj>
              </mc:Choice>
              <mc:Fallback>
                <p:oleObj name="Уравнение" r:id="rId14" imgW="3441600" imgH="279360" progId="Equation.3">
                  <p:embed/>
                  <p:pic>
                    <p:nvPicPr>
                      <p:cNvPr id="29" name="Объект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60" y="6049110"/>
                        <a:ext cx="6205538" cy="501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608100"/>
              </p:ext>
            </p:extLst>
          </p:nvPr>
        </p:nvGraphicFramePr>
        <p:xfrm>
          <a:off x="478860" y="1349375"/>
          <a:ext cx="42291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9" name="Уравнение" r:id="rId16" imgW="2349360" imgH="241200" progId="Equation.3">
                  <p:embed/>
                </p:oleObj>
              </mc:Choice>
              <mc:Fallback>
                <p:oleObj name="Уравнение" r:id="rId16" imgW="2349360" imgH="241200" progId="Equation.3">
                  <p:embed/>
                  <p:pic>
                    <p:nvPicPr>
                      <p:cNvPr id="32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60" y="1349375"/>
                        <a:ext cx="4229100" cy="4333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147179" y="1051841"/>
            <a:ext cx="89968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Общий вид </a:t>
            </a:r>
            <a:r>
              <a:rPr lang="ru-RU" sz="2200" b="1" dirty="0" err="1" smtClean="0">
                <a:solidFill>
                  <a:srgbClr val="00FFFF"/>
                </a:solidFill>
              </a:rPr>
              <a:t>авторегрессионной</a:t>
            </a:r>
            <a:r>
              <a:rPr lang="ru-RU" sz="2200" b="1" dirty="0" smtClean="0">
                <a:solidFill>
                  <a:srgbClr val="00FFFF"/>
                </a:solidFill>
              </a:rPr>
              <a:t> модели </a:t>
            </a:r>
            <a:r>
              <a:rPr lang="en-US" sz="2200" b="1" i="1" dirty="0" smtClean="0">
                <a:solidFill>
                  <a:srgbClr val="00FFFF"/>
                </a:solidFill>
              </a:rPr>
              <a:t>AR</a:t>
            </a:r>
            <a:r>
              <a:rPr lang="ru-RU" sz="2200" b="1" dirty="0" smtClean="0">
                <a:solidFill>
                  <a:srgbClr val="00FFFF"/>
                </a:solidFill>
              </a:rPr>
              <a:t>(</a:t>
            </a:r>
            <a:r>
              <a:rPr lang="en-US" sz="2200" b="1" i="1" dirty="0" smtClean="0">
                <a:solidFill>
                  <a:srgbClr val="00FFFF"/>
                </a:solidFill>
              </a:rPr>
              <a:t>p</a:t>
            </a:r>
            <a:r>
              <a:rPr lang="ru-RU" sz="2200" b="1" dirty="0" smtClean="0">
                <a:solidFill>
                  <a:srgbClr val="00FFFF"/>
                </a:solidFill>
              </a:rPr>
              <a:t>):</a:t>
            </a:r>
            <a:endParaRPr lang="ru-RU" sz="2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32674" y="1658555"/>
            <a:ext cx="89968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Идентификация модели: </a:t>
            </a:r>
            <a:r>
              <a:rPr lang="ru-RU" sz="2200" dirty="0" smtClean="0"/>
              <a:t>найти     </a:t>
            </a:r>
            <a:r>
              <a:rPr lang="en-US" sz="2200" dirty="0" smtClean="0"/>
              <a:t>            </a:t>
            </a:r>
            <a:r>
              <a:rPr lang="ru-RU" sz="2200" dirty="0" smtClean="0"/>
              <a:t>и</a:t>
            </a:r>
            <a:endParaRPr lang="ru-RU" sz="2200" dirty="0"/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609086"/>
              </p:ext>
            </p:extLst>
          </p:nvPr>
        </p:nvGraphicFramePr>
        <p:xfrm>
          <a:off x="4200788" y="1720211"/>
          <a:ext cx="10302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0" name="Уравнение" r:id="rId18" imgW="571320" imgH="241200" progId="Equation.3">
                  <p:embed/>
                </p:oleObj>
              </mc:Choice>
              <mc:Fallback>
                <p:oleObj name="Уравнение" r:id="rId18" imgW="571320" imgH="241200" progId="Equation.3">
                  <p:embed/>
                  <p:pic>
                    <p:nvPicPr>
                      <p:cNvPr id="36" name="Объект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788" y="1720211"/>
                        <a:ext cx="1030287" cy="4333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210687"/>
              </p:ext>
            </p:extLst>
          </p:nvPr>
        </p:nvGraphicFramePr>
        <p:xfrm>
          <a:off x="5525330" y="1677501"/>
          <a:ext cx="456840" cy="47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1" name="Уравнение" r:id="rId20" imgW="253800" imgH="266400" progId="Equation.3">
                  <p:embed/>
                </p:oleObj>
              </mc:Choice>
              <mc:Fallback>
                <p:oleObj name="Уравнение" r:id="rId20" imgW="253800" imgH="266400" progId="Equation.3">
                  <p:embed/>
                  <p:pic>
                    <p:nvPicPr>
                      <p:cNvPr id="37" name="Объект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5330" y="1677501"/>
                        <a:ext cx="456840" cy="4795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Прямоугольник 37"/>
          <p:cNvSpPr/>
          <p:nvPr/>
        </p:nvSpPr>
        <p:spPr>
          <a:xfrm>
            <a:off x="344366" y="2741280"/>
            <a:ext cx="88542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/>
              <a:t>…………………………………………………………………………………</a:t>
            </a:r>
            <a:endParaRPr lang="ru-RU" sz="2200" dirty="0"/>
          </a:p>
        </p:txBody>
      </p:sp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684376"/>
              </p:ext>
            </p:extLst>
          </p:nvPr>
        </p:nvGraphicFramePr>
        <p:xfrm>
          <a:off x="5813946" y="3176257"/>
          <a:ext cx="3330054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2" name="Уравнение" r:id="rId22" imgW="1892160" imgH="241200" progId="Equation.3">
                  <p:embed/>
                </p:oleObj>
              </mc:Choice>
              <mc:Fallback>
                <p:oleObj name="Уравнение" r:id="rId22" imgW="1892160" imgH="24120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946" y="3176257"/>
                        <a:ext cx="3330054" cy="4333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Прямоугольник 39"/>
          <p:cNvSpPr/>
          <p:nvPr/>
        </p:nvSpPr>
        <p:spPr>
          <a:xfrm>
            <a:off x="147178" y="3609644"/>
            <a:ext cx="89968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Матричная форма:</a:t>
            </a:r>
            <a:endParaRPr lang="ru-RU" sz="2200" dirty="0"/>
          </a:p>
        </p:txBody>
      </p:sp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99607"/>
              </p:ext>
            </p:extLst>
          </p:nvPr>
        </p:nvGraphicFramePr>
        <p:xfrm>
          <a:off x="438172" y="3986869"/>
          <a:ext cx="5329238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3" name="Уравнение" r:id="rId24" imgW="2958840" imgH="914400" progId="Equation.3">
                  <p:embed/>
                </p:oleObj>
              </mc:Choice>
              <mc:Fallback>
                <p:oleObj name="Уравнение" r:id="rId24" imgW="2958840" imgH="914400" progId="Equation.3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72" y="3986869"/>
                        <a:ext cx="5329238" cy="164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121468"/>
              </p:ext>
            </p:extLst>
          </p:nvPr>
        </p:nvGraphicFramePr>
        <p:xfrm>
          <a:off x="6031108" y="3945445"/>
          <a:ext cx="1143000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4" name="Уравнение" r:id="rId26" imgW="634680" imgH="965160" progId="Equation.3">
                  <p:embed/>
                </p:oleObj>
              </mc:Choice>
              <mc:Fallback>
                <p:oleObj name="Уравнение" r:id="rId26" imgW="634680" imgH="965160" progId="Equation.3">
                  <p:embed/>
                  <p:pic>
                    <p:nvPicPr>
                      <p:cNvPr id="41" name="Объект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1108" y="3945445"/>
                        <a:ext cx="1143000" cy="173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793099"/>
              </p:ext>
            </p:extLst>
          </p:nvPr>
        </p:nvGraphicFramePr>
        <p:xfrm>
          <a:off x="7529513" y="3989388"/>
          <a:ext cx="1211262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5" name="Уравнение" r:id="rId28" imgW="672840" imgH="914400" progId="Equation.3">
                  <p:embed/>
                </p:oleObj>
              </mc:Choice>
              <mc:Fallback>
                <p:oleObj name="Уравнение" r:id="rId28" imgW="672840" imgH="914400" progId="Equation.3">
                  <p:embed/>
                  <p:pic>
                    <p:nvPicPr>
                      <p:cNvPr id="42" name="Объект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9513" y="3989388"/>
                        <a:ext cx="1211262" cy="164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889317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  <p:bldP spid="35" grpId="0"/>
      <p:bldP spid="38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Модели скользящего среднего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129900"/>
              </p:ext>
            </p:extLst>
          </p:nvPr>
        </p:nvGraphicFramePr>
        <p:xfrm>
          <a:off x="460729" y="1390454"/>
          <a:ext cx="40465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1" name="Уравнение" r:id="rId4" imgW="2247840" imgH="241200" progId="Equation.3">
                  <p:embed/>
                </p:oleObj>
              </mc:Choice>
              <mc:Fallback>
                <p:oleObj name="Уравнение" r:id="rId4" imgW="2247840" imgH="241200" progId="Equation.3">
                  <p:embed/>
                  <p:pic>
                    <p:nvPicPr>
                      <p:cNvPr id="32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729" y="1390454"/>
                        <a:ext cx="4046537" cy="4333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147179" y="1051834"/>
            <a:ext cx="89968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Общий вид модели </a:t>
            </a:r>
            <a:r>
              <a:rPr lang="en-US" sz="2200" b="1" dirty="0" smtClean="0">
                <a:solidFill>
                  <a:srgbClr val="00FFFF"/>
                </a:solidFill>
              </a:rPr>
              <a:t>MA</a:t>
            </a:r>
            <a:r>
              <a:rPr lang="ru-RU" sz="2200" b="1" dirty="0" smtClean="0">
                <a:solidFill>
                  <a:srgbClr val="00FFFF"/>
                </a:solidFill>
              </a:rPr>
              <a:t>(</a:t>
            </a:r>
            <a:r>
              <a:rPr lang="en-US" sz="2200" b="1" i="1" dirty="0" smtClean="0">
                <a:solidFill>
                  <a:srgbClr val="00FFFF"/>
                </a:solidFill>
              </a:rPr>
              <a:t>q</a:t>
            </a:r>
            <a:r>
              <a:rPr lang="ru-RU" sz="2200" b="1" dirty="0" smtClean="0">
                <a:solidFill>
                  <a:srgbClr val="00FFFF"/>
                </a:solidFill>
              </a:rPr>
              <a:t>):</a:t>
            </a:r>
            <a:endParaRPr lang="ru-RU" sz="2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32674" y="1658548"/>
            <a:ext cx="89968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Частные случаи:</a:t>
            </a:r>
            <a:endParaRPr lang="ru-RU" sz="2200" dirty="0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946108"/>
              </p:ext>
            </p:extLst>
          </p:nvPr>
        </p:nvGraphicFramePr>
        <p:xfrm>
          <a:off x="476890" y="2043579"/>
          <a:ext cx="25844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2" name="Уравнение" r:id="rId6" imgW="1434960" imgH="228600" progId="Equation.3">
                  <p:embed/>
                </p:oleObj>
              </mc:Choice>
              <mc:Fallback>
                <p:oleObj name="Уравнение" r:id="rId6" imgW="1434960" imgH="228600" progId="Equation.3">
                  <p:embed/>
                  <p:pic>
                    <p:nvPicPr>
                      <p:cNvPr id="32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90" y="2043579"/>
                        <a:ext cx="2584450" cy="409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123530"/>
              </p:ext>
            </p:extLst>
          </p:nvPr>
        </p:nvGraphicFramePr>
        <p:xfrm>
          <a:off x="484850" y="2385222"/>
          <a:ext cx="36131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3" name="Уравнение" r:id="rId8" imgW="2006280" imgH="228600" progId="Equation.3">
                  <p:embed/>
                </p:oleObj>
              </mc:Choice>
              <mc:Fallback>
                <p:oleObj name="Уравнение" r:id="rId8" imgW="2006280" imgH="228600" progId="Equation.3">
                  <p:embed/>
                  <p:pic>
                    <p:nvPicPr>
                      <p:cNvPr id="32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50" y="2385222"/>
                        <a:ext cx="3613150" cy="4111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182563" y="2695850"/>
            <a:ext cx="77057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Двойственность в представлении моделей </a:t>
            </a:r>
            <a:r>
              <a:rPr lang="en-US" sz="2200" b="1" i="1" dirty="0">
                <a:solidFill>
                  <a:srgbClr val="00FFFF"/>
                </a:solidFill>
              </a:rPr>
              <a:t>AR</a:t>
            </a:r>
            <a:r>
              <a:rPr lang="en-US" sz="2200" b="1" dirty="0">
                <a:solidFill>
                  <a:srgbClr val="00FFFF"/>
                </a:solidFill>
              </a:rPr>
              <a:t>(</a:t>
            </a:r>
            <a:r>
              <a:rPr lang="en-US" sz="2200" b="1" i="1" dirty="0">
                <a:solidFill>
                  <a:srgbClr val="00FFFF"/>
                </a:solidFill>
              </a:rPr>
              <a:t>p</a:t>
            </a:r>
            <a:r>
              <a:rPr lang="en-US" sz="2200" b="1" dirty="0">
                <a:solidFill>
                  <a:srgbClr val="00FFFF"/>
                </a:solidFill>
              </a:rPr>
              <a:t>) </a:t>
            </a:r>
            <a:r>
              <a:rPr lang="ru-RU" sz="2200" b="1" dirty="0">
                <a:solidFill>
                  <a:srgbClr val="00FFFF"/>
                </a:solidFill>
              </a:rPr>
              <a:t>и </a:t>
            </a:r>
            <a:r>
              <a:rPr lang="en-US" sz="2200" b="1" i="1" dirty="0">
                <a:solidFill>
                  <a:srgbClr val="00FFFF"/>
                </a:solidFill>
              </a:rPr>
              <a:t>MA</a:t>
            </a:r>
            <a:r>
              <a:rPr lang="en-US" sz="2200" b="1" dirty="0">
                <a:solidFill>
                  <a:srgbClr val="00FFFF"/>
                </a:solidFill>
              </a:rPr>
              <a:t>(</a:t>
            </a:r>
            <a:r>
              <a:rPr lang="en-US" sz="2200" b="1" i="1" dirty="0">
                <a:solidFill>
                  <a:srgbClr val="00FFFF"/>
                </a:solidFill>
              </a:rPr>
              <a:t>q</a:t>
            </a:r>
            <a:r>
              <a:rPr lang="en-US" sz="2200" b="1" dirty="0" smtClean="0">
                <a:solidFill>
                  <a:srgbClr val="00FFFF"/>
                </a:solidFill>
              </a:rPr>
              <a:t>)</a:t>
            </a:r>
            <a:r>
              <a:rPr lang="ru-RU" sz="2200" b="1" dirty="0" smtClean="0">
                <a:solidFill>
                  <a:srgbClr val="00FFFF"/>
                </a:solidFill>
              </a:rPr>
              <a:t>:</a:t>
            </a:r>
            <a:endParaRPr lang="ru-RU" sz="2200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027248"/>
              </p:ext>
            </p:extLst>
          </p:nvPr>
        </p:nvGraphicFramePr>
        <p:xfrm>
          <a:off x="473075" y="3079930"/>
          <a:ext cx="26066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4" name="Уравнение" r:id="rId10" imgW="1447560" imgH="228600" progId="Equation.3">
                  <p:embed/>
                </p:oleObj>
              </mc:Choice>
              <mc:Fallback>
                <p:oleObj name="Уравнение" r:id="rId10" imgW="1447560" imgH="22860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079930"/>
                        <a:ext cx="2606675" cy="409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48924"/>
              </p:ext>
            </p:extLst>
          </p:nvPr>
        </p:nvGraphicFramePr>
        <p:xfrm>
          <a:off x="1370486" y="3308396"/>
          <a:ext cx="4984751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5" name="Уравнение" r:id="rId12" imgW="2768400" imgH="266400" progId="Equation.3">
                  <p:embed/>
                </p:oleObj>
              </mc:Choice>
              <mc:Fallback>
                <p:oleObj name="Уравнение" r:id="rId12" imgW="2768400" imgH="26640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486" y="3308396"/>
                        <a:ext cx="4984751" cy="4778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725308"/>
              </p:ext>
            </p:extLst>
          </p:nvPr>
        </p:nvGraphicFramePr>
        <p:xfrm>
          <a:off x="1358900" y="3629025"/>
          <a:ext cx="59404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6" name="Уравнение" r:id="rId14" imgW="3352680" imgH="266400" progId="Equation.3">
                  <p:embed/>
                </p:oleObj>
              </mc:Choice>
              <mc:Fallback>
                <p:oleObj name="Уравнение" r:id="rId14" imgW="3352680" imgH="26640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3629025"/>
                        <a:ext cx="5940425" cy="4778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364294"/>
              </p:ext>
            </p:extLst>
          </p:nvPr>
        </p:nvGraphicFramePr>
        <p:xfrm>
          <a:off x="541603" y="4011613"/>
          <a:ext cx="62547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7" name="Уравнение" r:id="rId16" imgW="3530520" imgH="279360" progId="Equation.3">
                  <p:embed/>
                </p:oleObj>
              </mc:Choice>
              <mc:Fallback>
                <p:oleObj name="Уравнение" r:id="rId16" imgW="3530520" imgH="27936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03" y="4011613"/>
                        <a:ext cx="6254750" cy="5000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Прямоугольник 28"/>
          <p:cNvSpPr/>
          <p:nvPr/>
        </p:nvSpPr>
        <p:spPr>
          <a:xfrm>
            <a:off x="501777" y="4360535"/>
            <a:ext cx="865031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Аналогично, </a:t>
            </a:r>
            <a:r>
              <a:rPr lang="en-US" sz="2200" i="1" dirty="0" smtClean="0"/>
              <a:t>AR</a:t>
            </a:r>
            <a:r>
              <a:rPr lang="en-US" sz="2200" dirty="0" smtClean="0"/>
              <a:t>(</a:t>
            </a:r>
            <a:r>
              <a:rPr lang="en-US" sz="2200" i="1" dirty="0" smtClean="0"/>
              <a:t>p</a:t>
            </a:r>
            <a:r>
              <a:rPr lang="en-US" sz="2200" dirty="0" smtClean="0"/>
              <a:t>) ~ </a:t>
            </a:r>
            <a:r>
              <a:rPr lang="en-US" sz="2200" i="1" dirty="0" smtClean="0"/>
              <a:t>MA</a:t>
            </a:r>
            <a:r>
              <a:rPr lang="en-US" sz="2200" dirty="0" smtClean="0"/>
              <a:t>(+</a:t>
            </a:r>
            <a:r>
              <a:rPr lang="en-US" sz="2200" dirty="0" smtClean="0">
                <a:sym typeface="Symbol" panose="05050102010706020507" pitchFamily="18" charset="2"/>
              </a:rPr>
              <a:t>),  </a:t>
            </a:r>
            <a:r>
              <a:rPr lang="en-US" sz="2200" i="1" dirty="0" smtClean="0">
                <a:sym typeface="Symbol" panose="05050102010706020507" pitchFamily="18" charset="2"/>
              </a:rPr>
              <a:t>MA</a:t>
            </a:r>
            <a:r>
              <a:rPr lang="en-US" sz="2200" dirty="0" smtClean="0">
                <a:sym typeface="Symbol" panose="05050102010706020507" pitchFamily="18" charset="2"/>
              </a:rPr>
              <a:t>(</a:t>
            </a:r>
            <a:r>
              <a:rPr lang="en-US" sz="2200" i="1" dirty="0" smtClean="0">
                <a:sym typeface="Symbol" panose="05050102010706020507" pitchFamily="18" charset="2"/>
              </a:rPr>
              <a:t>q</a:t>
            </a:r>
            <a:r>
              <a:rPr lang="en-US" sz="2200" dirty="0" smtClean="0">
                <a:sym typeface="Symbol" panose="05050102010706020507" pitchFamily="18" charset="2"/>
              </a:rPr>
              <a:t>) ~ </a:t>
            </a:r>
            <a:r>
              <a:rPr lang="en-US" sz="2200" i="1" dirty="0" smtClean="0">
                <a:sym typeface="Symbol" panose="05050102010706020507" pitchFamily="18" charset="2"/>
              </a:rPr>
              <a:t>AR</a:t>
            </a:r>
            <a:r>
              <a:rPr lang="en-US" sz="2200" dirty="0" smtClean="0">
                <a:sym typeface="Symbol" panose="05050102010706020507" pitchFamily="18" charset="2"/>
              </a:rPr>
              <a:t>(</a:t>
            </a:r>
            <a:r>
              <a:rPr lang="en-US" sz="2200" dirty="0"/>
              <a:t>+</a:t>
            </a:r>
            <a:r>
              <a:rPr lang="en-US" sz="2200" dirty="0">
                <a:sym typeface="Symbol" panose="05050102010706020507" pitchFamily="18" charset="2"/>
              </a:rPr>
              <a:t></a:t>
            </a:r>
            <a:r>
              <a:rPr lang="en-US" sz="2200" dirty="0" smtClean="0">
                <a:sym typeface="Symbol" panose="05050102010706020507" pitchFamily="18" charset="2"/>
              </a:rPr>
              <a:t>).</a:t>
            </a:r>
            <a:endParaRPr lang="ru-RU" sz="2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82563" y="4703441"/>
            <a:ext cx="87979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Стационарность и обратимость:</a:t>
            </a:r>
            <a:endParaRPr lang="ru-RU" sz="2200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504968" y="5021543"/>
            <a:ext cx="86245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Ряд </a:t>
            </a:r>
            <a:r>
              <a:rPr lang="en-US" sz="2200" i="1" dirty="0" smtClean="0"/>
              <a:t>AR</a:t>
            </a:r>
            <a:r>
              <a:rPr lang="en-US" sz="2200" dirty="0" smtClean="0"/>
              <a:t>(</a:t>
            </a:r>
            <a:r>
              <a:rPr lang="en-US" sz="2200" i="1" dirty="0" smtClean="0"/>
              <a:t>p</a:t>
            </a:r>
            <a:r>
              <a:rPr lang="en-US" sz="2200" dirty="0" smtClean="0"/>
              <a:t>) </a:t>
            </a:r>
            <a:r>
              <a:rPr lang="ru-RU" sz="2200" dirty="0" smtClean="0"/>
              <a:t>стационарен, если все корни характеристического </a:t>
            </a:r>
            <a:r>
              <a:rPr lang="ru-RU" sz="2200" dirty="0" err="1" smtClean="0"/>
              <a:t>уравне</a:t>
            </a:r>
            <a:r>
              <a:rPr lang="en-US" sz="2200" dirty="0" smtClean="0"/>
              <a:t>-</a:t>
            </a:r>
            <a:r>
              <a:rPr lang="ru-RU" sz="2200" dirty="0" err="1" smtClean="0"/>
              <a:t>ния</a:t>
            </a:r>
            <a:r>
              <a:rPr lang="en-US" sz="2200" dirty="0" smtClean="0"/>
              <a:t>				   </a:t>
            </a:r>
            <a:r>
              <a:rPr lang="ru-RU" sz="2200" dirty="0" smtClean="0"/>
              <a:t> по модулю больше единицы.</a:t>
            </a:r>
            <a:endParaRPr lang="ru-RU" sz="2200" dirty="0"/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496553"/>
              </p:ext>
            </p:extLst>
          </p:nvPr>
        </p:nvGraphicFramePr>
        <p:xfrm>
          <a:off x="1173802" y="5332217"/>
          <a:ext cx="32400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8" name="Уравнение" r:id="rId18" imgW="1828800" imgH="279360" progId="Equation.3">
                  <p:embed/>
                </p:oleObj>
              </mc:Choice>
              <mc:Fallback>
                <p:oleObj name="Уравнение" r:id="rId18" imgW="1828800" imgH="279360" progId="Equation.3">
                  <p:embed/>
                  <p:pic>
                    <p:nvPicPr>
                      <p:cNvPr id="28" name="Объект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802" y="5332217"/>
                        <a:ext cx="3240088" cy="5000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Прямоугольник 38"/>
          <p:cNvSpPr/>
          <p:nvPr/>
        </p:nvSpPr>
        <p:spPr>
          <a:xfrm>
            <a:off x="484851" y="5707063"/>
            <a:ext cx="86390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Ряд </a:t>
            </a:r>
            <a:r>
              <a:rPr lang="en-US" sz="2200" i="1" dirty="0" smtClean="0"/>
              <a:t>MA</a:t>
            </a:r>
            <a:r>
              <a:rPr lang="en-US" sz="2200" dirty="0" smtClean="0"/>
              <a:t>(</a:t>
            </a:r>
            <a:r>
              <a:rPr lang="en-US" sz="2200" i="1" dirty="0" smtClean="0"/>
              <a:t>q</a:t>
            </a:r>
            <a:r>
              <a:rPr lang="en-US" sz="2200" dirty="0" smtClean="0"/>
              <a:t>) </a:t>
            </a:r>
            <a:r>
              <a:rPr lang="ru-RU" sz="2200" dirty="0" smtClean="0"/>
              <a:t>стационарен</a:t>
            </a:r>
            <a:r>
              <a:rPr lang="en-US" sz="2200" dirty="0" smtClean="0"/>
              <a:t> </a:t>
            </a:r>
            <a:r>
              <a:rPr lang="ru-RU" sz="2200" dirty="0" smtClean="0"/>
              <a:t>всегда, но обратим (представим в виде </a:t>
            </a:r>
            <a:r>
              <a:rPr lang="en-US" sz="2200" i="1" dirty="0" smtClean="0"/>
              <a:t>AR</a:t>
            </a:r>
            <a:r>
              <a:rPr lang="en-US" sz="2200" dirty="0" smtClean="0"/>
              <a:t>(</a:t>
            </a:r>
            <a:r>
              <a:rPr lang="en-US" sz="2200" i="1" dirty="0" smtClean="0"/>
              <a:t>p</a:t>
            </a:r>
            <a:r>
              <a:rPr lang="en-US" sz="2200" dirty="0" smtClean="0"/>
              <a:t>)), </a:t>
            </a:r>
            <a:r>
              <a:rPr lang="ru-RU" sz="2200" dirty="0" smtClean="0"/>
              <a:t>если все корни				      по модулю больше единицы.</a:t>
            </a:r>
            <a:endParaRPr lang="ru-RU" sz="2200" dirty="0"/>
          </a:p>
        </p:txBody>
      </p:sp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25577"/>
              </p:ext>
            </p:extLst>
          </p:nvPr>
        </p:nvGraphicFramePr>
        <p:xfrm>
          <a:off x="2447308" y="6031356"/>
          <a:ext cx="30591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9" name="Уравнение" r:id="rId20" imgW="1726920" imgH="279360" progId="Equation.3">
                  <p:embed/>
                </p:oleObj>
              </mc:Choice>
              <mc:Fallback>
                <p:oleObj name="Уравнение" r:id="rId20" imgW="1726920" imgH="279360" progId="Equation.3">
                  <p:embed/>
                  <p:pic>
                    <p:nvPicPr>
                      <p:cNvPr id="33" name="Объект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308" y="6031356"/>
                        <a:ext cx="3059113" cy="5000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758218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17" grpId="0"/>
      <p:bldP spid="29" grpId="0"/>
      <p:bldP spid="30" grpId="0"/>
      <p:bldP spid="31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Скользящее среднее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первого порядка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: </a:t>
            </a:r>
            <a:r>
              <a:rPr lang="en-US" altLang="ru-RU" b="1" i="1" dirty="0" smtClean="0">
                <a:solidFill>
                  <a:srgbClr val="00FFFF"/>
                </a:solidFill>
                <a:latin typeface="Times New Roman Cyr" pitchFamily="18" charset="0"/>
              </a:rPr>
              <a:t>MA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(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1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)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147179" y="1488570"/>
            <a:ext cx="89968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Модель </a:t>
            </a:r>
            <a:r>
              <a:rPr lang="en-US" sz="2200" b="1" i="1" dirty="0" smtClean="0">
                <a:solidFill>
                  <a:srgbClr val="00FFFF"/>
                </a:solidFill>
              </a:rPr>
              <a:t>MA</a:t>
            </a:r>
            <a:r>
              <a:rPr lang="ru-RU" sz="2200" b="1" dirty="0" smtClean="0">
                <a:solidFill>
                  <a:srgbClr val="00FFFF"/>
                </a:solidFill>
              </a:rPr>
              <a:t>(1):</a:t>
            </a:r>
            <a:endParaRPr lang="ru-RU" sz="2200" dirty="0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152447"/>
              </p:ext>
            </p:extLst>
          </p:nvPr>
        </p:nvGraphicFramePr>
        <p:xfrm>
          <a:off x="450188" y="1865486"/>
          <a:ext cx="16700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7" name="Уравнение" r:id="rId4" imgW="927000" imgH="228600" progId="Equation.3">
                  <p:embed/>
                </p:oleObj>
              </mc:Choice>
              <mc:Fallback>
                <p:oleObj name="Уравнение" r:id="rId4" imgW="927000" imgH="22860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188" y="1865486"/>
                        <a:ext cx="1670050" cy="409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029992"/>
              </p:ext>
            </p:extLst>
          </p:nvPr>
        </p:nvGraphicFramePr>
        <p:xfrm>
          <a:off x="450188" y="2601748"/>
          <a:ext cx="82042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8" name="Уравнение" r:id="rId6" imgW="4559040" imgH="406080" progId="Equation.3">
                  <p:embed/>
                </p:oleObj>
              </mc:Choice>
              <mc:Fallback>
                <p:oleObj name="Уравнение" r:id="rId6" imgW="4559040" imgH="406080" progId="Equation.3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188" y="2601748"/>
                        <a:ext cx="8204200" cy="730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Прямоугольник 45"/>
          <p:cNvSpPr/>
          <p:nvPr/>
        </p:nvSpPr>
        <p:spPr>
          <a:xfrm>
            <a:off x="131817" y="2227854"/>
            <a:ext cx="89968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Идентификация модели: </a:t>
            </a:r>
            <a:r>
              <a:rPr lang="ru-RU" sz="2200" dirty="0" smtClean="0"/>
              <a:t>найти     и</a:t>
            </a:r>
            <a:endParaRPr lang="ru-RU" sz="2200" dirty="0"/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375062"/>
              </p:ext>
            </p:extLst>
          </p:nvPr>
        </p:nvGraphicFramePr>
        <p:xfrm>
          <a:off x="4163065" y="2242025"/>
          <a:ext cx="22701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9" name="Уравнение" r:id="rId8" imgW="126720" imgH="215640" progId="Equation.3">
                  <p:embed/>
                </p:oleObj>
              </mc:Choice>
              <mc:Fallback>
                <p:oleObj name="Уравнение" r:id="rId8" imgW="126720" imgH="215640" progId="Equation.3">
                  <p:embed/>
                  <p:pic>
                    <p:nvPicPr>
                      <p:cNvPr id="36" name="Объект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3065" y="2242025"/>
                        <a:ext cx="227012" cy="3889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603539"/>
              </p:ext>
            </p:extLst>
          </p:nvPr>
        </p:nvGraphicFramePr>
        <p:xfrm>
          <a:off x="4678306" y="2205856"/>
          <a:ext cx="456840" cy="47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0" name="Уравнение" r:id="rId10" imgW="253800" imgH="266400" progId="Equation.3">
                  <p:embed/>
                </p:oleObj>
              </mc:Choice>
              <mc:Fallback>
                <p:oleObj name="Уравнение" r:id="rId10" imgW="253800" imgH="266400" progId="Equation.3">
                  <p:embed/>
                  <p:pic>
                    <p:nvPicPr>
                      <p:cNvPr id="37" name="Объект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06" y="2205856"/>
                        <a:ext cx="456840" cy="4795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Объект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018306"/>
              </p:ext>
            </p:extLst>
          </p:nvPr>
        </p:nvGraphicFramePr>
        <p:xfrm>
          <a:off x="450188" y="3983625"/>
          <a:ext cx="24495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1" name="Уравнение" r:id="rId12" imgW="1358640" imgH="419040" progId="Equation.3">
                  <p:embed/>
                </p:oleObj>
              </mc:Choice>
              <mc:Fallback>
                <p:oleObj name="Уравнение" r:id="rId12" imgW="1358640" imgH="419040" progId="Equation.3">
                  <p:embed/>
                  <p:pic>
                    <p:nvPicPr>
                      <p:cNvPr id="38" name="Объект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188" y="3983625"/>
                        <a:ext cx="2449513" cy="7524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580814"/>
              </p:ext>
            </p:extLst>
          </p:nvPr>
        </p:nvGraphicFramePr>
        <p:xfrm>
          <a:off x="452033" y="3181253"/>
          <a:ext cx="50530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2" name="Уравнение" r:id="rId14" imgW="2806560" imgH="228600" progId="Equation.3">
                  <p:embed/>
                </p:oleObj>
              </mc:Choice>
              <mc:Fallback>
                <p:oleObj name="Уравнение" r:id="rId14" imgW="2806560" imgH="228600" progId="Equation.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33" y="3181253"/>
                        <a:ext cx="5053012" cy="409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782192"/>
              </p:ext>
            </p:extLst>
          </p:nvPr>
        </p:nvGraphicFramePr>
        <p:xfrm>
          <a:off x="916627" y="3529970"/>
          <a:ext cx="64928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3" name="Уравнение" r:id="rId16" imgW="3606480" imgH="266400" progId="Equation.3">
                  <p:embed/>
                </p:oleObj>
              </mc:Choice>
              <mc:Fallback>
                <p:oleObj name="Уравнение" r:id="rId16" imgW="3606480" imgH="266400" progId="Equation.3">
                  <p:embed/>
                  <p:pic>
                    <p:nvPicPr>
                      <p:cNvPr id="51" name="Объект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627" y="3529970"/>
                        <a:ext cx="6492875" cy="4778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140925"/>
              </p:ext>
            </p:extLst>
          </p:nvPr>
        </p:nvGraphicFramePr>
        <p:xfrm>
          <a:off x="450188" y="4736100"/>
          <a:ext cx="18542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4" name="Уравнение" r:id="rId18" imgW="1028520" imgH="419040" progId="Equation.3">
                  <p:embed/>
                </p:oleObj>
              </mc:Choice>
              <mc:Fallback>
                <p:oleObj name="Уравнение" r:id="rId18" imgW="1028520" imgH="419040" progId="Equation.3">
                  <p:embed/>
                  <p:pic>
                    <p:nvPicPr>
                      <p:cNvPr id="49" name="Объект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188" y="4736100"/>
                        <a:ext cx="1854200" cy="7524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Прямоугольник 53"/>
          <p:cNvSpPr/>
          <p:nvPr/>
        </p:nvSpPr>
        <p:spPr>
          <a:xfrm>
            <a:off x="2353259" y="4864956"/>
            <a:ext cx="66812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Выбираем из двух корней тот, который удовлетворяет условию </a:t>
            </a:r>
            <a:r>
              <a:rPr lang="en-US" sz="2200" dirty="0" smtClean="0"/>
              <a:t>|</a:t>
            </a:r>
            <a:r>
              <a:rPr lang="en-US" sz="2200" i="1" dirty="0" smtClean="0">
                <a:sym typeface="Symbol" panose="05050102010706020507" pitchFamily="18" charset="2"/>
              </a:rPr>
              <a:t></a:t>
            </a:r>
            <a:r>
              <a:rPr lang="en-US" sz="2200" dirty="0" smtClean="0">
                <a:sym typeface="Symbol" panose="05050102010706020507" pitchFamily="18" charset="2"/>
              </a:rPr>
              <a:t> | &lt; 1.</a:t>
            </a:r>
            <a:endParaRPr lang="ru-RU" sz="2200" dirty="0"/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198230"/>
              </p:ext>
            </p:extLst>
          </p:nvPr>
        </p:nvGraphicFramePr>
        <p:xfrm>
          <a:off x="428613" y="5505336"/>
          <a:ext cx="1439856" cy="730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5" name="Уравнение" r:id="rId20" imgW="799920" imgH="406080" progId="Equation.3">
                  <p:embed/>
                </p:oleObj>
              </mc:Choice>
              <mc:Fallback>
                <p:oleObj name="Уравнение" r:id="rId20" imgW="799920" imgH="406080" progId="Equation.3">
                  <p:embed/>
                  <p:pic>
                    <p:nvPicPr>
                      <p:cNvPr id="53" name="Объект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13" y="5505336"/>
                        <a:ext cx="1439856" cy="7309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94296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6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Скользящее среднее</a:t>
            </a:r>
            <a:endParaRPr lang="en-US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порядка </a:t>
            </a:r>
            <a:r>
              <a:rPr lang="en-US" altLang="ru-RU" b="1" i="1" dirty="0" smtClean="0">
                <a:solidFill>
                  <a:srgbClr val="00FFFF"/>
                </a:solidFill>
                <a:latin typeface="Times New Roman Cyr" pitchFamily="18" charset="0"/>
              </a:rPr>
              <a:t>q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: </a:t>
            </a:r>
            <a:r>
              <a:rPr lang="en-US" altLang="ru-RU" b="1" i="1" dirty="0" smtClean="0">
                <a:solidFill>
                  <a:srgbClr val="00FFFF"/>
                </a:solidFill>
                <a:latin typeface="Times New Roman Cyr" pitchFamily="18" charset="0"/>
              </a:rPr>
              <a:t>MA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(</a:t>
            </a:r>
            <a:r>
              <a:rPr lang="en-US" altLang="ru-RU" b="1" i="1" dirty="0" smtClean="0">
                <a:solidFill>
                  <a:srgbClr val="00FFFF"/>
                </a:solidFill>
                <a:latin typeface="Times New Roman Cyr" pitchFamily="18" charset="0"/>
              </a:rPr>
              <a:t>q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)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147179" y="1488570"/>
            <a:ext cx="89968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Модель </a:t>
            </a:r>
            <a:r>
              <a:rPr lang="en-US" sz="2200" b="1" i="1" dirty="0" smtClean="0">
                <a:solidFill>
                  <a:srgbClr val="00FFFF"/>
                </a:solidFill>
              </a:rPr>
              <a:t>MA</a:t>
            </a:r>
            <a:r>
              <a:rPr lang="ru-RU" sz="2200" b="1" dirty="0" smtClean="0">
                <a:solidFill>
                  <a:srgbClr val="00FFFF"/>
                </a:solidFill>
              </a:rPr>
              <a:t>(</a:t>
            </a:r>
            <a:r>
              <a:rPr lang="en-US" sz="2200" b="1" i="1" dirty="0" smtClean="0">
                <a:solidFill>
                  <a:srgbClr val="00FFFF"/>
                </a:solidFill>
              </a:rPr>
              <a:t>q</a:t>
            </a:r>
            <a:r>
              <a:rPr lang="ru-RU" sz="2200" b="1" dirty="0" smtClean="0">
                <a:solidFill>
                  <a:srgbClr val="00FFFF"/>
                </a:solidFill>
              </a:rPr>
              <a:t>):</a:t>
            </a:r>
            <a:endParaRPr lang="ru-RU" sz="2200" dirty="0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404462"/>
              </p:ext>
            </p:extLst>
          </p:nvPr>
        </p:nvGraphicFramePr>
        <p:xfrm>
          <a:off x="450188" y="1838924"/>
          <a:ext cx="31115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4" name="Уравнение" r:id="rId4" imgW="1726920" imgH="241200" progId="Equation.3">
                  <p:embed/>
                </p:oleObj>
              </mc:Choice>
              <mc:Fallback>
                <p:oleObj name="Уравнение" r:id="rId4" imgW="1726920" imgH="24120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188" y="1838924"/>
                        <a:ext cx="3111500" cy="4333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106066"/>
              </p:ext>
            </p:extLst>
          </p:nvPr>
        </p:nvGraphicFramePr>
        <p:xfrm>
          <a:off x="438907" y="2599423"/>
          <a:ext cx="75184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5" name="Уравнение" r:id="rId6" imgW="4178160" imgH="241200" progId="Equation.3">
                  <p:embed/>
                </p:oleObj>
              </mc:Choice>
              <mc:Fallback>
                <p:oleObj name="Уравнение" r:id="rId6" imgW="4178160" imgH="241200" progId="Equation.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07" y="2599423"/>
                        <a:ext cx="7518400" cy="4333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Прямоугольник 45"/>
          <p:cNvSpPr/>
          <p:nvPr/>
        </p:nvSpPr>
        <p:spPr>
          <a:xfrm>
            <a:off x="131817" y="2186910"/>
            <a:ext cx="89968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Идентификация модели: </a:t>
            </a:r>
            <a:r>
              <a:rPr lang="ru-RU" sz="2200" dirty="0" smtClean="0"/>
              <a:t>найти</a:t>
            </a:r>
            <a:r>
              <a:rPr lang="en-US" sz="2200" dirty="0" smtClean="0"/>
              <a:t>	</a:t>
            </a:r>
            <a:r>
              <a:rPr lang="ru-RU" sz="2200" dirty="0" smtClean="0"/>
              <a:t>     и</a:t>
            </a:r>
            <a:endParaRPr lang="ru-RU" sz="2200" dirty="0"/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523862"/>
              </p:ext>
            </p:extLst>
          </p:nvPr>
        </p:nvGraphicFramePr>
        <p:xfrm>
          <a:off x="4164847" y="2181865"/>
          <a:ext cx="93186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6" name="Уравнение" r:id="rId8" imgW="520560" imgH="266400" progId="Equation.3">
                  <p:embed/>
                </p:oleObj>
              </mc:Choice>
              <mc:Fallback>
                <p:oleObj name="Уравнение" r:id="rId8" imgW="520560" imgH="266400" progId="Equation.3">
                  <p:embed/>
                  <p:pic>
                    <p:nvPicPr>
                      <p:cNvPr id="47" name="Объект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847" y="2181865"/>
                        <a:ext cx="931863" cy="4810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437930"/>
              </p:ext>
            </p:extLst>
          </p:nvPr>
        </p:nvGraphicFramePr>
        <p:xfrm>
          <a:off x="5352864" y="2162593"/>
          <a:ext cx="456840" cy="47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7" name="Уравнение" r:id="rId10" imgW="253800" imgH="266400" progId="Equation.3">
                  <p:embed/>
                </p:oleObj>
              </mc:Choice>
              <mc:Fallback>
                <p:oleObj name="Уравнение" r:id="rId10" imgW="253800" imgH="266400" progId="Equation.3">
                  <p:embed/>
                  <p:pic>
                    <p:nvPicPr>
                      <p:cNvPr id="48" name="Объект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2864" y="2162593"/>
                        <a:ext cx="456840" cy="4795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002945"/>
              </p:ext>
            </p:extLst>
          </p:nvPr>
        </p:nvGraphicFramePr>
        <p:xfrm>
          <a:off x="938521" y="2919413"/>
          <a:ext cx="24241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8" name="Уравнение" r:id="rId12" imgW="1346040" imgH="279360" progId="Equation.3">
                  <p:embed/>
                </p:oleObj>
              </mc:Choice>
              <mc:Fallback>
                <p:oleObj name="Уравнение" r:id="rId12" imgW="1346040" imgH="279360" progId="Equation.3">
                  <p:embed/>
                  <p:pic>
                    <p:nvPicPr>
                      <p:cNvPr id="52" name="Объект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521" y="2919413"/>
                        <a:ext cx="2424113" cy="501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336143"/>
              </p:ext>
            </p:extLst>
          </p:nvPr>
        </p:nvGraphicFramePr>
        <p:xfrm>
          <a:off x="458365" y="3390261"/>
          <a:ext cx="808831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9" name="Уравнение" r:id="rId14" imgW="4495680" imgH="241200" progId="Equation.3">
                  <p:embed/>
                </p:oleObj>
              </mc:Choice>
              <mc:Fallback>
                <p:oleObj name="Уравнение" r:id="rId14" imgW="4495680" imgH="241200" progId="Equation.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65" y="3390261"/>
                        <a:ext cx="8088312" cy="4333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895726"/>
              </p:ext>
            </p:extLst>
          </p:nvPr>
        </p:nvGraphicFramePr>
        <p:xfrm>
          <a:off x="929636" y="3738563"/>
          <a:ext cx="38655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0" name="Уравнение" r:id="rId16" imgW="2145960" imgH="279360" progId="Equation.3">
                  <p:embed/>
                </p:oleObj>
              </mc:Choice>
              <mc:Fallback>
                <p:oleObj name="Уравнение" r:id="rId16" imgW="2145960" imgH="27936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36" y="3738563"/>
                        <a:ext cx="3865562" cy="501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573699"/>
              </p:ext>
            </p:extLst>
          </p:nvPr>
        </p:nvGraphicFramePr>
        <p:xfrm>
          <a:off x="420947" y="4225662"/>
          <a:ext cx="8559541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1" name="Уравнение" r:id="rId18" imgW="4686120" imgH="241200" progId="Equation.3">
                  <p:embed/>
                </p:oleObj>
              </mc:Choice>
              <mc:Fallback>
                <p:oleObj name="Уравнение" r:id="rId18" imgW="4686120" imgH="24120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947" y="4225662"/>
                        <a:ext cx="8559541" cy="4333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480339"/>
              </p:ext>
            </p:extLst>
          </p:nvPr>
        </p:nvGraphicFramePr>
        <p:xfrm>
          <a:off x="919428" y="4540649"/>
          <a:ext cx="60150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2" name="Уравнение" r:id="rId20" imgW="3340080" imgH="279360" progId="Equation.3">
                  <p:embed/>
                </p:oleObj>
              </mc:Choice>
              <mc:Fallback>
                <p:oleObj name="Уравнение" r:id="rId20" imgW="3340080" imgH="27936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428" y="4540649"/>
                        <a:ext cx="6015038" cy="501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282486"/>
              </p:ext>
            </p:extLst>
          </p:nvPr>
        </p:nvGraphicFramePr>
        <p:xfrm>
          <a:off x="398463" y="5113052"/>
          <a:ext cx="60610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3" name="Уравнение" r:id="rId22" imgW="3365280" imgH="495000" progId="Equation.3">
                  <p:embed/>
                </p:oleObj>
              </mc:Choice>
              <mc:Fallback>
                <p:oleObj name="Уравнение" r:id="rId22" imgW="3365280" imgH="49500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5113052"/>
                        <a:ext cx="6061075" cy="889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Прямоугольник 23"/>
          <p:cNvSpPr/>
          <p:nvPr/>
        </p:nvSpPr>
        <p:spPr>
          <a:xfrm>
            <a:off x="160826" y="5943434"/>
            <a:ext cx="88872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Идентификация модели</a:t>
            </a:r>
            <a:r>
              <a:rPr lang="en-US" sz="2200" dirty="0" smtClean="0"/>
              <a:t> </a:t>
            </a:r>
            <a:r>
              <a:rPr lang="ru-RU" sz="2200" dirty="0" smtClean="0"/>
              <a:t>осуществляется с помощью решения системы квадратичных уравнений</a:t>
            </a:r>
            <a:endParaRPr lang="ru-RU" sz="2200" dirty="0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321035"/>
              </p:ext>
            </p:extLst>
          </p:nvPr>
        </p:nvGraphicFramePr>
        <p:xfrm>
          <a:off x="3370760" y="6309457"/>
          <a:ext cx="29273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4" name="Уравнение" r:id="rId24" imgW="1625400" imgH="215640" progId="Equation.3">
                  <p:embed/>
                </p:oleObj>
              </mc:Choice>
              <mc:Fallback>
                <p:oleObj name="Уравнение" r:id="rId24" imgW="1625400" imgH="215640" progId="Equation.3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760" y="6309457"/>
                        <a:ext cx="2927350" cy="387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620981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6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Выявление порядка модели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 помощью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коррелограмм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37882" y="1423293"/>
            <a:ext cx="88872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err="1" smtClean="0">
                <a:solidFill>
                  <a:srgbClr val="00FFFF"/>
                </a:solidFill>
              </a:rPr>
              <a:t>Коррелограмма</a:t>
            </a:r>
            <a:r>
              <a:rPr lang="ru-RU" sz="2200" b="1" dirty="0" smtClean="0">
                <a:solidFill>
                  <a:srgbClr val="00FFFF"/>
                </a:solidFill>
              </a:rPr>
              <a:t> </a:t>
            </a:r>
            <a:r>
              <a:rPr lang="ru-RU" sz="2200" dirty="0" smtClean="0"/>
              <a:t>– гистограмма коэффициентов корреляции </a:t>
            </a:r>
            <a:r>
              <a:rPr lang="en-US" sz="2200" i="1" dirty="0" smtClean="0"/>
              <a:t>r</a:t>
            </a:r>
            <a:r>
              <a:rPr lang="en-US" sz="2200" dirty="0" smtClean="0"/>
              <a:t>(</a:t>
            </a:r>
            <a:r>
              <a:rPr lang="en-US" sz="2200" i="1" dirty="0" smtClean="0">
                <a:sym typeface="Symbol" panose="05050102010706020507" pitchFamily="18" charset="2"/>
              </a:rPr>
              <a:t></a:t>
            </a:r>
            <a:r>
              <a:rPr lang="en-US" sz="2200" dirty="0" smtClean="0"/>
              <a:t>).</a:t>
            </a:r>
            <a:endParaRPr lang="en-US" sz="2200" dirty="0"/>
          </a:p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Частная </a:t>
            </a:r>
            <a:r>
              <a:rPr lang="ru-RU" sz="2200" b="1" dirty="0" err="1" smtClean="0">
                <a:solidFill>
                  <a:srgbClr val="00FFFF"/>
                </a:solidFill>
              </a:rPr>
              <a:t>коррелограмма</a:t>
            </a:r>
            <a:r>
              <a:rPr lang="ru-RU" sz="2200" b="1" dirty="0" smtClean="0">
                <a:solidFill>
                  <a:srgbClr val="00FFFF"/>
                </a:solidFill>
              </a:rPr>
              <a:t> </a:t>
            </a:r>
            <a:r>
              <a:rPr lang="ru-RU" sz="2200" dirty="0" smtClean="0"/>
              <a:t>– гистограмма частных коэффициентов </a:t>
            </a:r>
            <a:r>
              <a:rPr lang="ru-RU" sz="2200" dirty="0" err="1" smtClean="0"/>
              <a:t>корре-ляции</a:t>
            </a:r>
            <a:r>
              <a:rPr lang="ru-RU" sz="2200" dirty="0" smtClean="0"/>
              <a:t> </a:t>
            </a:r>
            <a:r>
              <a:rPr lang="en-US" sz="2200" i="1" dirty="0" smtClean="0"/>
              <a:t>r</a:t>
            </a:r>
            <a:r>
              <a:rPr lang="ru-RU" sz="2200" baseline="-25000" dirty="0" smtClean="0"/>
              <a:t>част</a:t>
            </a:r>
            <a:r>
              <a:rPr lang="en-US" sz="2200" dirty="0" smtClean="0"/>
              <a:t>(</a:t>
            </a:r>
            <a:r>
              <a:rPr lang="en-US" sz="2200" i="1" dirty="0">
                <a:sym typeface="Symbol" panose="05050102010706020507" pitchFamily="18" charset="2"/>
              </a:rPr>
              <a:t></a:t>
            </a:r>
            <a:r>
              <a:rPr lang="en-US" sz="2200" dirty="0" smtClean="0"/>
              <a:t>)</a:t>
            </a:r>
            <a:r>
              <a:rPr lang="ru-RU" sz="2200" dirty="0"/>
              <a:t>.</a:t>
            </a:r>
            <a:endParaRPr lang="en-US" sz="2200" dirty="0" smtClean="0"/>
          </a:p>
        </p:txBody>
      </p:sp>
      <p:sp>
        <p:nvSpPr>
          <p:cNvPr id="21" name="Прямоугольник 20"/>
          <p:cNvSpPr/>
          <p:nvPr/>
        </p:nvSpPr>
        <p:spPr>
          <a:xfrm>
            <a:off x="141619" y="2535215"/>
            <a:ext cx="88872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Для </a:t>
            </a:r>
            <a:r>
              <a:rPr lang="en-US" sz="2200" b="1" i="1" dirty="0" smtClean="0">
                <a:solidFill>
                  <a:srgbClr val="00FFFF"/>
                </a:solidFill>
              </a:rPr>
              <a:t>AR</a:t>
            </a:r>
            <a:r>
              <a:rPr lang="en-US" sz="2200" b="1" dirty="0" smtClean="0">
                <a:solidFill>
                  <a:srgbClr val="00FFFF"/>
                </a:solidFill>
              </a:rPr>
              <a:t>(</a:t>
            </a:r>
            <a:r>
              <a:rPr lang="en-US" sz="2200" b="1" i="1" dirty="0" smtClean="0">
                <a:solidFill>
                  <a:srgbClr val="00FFFF"/>
                </a:solidFill>
              </a:rPr>
              <a:t>p</a:t>
            </a:r>
            <a:r>
              <a:rPr lang="en-US" sz="2200" b="1" dirty="0" smtClean="0">
                <a:solidFill>
                  <a:srgbClr val="00FFFF"/>
                </a:solidFill>
              </a:rPr>
              <a:t>)</a:t>
            </a:r>
            <a:r>
              <a:rPr lang="ru-RU" sz="2200" b="1" dirty="0" smtClean="0">
                <a:solidFill>
                  <a:srgbClr val="00FFFF"/>
                </a:solidFill>
              </a:rPr>
              <a:t> </a:t>
            </a:r>
            <a:r>
              <a:rPr lang="en-US" sz="2200" i="1" dirty="0" smtClean="0"/>
              <a:t>r</a:t>
            </a:r>
            <a:r>
              <a:rPr lang="ru-RU" sz="2200" baseline="-25000" dirty="0" smtClean="0"/>
              <a:t>част</a:t>
            </a:r>
            <a:r>
              <a:rPr lang="en-US" sz="2200" dirty="0" smtClean="0"/>
              <a:t>(</a:t>
            </a:r>
            <a:r>
              <a:rPr lang="en-US" sz="2200" i="1" dirty="0">
                <a:sym typeface="Symbol" panose="05050102010706020507" pitchFamily="18" charset="2"/>
              </a:rPr>
              <a:t></a:t>
            </a:r>
            <a:r>
              <a:rPr lang="en-US" sz="2200" dirty="0" smtClean="0"/>
              <a:t>) = 0 </a:t>
            </a:r>
            <a:r>
              <a:rPr lang="ru-RU" sz="2200" dirty="0" smtClean="0"/>
              <a:t>при </a:t>
            </a:r>
            <a:r>
              <a:rPr lang="en-US" sz="2200" i="1" dirty="0" smtClean="0">
                <a:sym typeface="Symbol" panose="05050102010706020507" pitchFamily="18" charset="2"/>
              </a:rPr>
              <a:t> &gt; p</a:t>
            </a:r>
            <a:r>
              <a:rPr lang="en-US" sz="2200" dirty="0" smtClean="0"/>
              <a:t>,  </a:t>
            </a:r>
            <a:r>
              <a:rPr lang="en-US" sz="2200" i="1" dirty="0" smtClean="0"/>
              <a:t>r</a:t>
            </a:r>
            <a:r>
              <a:rPr lang="en-US" sz="2200" dirty="0" smtClean="0"/>
              <a:t>(</a:t>
            </a:r>
            <a:r>
              <a:rPr lang="en-US" sz="2200" i="1" dirty="0">
                <a:sym typeface="Symbol" panose="05050102010706020507" pitchFamily="18" charset="2"/>
              </a:rPr>
              <a:t></a:t>
            </a:r>
            <a:r>
              <a:rPr lang="en-US" sz="2200" dirty="0" smtClean="0"/>
              <a:t>) </a:t>
            </a:r>
            <a:r>
              <a:rPr lang="ru-RU" sz="2200" dirty="0" smtClean="0"/>
              <a:t>экспоненциально убывает.</a:t>
            </a:r>
            <a:endParaRPr lang="en-US" sz="2200" dirty="0" smtClean="0"/>
          </a:p>
          <a:p>
            <a:pPr algn="just"/>
            <a:r>
              <a:rPr lang="ru-RU" sz="2200" b="1" dirty="0">
                <a:solidFill>
                  <a:srgbClr val="00FFFF"/>
                </a:solidFill>
              </a:rPr>
              <a:t>Для </a:t>
            </a:r>
            <a:r>
              <a:rPr lang="en-US" sz="2200" b="1" i="1" dirty="0" smtClean="0">
                <a:solidFill>
                  <a:srgbClr val="00FFFF"/>
                </a:solidFill>
              </a:rPr>
              <a:t>MA</a:t>
            </a:r>
            <a:r>
              <a:rPr lang="en-US" sz="2200" b="1" dirty="0" smtClean="0">
                <a:solidFill>
                  <a:srgbClr val="00FFFF"/>
                </a:solidFill>
              </a:rPr>
              <a:t>(</a:t>
            </a:r>
            <a:r>
              <a:rPr lang="en-US" sz="2200" b="1" i="1" dirty="0" smtClean="0">
                <a:solidFill>
                  <a:srgbClr val="00FFFF"/>
                </a:solidFill>
              </a:rPr>
              <a:t>q</a:t>
            </a:r>
            <a:r>
              <a:rPr lang="en-US" sz="2200" b="1" dirty="0" smtClean="0">
                <a:solidFill>
                  <a:srgbClr val="00FFFF"/>
                </a:solidFill>
              </a:rPr>
              <a:t>)</a:t>
            </a:r>
            <a:r>
              <a:rPr lang="ru-RU" sz="2200" b="1" dirty="0" smtClean="0">
                <a:solidFill>
                  <a:srgbClr val="00FFFF"/>
                </a:solidFill>
              </a:rPr>
              <a:t> </a:t>
            </a:r>
            <a:r>
              <a:rPr lang="en-US" sz="2200" i="1" dirty="0" smtClean="0"/>
              <a:t>r</a:t>
            </a:r>
            <a:r>
              <a:rPr lang="en-US" sz="2200" dirty="0" smtClean="0"/>
              <a:t>(</a:t>
            </a:r>
            <a:r>
              <a:rPr lang="en-US" sz="2200" i="1" dirty="0">
                <a:sym typeface="Symbol" panose="05050102010706020507" pitchFamily="18" charset="2"/>
              </a:rPr>
              <a:t></a:t>
            </a:r>
            <a:r>
              <a:rPr lang="en-US" sz="2200" dirty="0"/>
              <a:t>) = 0 </a:t>
            </a:r>
            <a:r>
              <a:rPr lang="ru-RU" sz="2200" dirty="0"/>
              <a:t>при </a:t>
            </a:r>
            <a:r>
              <a:rPr lang="en-US" sz="2200" i="1" dirty="0">
                <a:sym typeface="Symbol" panose="05050102010706020507" pitchFamily="18" charset="2"/>
              </a:rPr>
              <a:t> &gt; </a:t>
            </a:r>
            <a:r>
              <a:rPr lang="en-US" sz="2200" i="1" dirty="0" smtClean="0">
                <a:sym typeface="Symbol" panose="05050102010706020507" pitchFamily="18" charset="2"/>
              </a:rPr>
              <a:t>q</a:t>
            </a:r>
            <a:r>
              <a:rPr lang="ru-RU" sz="2200" dirty="0" smtClean="0"/>
              <a:t>,  </a:t>
            </a:r>
            <a:r>
              <a:rPr lang="en-US" sz="2200" i="1" dirty="0" smtClean="0"/>
              <a:t>r</a:t>
            </a:r>
            <a:r>
              <a:rPr lang="ru-RU" sz="2200" baseline="-25000" dirty="0" smtClean="0"/>
              <a:t>част</a:t>
            </a:r>
            <a:r>
              <a:rPr lang="en-US" sz="2200" dirty="0" smtClean="0"/>
              <a:t>(</a:t>
            </a:r>
            <a:r>
              <a:rPr lang="en-US" sz="2200" i="1" dirty="0">
                <a:sym typeface="Symbol" panose="05050102010706020507" pitchFamily="18" charset="2"/>
              </a:rPr>
              <a:t></a:t>
            </a:r>
            <a:r>
              <a:rPr lang="en-US" sz="2200" dirty="0"/>
              <a:t>) </a:t>
            </a:r>
            <a:r>
              <a:rPr lang="ru-RU" sz="2200" dirty="0"/>
              <a:t>экспоненциально убывает.</a:t>
            </a:r>
            <a:endParaRPr lang="en-US" sz="2200" dirty="0" smtClean="0"/>
          </a:p>
        </p:txBody>
      </p:sp>
      <p:graphicFrame>
        <p:nvGraphicFramePr>
          <p:cNvPr id="27" name="Диаграмма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896340"/>
              </p:ext>
            </p:extLst>
          </p:nvPr>
        </p:nvGraphicFramePr>
        <p:xfrm>
          <a:off x="182563" y="3359248"/>
          <a:ext cx="4403085" cy="2449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Диаграмма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573594"/>
              </p:ext>
            </p:extLst>
          </p:nvPr>
        </p:nvGraphicFramePr>
        <p:xfrm>
          <a:off x="4763069" y="3359247"/>
          <a:ext cx="4217419" cy="2449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Прямоугольник 28"/>
          <p:cNvSpPr/>
          <p:nvPr/>
        </p:nvSpPr>
        <p:spPr>
          <a:xfrm>
            <a:off x="300251" y="6136587"/>
            <a:ext cx="86802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 smtClean="0"/>
              <a:t>Иллюстрация для модели </a:t>
            </a:r>
            <a:r>
              <a:rPr lang="en-US" sz="2200" dirty="0" smtClean="0"/>
              <a:t>AR(1)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998801" y="5772760"/>
            <a:ext cx="10198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r</a:t>
            </a:r>
            <a:r>
              <a:rPr lang="ru-RU" sz="2200" baseline="-25000" dirty="0"/>
              <a:t>част</a:t>
            </a:r>
            <a:r>
              <a:rPr lang="en-US" sz="2200" dirty="0"/>
              <a:t>(</a:t>
            </a:r>
            <a:r>
              <a:rPr lang="en-US" sz="2200" i="1" dirty="0">
                <a:sym typeface="Symbol" panose="05050102010706020507" pitchFamily="18" charset="2"/>
              </a:rPr>
              <a:t></a:t>
            </a:r>
            <a:r>
              <a:rPr lang="en-US" sz="2200" dirty="0"/>
              <a:t>) </a:t>
            </a:r>
            <a:endParaRPr lang="ru-RU" sz="2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6655336" y="5772760"/>
            <a:ext cx="7232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 smtClean="0"/>
              <a:t>r</a:t>
            </a:r>
            <a:r>
              <a:rPr lang="ru-RU" sz="2200" baseline="-25000" dirty="0" smtClean="0"/>
              <a:t> </a:t>
            </a:r>
            <a:r>
              <a:rPr lang="en-US" sz="2200" dirty="0" smtClean="0"/>
              <a:t>(</a:t>
            </a:r>
            <a:r>
              <a:rPr lang="en-US" sz="2200" i="1" dirty="0">
                <a:sym typeface="Symbol" panose="05050102010706020507" pitchFamily="18" charset="2"/>
              </a:rPr>
              <a:t></a:t>
            </a:r>
            <a:r>
              <a:rPr lang="en-US" sz="2200" dirty="0"/>
              <a:t>)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17409525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1" grpId="0"/>
      <p:bldGraphic spid="27" grpId="0">
        <p:bldAsOne/>
      </p:bldGraphic>
      <p:bldGraphic spid="28" grpId="0">
        <p:bldAsOne/>
      </p:bldGraphic>
      <p:bldP spid="29" grpId="0"/>
      <p:bldP spid="2" grpId="0"/>
      <p:bldP spid="30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17289</TotalTime>
  <Words>1136</Words>
  <Application>Microsoft Office PowerPoint</Application>
  <PresentationFormat>Экран (4:3)</PresentationFormat>
  <Paragraphs>164</Paragraphs>
  <Slides>20</Slides>
  <Notes>18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Monotype Sorts</vt:lpstr>
      <vt:lpstr>Symbol</vt:lpstr>
      <vt:lpstr>Times New Roman</vt:lpstr>
      <vt:lpstr>Times New Roman Cyr</vt:lpstr>
      <vt:lpstr>Мерцание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576</cp:revision>
  <dcterms:created xsi:type="dcterms:W3CDTF">1997-05-19T02:18:46Z</dcterms:created>
  <dcterms:modified xsi:type="dcterms:W3CDTF">2019-02-04T15:15:53Z</dcterms:modified>
</cp:coreProperties>
</file>