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91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37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'Задача 3'!$B$2:$B$31</c:f>
              <c:numCache>
                <c:formatCode>0.00</c:formatCode>
                <c:ptCount val="30"/>
                <c:pt idx="0">
                  <c:v>82.47810977893991</c:v>
                </c:pt>
                <c:pt idx="1">
                  <c:v>71.372803267799839</c:v>
                </c:pt>
                <c:pt idx="2">
                  <c:v>73.945481827135225</c:v>
                </c:pt>
                <c:pt idx="3">
                  <c:v>81.299042131391559</c:v>
                </c:pt>
                <c:pt idx="4">
                  <c:v>72.520293022592895</c:v>
                </c:pt>
                <c:pt idx="5">
                  <c:v>64.7243017184732</c:v>
                </c:pt>
                <c:pt idx="6">
                  <c:v>80.832432682716629</c:v>
                </c:pt>
                <c:pt idx="7">
                  <c:v>82.984759103398915</c:v>
                </c:pt>
                <c:pt idx="8">
                  <c:v>84.17589946937774</c:v>
                </c:pt>
                <c:pt idx="9">
                  <c:v>86.556586298525374</c:v>
                </c:pt>
                <c:pt idx="10">
                  <c:v>77.81450503879077</c:v>
                </c:pt>
                <c:pt idx="11">
                  <c:v>78.529996375185036</c:v>
                </c:pt>
                <c:pt idx="12">
                  <c:v>84.038071428331577</c:v>
                </c:pt>
                <c:pt idx="13">
                  <c:v>85.133182297592526</c:v>
                </c:pt>
                <c:pt idx="14">
                  <c:v>83.730805581175858</c:v>
                </c:pt>
                <c:pt idx="15">
                  <c:v>85.797640921062296</c:v>
                </c:pt>
                <c:pt idx="16">
                  <c:v>68.367805678945075</c:v>
                </c:pt>
                <c:pt idx="17">
                  <c:v>76.001383331032613</c:v>
                </c:pt>
                <c:pt idx="18">
                  <c:v>81.827155658375304</c:v>
                </c:pt>
                <c:pt idx="19">
                  <c:v>79.885794416997015</c:v>
                </c:pt>
                <c:pt idx="20">
                  <c:v>84.822723605569024</c:v>
                </c:pt>
                <c:pt idx="21">
                  <c:v>80.962790819144629</c:v>
                </c:pt>
                <c:pt idx="22">
                  <c:v>78.328472412441386</c:v>
                </c:pt>
                <c:pt idx="23">
                  <c:v>78.317664770531351</c:v>
                </c:pt>
                <c:pt idx="24">
                  <c:v>83.908359605248009</c:v>
                </c:pt>
                <c:pt idx="25">
                  <c:v>75.990667113164946</c:v>
                </c:pt>
                <c:pt idx="26">
                  <c:v>89.217047649258035</c:v>
                </c:pt>
                <c:pt idx="27">
                  <c:v>79.860670354909331</c:v>
                </c:pt>
                <c:pt idx="28">
                  <c:v>82.317255417856245</c:v>
                </c:pt>
                <c:pt idx="29">
                  <c:v>80.848919756138713</c:v>
                </c:pt>
              </c:numCache>
            </c:numRef>
          </c:xVal>
          <c:yVal>
            <c:numRef>
              <c:f>'Задача 3'!$A$2:$A$31</c:f>
              <c:numCache>
                <c:formatCode>0.00</c:formatCode>
                <c:ptCount val="30"/>
                <c:pt idx="0">
                  <c:v>80.35980663350314</c:v>
                </c:pt>
                <c:pt idx="1">
                  <c:v>72.252019091757433</c:v>
                </c:pt>
                <c:pt idx="2">
                  <c:v>80.839169259175137</c:v>
                </c:pt>
                <c:pt idx="3">
                  <c:v>77.193071142309051</c:v>
                </c:pt>
                <c:pt idx="4">
                  <c:v>79.813467888675675</c:v>
                </c:pt>
                <c:pt idx="5">
                  <c:v>72.709211029031081</c:v>
                </c:pt>
                <c:pt idx="6">
                  <c:v>74.026286732397892</c:v>
                </c:pt>
                <c:pt idx="7">
                  <c:v>67.764655938700756</c:v>
                </c:pt>
                <c:pt idx="8">
                  <c:v>70.447248508756999</c:v>
                </c:pt>
                <c:pt idx="9">
                  <c:v>71.247391273442958</c:v>
                </c:pt>
                <c:pt idx="10">
                  <c:v>73.156071513206797</c:v>
                </c:pt>
                <c:pt idx="11">
                  <c:v>71.971933343860258</c:v>
                </c:pt>
                <c:pt idx="12">
                  <c:v>75.306451384794059</c:v>
                </c:pt>
                <c:pt idx="13">
                  <c:v>73.112842318871373</c:v>
                </c:pt>
                <c:pt idx="14">
                  <c:v>64.781358038671385</c:v>
                </c:pt>
                <c:pt idx="15">
                  <c:v>68.269677190809333</c:v>
                </c:pt>
                <c:pt idx="16">
                  <c:v>64.302061233331628</c:v>
                </c:pt>
                <c:pt idx="17">
                  <c:v>66.979861494989066</c:v>
                </c:pt>
                <c:pt idx="18">
                  <c:v>68.846614055329866</c:v>
                </c:pt>
                <c:pt idx="19">
                  <c:v>67.504914545902096</c:v>
                </c:pt>
                <c:pt idx="20">
                  <c:v>68.331913988332758</c:v>
                </c:pt>
                <c:pt idx="21">
                  <c:v>72.530888687661957</c:v>
                </c:pt>
                <c:pt idx="22">
                  <c:v>79.229047426079049</c:v>
                </c:pt>
                <c:pt idx="23">
                  <c:v>70.281866681910458</c:v>
                </c:pt>
                <c:pt idx="24">
                  <c:v>77.737062689038623</c:v>
                </c:pt>
                <c:pt idx="25">
                  <c:v>67.244627097619556</c:v>
                </c:pt>
                <c:pt idx="26">
                  <c:v>71.444328260601353</c:v>
                </c:pt>
                <c:pt idx="27">
                  <c:v>64.527852501583453</c:v>
                </c:pt>
                <c:pt idx="28">
                  <c:v>75.212407552370848</c:v>
                </c:pt>
                <c:pt idx="29">
                  <c:v>77.707306130455322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3B-47D1-A598-E45381285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703344"/>
        <c:axId val="453701048"/>
      </c:scatterChart>
      <c:valAx>
        <c:axId val="453703344"/>
        <c:scaling>
          <c:orientation val="minMax"/>
          <c:max val="90"/>
          <c:min val="6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701048"/>
        <c:crosses val="autoZero"/>
        <c:crossBetween val="midCat"/>
      </c:valAx>
      <c:valAx>
        <c:axId val="453701048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703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3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03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49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58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61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85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05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37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92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693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46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chart" Target="../charts/chart1.xml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</a:t>
            </a: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я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 8.1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Панельные данные.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Проблема </a:t>
            </a:r>
            <a:r>
              <a:rPr lang="ru-RU" altLang="ru-RU" sz="3600" b="1" dirty="0" err="1" smtClean="0">
                <a:solidFill>
                  <a:srgbClr val="00FFFF"/>
                </a:solidFill>
                <a:latin typeface="Times New Roman Cyr" pitchFamily="18" charset="0"/>
              </a:rPr>
              <a:t>эндогенности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Одновременность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2563" y="1052770"/>
            <a:ext cx="88706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Часто нужно рассматривать не отдельные переменные, а системы, в ко-</a:t>
            </a:r>
            <a:r>
              <a:rPr lang="ru-RU" sz="2200" dirty="0" err="1" smtClean="0"/>
              <a:t>торых</a:t>
            </a:r>
            <a:r>
              <a:rPr lang="ru-RU" sz="2200" dirty="0" smtClean="0"/>
              <a:t> переменные являются объясняющими в одних уравнениях и ре-</a:t>
            </a:r>
            <a:r>
              <a:rPr lang="ru-RU" sz="2200" dirty="0" err="1" smtClean="0"/>
              <a:t>зультирующими</a:t>
            </a:r>
            <a:r>
              <a:rPr lang="ru-RU" sz="2200" dirty="0" smtClean="0"/>
              <a:t> в других.</a:t>
            </a:r>
            <a:endParaRPr lang="ru-RU" sz="2200" dirty="0"/>
          </a:p>
        </p:txBody>
      </p:sp>
      <p:sp>
        <p:nvSpPr>
          <p:cNvPr id="10" name="Text Box 388"/>
          <p:cNvSpPr txBox="1">
            <a:spLocks noChangeArrowheads="1"/>
          </p:cNvSpPr>
          <p:nvPr/>
        </p:nvSpPr>
        <p:spPr bwMode="auto">
          <a:xfrm>
            <a:off x="164468" y="3662633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Автокорреляция ошибок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п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ри наличии лаговых переменных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3773" y="4777760"/>
            <a:ext cx="8870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/>
            <a:r>
              <a:rPr lang="en-US" sz="2200" dirty="0" smtClean="0"/>
              <a:t>## </a:t>
            </a:r>
            <a:r>
              <a:rPr lang="ru-RU" sz="2200" dirty="0" smtClean="0"/>
              <a:t>Рекламные воздействия на потребителя часто являются функциями прошлых продаж.</a:t>
            </a:r>
            <a:endParaRPr lang="ru-RU" sz="2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4468" y="2142031"/>
            <a:ext cx="88706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/>
            <a:r>
              <a:rPr lang="en-US" sz="2200" dirty="0" smtClean="0"/>
              <a:t>## </a:t>
            </a:r>
            <a:r>
              <a:rPr lang="ru-RU" sz="2200" dirty="0" smtClean="0"/>
              <a:t>Любые равновесия, например, спроса и предложения</a:t>
            </a:r>
            <a:r>
              <a:rPr lang="en-US" sz="2200" dirty="0" smtClean="0"/>
              <a:t> – </a:t>
            </a:r>
            <a:r>
              <a:rPr lang="ru-RU" sz="2200" dirty="0" smtClean="0"/>
              <a:t>объем продаж и цена формируются одновременно.</a:t>
            </a:r>
          </a:p>
          <a:p>
            <a:pPr marL="365125" indent="-365125" algn="just"/>
            <a:r>
              <a:rPr lang="en-US" sz="2200" dirty="0" smtClean="0"/>
              <a:t>## </a:t>
            </a:r>
            <a:r>
              <a:rPr lang="ru-RU" sz="2200" dirty="0" smtClean="0"/>
              <a:t>Связь между качеством институтов и богатством страны – что </a:t>
            </a:r>
            <a:r>
              <a:rPr lang="ru-RU" sz="2200" dirty="0" err="1" smtClean="0"/>
              <a:t>явля-ется</a:t>
            </a:r>
            <a:r>
              <a:rPr lang="ru-RU" sz="2200" dirty="0" smtClean="0"/>
              <a:t> причиной, а что следствием.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704288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Инструменты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8085" y="1053230"/>
            <a:ext cx="8870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Если исходные регрессоры </a:t>
            </a:r>
            <a:r>
              <a:rPr lang="en-US" sz="2200" i="1" dirty="0" smtClean="0"/>
              <a:t>x</a:t>
            </a:r>
            <a:r>
              <a:rPr lang="en-US" sz="2200" dirty="0" smtClean="0"/>
              <a:t> </a:t>
            </a:r>
            <a:r>
              <a:rPr lang="ru-RU" sz="2200" dirty="0" smtClean="0"/>
              <a:t>коррелируют с ошибкой </a:t>
            </a:r>
            <a:r>
              <a:rPr lang="ru-RU" sz="2200" i="1" dirty="0" smtClean="0">
                <a:sym typeface="Symbol" panose="05050102010706020507" pitchFamily="18" charset="2"/>
              </a:rPr>
              <a:t></a:t>
            </a:r>
            <a:r>
              <a:rPr lang="ru-RU" sz="2200" dirty="0" smtClean="0">
                <a:sym typeface="Symbol" panose="05050102010706020507" pitchFamily="18" charset="2"/>
              </a:rPr>
              <a:t>, н</a:t>
            </a:r>
            <a:r>
              <a:rPr lang="ru-RU" sz="2200" dirty="0" smtClean="0"/>
              <a:t>аходим «</a:t>
            </a:r>
            <a:r>
              <a:rPr lang="ru-RU" sz="2200" dirty="0" err="1" smtClean="0"/>
              <a:t>инс-трументы</a:t>
            </a:r>
            <a:r>
              <a:rPr lang="ru-RU" sz="2200" dirty="0" smtClean="0"/>
              <a:t>» – переменные </a:t>
            </a:r>
            <a:r>
              <a:rPr lang="en-US" sz="2200" i="1" dirty="0" smtClean="0"/>
              <a:t>z</a:t>
            </a:r>
            <a:r>
              <a:rPr lang="en-US" sz="2200" dirty="0" smtClean="0"/>
              <a:t>, </a:t>
            </a:r>
            <a:r>
              <a:rPr lang="ru-RU" sz="2200" dirty="0" smtClean="0"/>
              <a:t>связанные с </a:t>
            </a:r>
            <a:r>
              <a:rPr lang="en-US" sz="2200" i="1" dirty="0" smtClean="0"/>
              <a:t>x</a:t>
            </a:r>
            <a:r>
              <a:rPr lang="ru-RU" sz="2200" dirty="0" smtClean="0"/>
              <a:t>, но не связанные</a:t>
            </a:r>
            <a:r>
              <a:rPr lang="en-US" sz="2200" dirty="0" smtClean="0"/>
              <a:t> c </a:t>
            </a:r>
            <a:r>
              <a:rPr lang="en-US" sz="2200" i="1" dirty="0" smtClean="0"/>
              <a:t>y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ru-RU" sz="2200" i="1" dirty="0">
                <a:sym typeface="Symbol" panose="05050102010706020507" pitchFamily="18" charset="2"/>
              </a:rPr>
              <a:t>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892" y="1840354"/>
            <a:ext cx="8870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Противоречивость требований к инструментам: </a:t>
            </a:r>
            <a:r>
              <a:rPr lang="en-US" sz="2200" i="1" dirty="0" smtClean="0"/>
              <a:t>z</a:t>
            </a:r>
            <a:r>
              <a:rPr lang="en-US" sz="2200" dirty="0" smtClean="0"/>
              <a:t> – </a:t>
            </a:r>
            <a:r>
              <a:rPr lang="ru-RU" sz="2200" dirty="0" smtClean="0"/>
              <a:t>коррелирует с </a:t>
            </a:r>
            <a:r>
              <a:rPr lang="en-US" sz="2200" i="1" dirty="0" smtClean="0"/>
              <a:t>x</a:t>
            </a:r>
            <a:r>
              <a:rPr lang="en-US" sz="2200" dirty="0" smtClean="0"/>
              <a:t>, </a:t>
            </a:r>
            <a:r>
              <a:rPr lang="en-US" sz="2200" i="1" dirty="0" smtClean="0"/>
              <a:t>x</a:t>
            </a:r>
            <a:r>
              <a:rPr lang="en-US" sz="2200" dirty="0" smtClean="0"/>
              <a:t> – </a:t>
            </a:r>
            <a:r>
              <a:rPr lang="ru-RU" sz="2200" dirty="0" smtClean="0"/>
              <a:t>коррелирует с </a:t>
            </a:r>
            <a:r>
              <a:rPr lang="en-US" sz="2200" i="1" dirty="0" smtClean="0"/>
              <a:t>y</a:t>
            </a:r>
            <a:r>
              <a:rPr lang="ru-RU" sz="2200" dirty="0" smtClean="0"/>
              <a:t>. Следовательно, </a:t>
            </a:r>
            <a:r>
              <a:rPr lang="en-US" sz="2200" i="1" dirty="0" smtClean="0"/>
              <a:t>z</a:t>
            </a:r>
            <a:r>
              <a:rPr lang="en-US" sz="2200" dirty="0" smtClean="0"/>
              <a:t> </a:t>
            </a:r>
            <a:r>
              <a:rPr lang="ru-RU" sz="2200" dirty="0" smtClean="0"/>
              <a:t>коррелирует с </a:t>
            </a:r>
            <a:r>
              <a:rPr lang="en-US" sz="2200" i="1" dirty="0" smtClean="0"/>
              <a:t>y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7892" y="2627478"/>
            <a:ext cx="88706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Варианты разрешения:</a:t>
            </a:r>
          </a:p>
          <a:p>
            <a:pPr marL="365125" indent="-365125" algn="just">
              <a:buAutoNum type="arabicPeriod"/>
            </a:pPr>
            <a:r>
              <a:rPr lang="ru-RU" sz="2200" dirty="0" smtClean="0"/>
              <a:t>Экзогенные (нет корреляции с ошибкой), но слабые инструменты (слабо связаны с </a:t>
            </a:r>
            <a:r>
              <a:rPr lang="en-US" sz="2200" i="1" dirty="0" smtClean="0"/>
              <a:t>x</a:t>
            </a:r>
            <a:r>
              <a:rPr lang="en-US" sz="2200" dirty="0" smtClean="0"/>
              <a:t>)</a:t>
            </a:r>
            <a:r>
              <a:rPr lang="ru-RU" sz="2200" dirty="0" smtClean="0"/>
              <a:t> – </a:t>
            </a:r>
            <a:r>
              <a:rPr lang="ru-RU" sz="2200" b="1" dirty="0" smtClean="0">
                <a:solidFill>
                  <a:srgbClr val="00FFFF"/>
                </a:solidFill>
              </a:rPr>
              <a:t>валидные</a:t>
            </a:r>
            <a:r>
              <a:rPr lang="ru-RU" sz="2200" dirty="0" smtClean="0"/>
              <a:t>.</a:t>
            </a:r>
          </a:p>
          <a:p>
            <a:pPr marL="365125" indent="-365125" algn="just">
              <a:buAutoNum type="arabicPeriod"/>
            </a:pPr>
            <a:r>
              <a:rPr lang="ru-RU" sz="2200" dirty="0" smtClean="0"/>
              <a:t>Сильные (сильно связаны с </a:t>
            </a:r>
            <a:r>
              <a:rPr lang="en-US" sz="2200" i="1" dirty="0" smtClean="0"/>
              <a:t>x</a:t>
            </a:r>
            <a:r>
              <a:rPr lang="en-US" sz="2200" dirty="0" smtClean="0"/>
              <a:t>)</a:t>
            </a:r>
            <a:r>
              <a:rPr lang="ru-RU" sz="2200" dirty="0" smtClean="0"/>
              <a:t>, но эндогенные (есть корреляция с ошибкой) инструменты – </a:t>
            </a:r>
            <a:r>
              <a:rPr lang="ru-RU" sz="2200" b="1" dirty="0" smtClean="0">
                <a:solidFill>
                  <a:srgbClr val="00FFFF"/>
                </a:solidFill>
              </a:rPr>
              <a:t>релевантные</a:t>
            </a:r>
            <a:r>
              <a:rPr lang="ru-RU" sz="2200" dirty="0" smtClean="0"/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27891" y="4412582"/>
            <a:ext cx="897953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Примеры инструментов:</a:t>
            </a:r>
          </a:p>
          <a:p>
            <a:pPr algn="just"/>
            <a:r>
              <a:rPr lang="ru-RU" sz="2200" dirty="0" smtClean="0"/>
              <a:t>Зависимость спроса от цены. Инструментами могут являться факторы, сдвигающие предложение, например, налоги</a:t>
            </a:r>
            <a:r>
              <a:rPr lang="en-US" sz="2200" dirty="0" smtClean="0"/>
              <a:t> </a:t>
            </a:r>
            <a:r>
              <a:rPr lang="ru-RU" sz="2200" dirty="0" smtClean="0"/>
              <a:t>или цены соседних рынков.</a:t>
            </a:r>
          </a:p>
          <a:p>
            <a:pPr algn="just"/>
            <a:r>
              <a:rPr lang="en-US" sz="2200" dirty="0" smtClean="0"/>
              <a:t>## </a:t>
            </a:r>
            <a:r>
              <a:rPr lang="ru-RU" sz="2200" dirty="0" smtClean="0"/>
              <a:t>Налоги влияют на цену, но не влияют на спрос.</a:t>
            </a:r>
          </a:p>
          <a:p>
            <a:pPr algn="just"/>
            <a:r>
              <a:rPr lang="en-US" sz="2200" dirty="0" smtClean="0"/>
              <a:t>## </a:t>
            </a:r>
            <a:r>
              <a:rPr lang="ru-RU" sz="2200" dirty="0" smtClean="0"/>
              <a:t>Цены соседних рынков связаны между собой, но не влияют на спрос.</a:t>
            </a:r>
          </a:p>
        </p:txBody>
      </p:sp>
    </p:spTree>
    <p:extLst>
      <p:ext uri="{BB962C8B-B14F-4D97-AF65-F5344CB8AC3E}">
        <p14:creationId xmlns:p14="http://schemas.microsoft.com/office/powerpoint/2010/main" val="84480277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IV-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регрессия (метод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(инструментальных переменных)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8085" y="1473854"/>
            <a:ext cx="88524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Для оценивания применяем </a:t>
            </a:r>
            <a:r>
              <a:rPr lang="ru-RU" sz="2200" dirty="0" err="1" smtClean="0"/>
              <a:t>двухшаговый</a:t>
            </a:r>
            <a:r>
              <a:rPr lang="ru-RU" sz="2200" dirty="0" smtClean="0"/>
              <a:t> метод наименьших квадратов:</a:t>
            </a:r>
          </a:p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Шаг 1. </a:t>
            </a:r>
            <a:r>
              <a:rPr lang="ru-RU" sz="2200" dirty="0" smtClean="0"/>
              <a:t>Построение зависимости объясняющей переменной от </a:t>
            </a:r>
            <a:r>
              <a:rPr lang="ru-RU" sz="2200" dirty="0" err="1" smtClean="0"/>
              <a:t>инстру</a:t>
            </a:r>
            <a:r>
              <a:rPr lang="ru-RU" sz="2200" dirty="0" smtClean="0"/>
              <a:t>-мента:</a:t>
            </a:r>
            <a:endParaRPr lang="en-US" sz="2200" dirty="0" smtClean="0"/>
          </a:p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Шаг 2.  </a:t>
            </a:r>
            <a:r>
              <a:rPr lang="ru-RU" sz="2200" dirty="0" smtClean="0"/>
              <a:t>Построение зависимости результирующей переменной от </a:t>
            </a:r>
            <a:r>
              <a:rPr lang="ru-RU" sz="2200" dirty="0" err="1" smtClean="0"/>
              <a:t>прог-ноза</a:t>
            </a:r>
            <a:r>
              <a:rPr lang="ru-RU" sz="2200" dirty="0" smtClean="0"/>
              <a:t> объясняющей:</a:t>
            </a:r>
            <a:endParaRPr lang="ru-RU" sz="2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271481"/>
              </p:ext>
            </p:extLst>
          </p:nvPr>
        </p:nvGraphicFramePr>
        <p:xfrm>
          <a:off x="1087755" y="2169351"/>
          <a:ext cx="18065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Уравнение" r:id="rId4" imgW="1002960" imgH="228600" progId="Equation.3">
                  <p:embed/>
                </p:oleObj>
              </mc:Choice>
              <mc:Fallback>
                <p:oleObj name="Уравнение" r:id="rId4" imgW="1002960" imgH="2286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755" y="2169351"/>
                        <a:ext cx="1806575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35877"/>
              </p:ext>
            </p:extLst>
          </p:nvPr>
        </p:nvGraphicFramePr>
        <p:xfrm>
          <a:off x="2624455" y="2827338"/>
          <a:ext cx="18065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Уравнение" r:id="rId6" imgW="1002960" imgH="228600" progId="Equation.3">
                  <p:embed/>
                </p:oleObj>
              </mc:Choice>
              <mc:Fallback>
                <p:oleObj name="Уравнение" r:id="rId6" imgW="100296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455" y="2827338"/>
                        <a:ext cx="1806575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28084" y="3309519"/>
            <a:ext cx="88524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Пример:</a:t>
            </a:r>
          </a:p>
          <a:p>
            <a:pPr algn="just"/>
            <a:r>
              <a:rPr lang="ru-RU" sz="2200" dirty="0" smtClean="0"/>
              <a:t>Месячный спрос и предложение на рынке пирожных заданы функциями </a:t>
            </a:r>
            <a:r>
              <a:rPr lang="en-US" sz="2200" i="1" dirty="0" err="1" smtClean="0"/>
              <a:t>q</a:t>
            </a:r>
            <a:r>
              <a:rPr lang="en-US" sz="2200" i="1" baseline="-25000" dirty="0" err="1" smtClean="0"/>
              <a:t>D</a:t>
            </a:r>
            <a:r>
              <a:rPr lang="en-US" sz="2200" dirty="0" smtClean="0"/>
              <a:t> = 150 – </a:t>
            </a:r>
            <a:r>
              <a:rPr lang="en-US" sz="2200" i="1" dirty="0" smtClean="0"/>
              <a:t>p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q</a:t>
            </a:r>
            <a:r>
              <a:rPr lang="en-US" sz="2200" i="1" baseline="-25000" dirty="0" err="1" smtClean="0"/>
              <a:t>S</a:t>
            </a:r>
            <a:r>
              <a:rPr lang="en-US" sz="2200" dirty="0" smtClean="0"/>
              <a:t> = 3</a:t>
            </a:r>
            <a:r>
              <a:rPr lang="en-US" sz="2200" i="1" dirty="0" smtClean="0"/>
              <a:t>p</a:t>
            </a:r>
            <a:r>
              <a:rPr lang="en-US" sz="2200" dirty="0" smtClean="0"/>
              <a:t> – 150</a:t>
            </a:r>
            <a:r>
              <a:rPr lang="ru-RU" sz="2200" dirty="0" smtClean="0"/>
              <a:t> (функции неизвестны исследователю!)</a:t>
            </a:r>
            <a:r>
              <a:rPr lang="en-US" sz="2200" dirty="0" smtClean="0"/>
              <a:t> </a:t>
            </a:r>
            <a:r>
              <a:rPr lang="ru-RU" sz="2200" dirty="0" smtClean="0"/>
              <a:t> При этом имеются существенные случайные отклонения от равновесия.</a:t>
            </a:r>
          </a:p>
          <a:p>
            <a:pPr algn="just"/>
            <a:r>
              <a:rPr lang="ru-RU" sz="2200" dirty="0" smtClean="0"/>
              <a:t>В распоряжении исследователя имеются помесячные данные о ценах и объемах продаж за 2,5 года, а также информация о том, что за этот период трижды менялся налог (0 → 10 → 6).</a:t>
            </a:r>
            <a:endParaRPr lang="en-US" sz="2200" dirty="0" smtClean="0"/>
          </a:p>
          <a:p>
            <a:pPr algn="just"/>
            <a:r>
              <a:rPr lang="ru-RU" sz="2200" dirty="0" smtClean="0"/>
              <a:t>Необходимо оценить зависимость спроса напрямую и через метод </a:t>
            </a:r>
            <a:r>
              <a:rPr lang="ru-RU" sz="2200" dirty="0" err="1" smtClean="0"/>
              <a:t>инст-рументальных</a:t>
            </a:r>
            <a:r>
              <a:rPr lang="ru-RU" sz="2200" dirty="0" smtClean="0"/>
              <a:t> переменных.</a:t>
            </a:r>
            <a:endParaRPr 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323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66635"/>
              </p:ext>
            </p:extLst>
          </p:nvPr>
        </p:nvGraphicFramePr>
        <p:xfrm>
          <a:off x="182563" y="1073340"/>
          <a:ext cx="1810011" cy="545401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03337">
                  <a:extLst>
                    <a:ext uri="{9D8B030D-6E8A-4147-A177-3AD203B41FA5}">
                      <a16:colId xmlns:a16="http://schemas.microsoft.com/office/drawing/2014/main" val="2950721802"/>
                    </a:ext>
                  </a:extLst>
                </a:gridCol>
                <a:gridCol w="603337">
                  <a:extLst>
                    <a:ext uri="{9D8B030D-6E8A-4147-A177-3AD203B41FA5}">
                      <a16:colId xmlns:a16="http://schemas.microsoft.com/office/drawing/2014/main" val="2657529575"/>
                    </a:ext>
                  </a:extLst>
                </a:gridCol>
                <a:gridCol w="603337">
                  <a:extLst>
                    <a:ext uri="{9D8B030D-6E8A-4147-A177-3AD203B41FA5}">
                      <a16:colId xmlns:a16="http://schemas.microsoft.com/office/drawing/2014/main" val="1614886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q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486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80,36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82,48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903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72,25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71,37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650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80,84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73,95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057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77,19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81,30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2785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79,81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72,52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679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72,71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64,72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239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74,03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80,83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468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67,76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82,98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166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70,45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84,18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5373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71,25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86,56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98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73,16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77,81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051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71,97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78,53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271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75,31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84,04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275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73,11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85,13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626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64,78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83,73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3102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68,27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85,80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088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64,30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68,37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961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66,98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76,00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772149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94979"/>
              </p:ext>
            </p:extLst>
          </p:nvPr>
        </p:nvGraphicFramePr>
        <p:xfrm>
          <a:off x="1992574" y="1073340"/>
          <a:ext cx="1804632" cy="375094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01544">
                  <a:extLst>
                    <a:ext uri="{9D8B030D-6E8A-4147-A177-3AD203B41FA5}">
                      <a16:colId xmlns:a16="http://schemas.microsoft.com/office/drawing/2014/main" val="2289215898"/>
                    </a:ext>
                  </a:extLst>
                </a:gridCol>
                <a:gridCol w="601544">
                  <a:extLst>
                    <a:ext uri="{9D8B030D-6E8A-4147-A177-3AD203B41FA5}">
                      <a16:colId xmlns:a16="http://schemas.microsoft.com/office/drawing/2014/main" val="3030274044"/>
                    </a:ext>
                  </a:extLst>
                </a:gridCol>
                <a:gridCol w="601544">
                  <a:extLst>
                    <a:ext uri="{9D8B030D-6E8A-4147-A177-3AD203B41FA5}">
                      <a16:colId xmlns:a16="http://schemas.microsoft.com/office/drawing/2014/main" val="20548650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q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r>
                        <a:rPr lang="en-US" sz="2200" b="1" i="1" u="none" strike="noStrike" baseline="-25000" dirty="0" err="1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19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68,85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81,83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2571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67,50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79,89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511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68,33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84,82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933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72,53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80,96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9624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79,23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78,33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2032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70,28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78,32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5186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77,74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83,91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229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67,24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75,99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625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71,44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89,22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2815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64,53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79,86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149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75,21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82,32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4783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77,71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80,85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674149"/>
                  </a:ext>
                </a:extLst>
              </a:tr>
            </a:tbl>
          </a:graphicData>
        </a:graphic>
      </p:graphicFrame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13102"/>
              </p:ext>
            </p:extLst>
          </p:nvPr>
        </p:nvGraphicFramePr>
        <p:xfrm>
          <a:off x="3896562" y="1058203"/>
          <a:ext cx="5137901" cy="376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40169"/>
              </p:ext>
            </p:extLst>
          </p:nvPr>
        </p:nvGraphicFramePr>
        <p:xfrm>
          <a:off x="3880970" y="4924197"/>
          <a:ext cx="30861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Уравнение" r:id="rId5" imgW="1714320" imgH="342720" progId="Equation.3">
                  <p:embed/>
                </p:oleObj>
              </mc:Choice>
              <mc:Fallback>
                <p:oleObj name="Уравнение" r:id="rId5" imgW="1714320" imgH="34272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970" y="4924197"/>
                        <a:ext cx="3086100" cy="619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16328"/>
              </p:ext>
            </p:extLst>
          </p:nvPr>
        </p:nvGraphicFramePr>
        <p:xfrm>
          <a:off x="3872822" y="6078230"/>
          <a:ext cx="5257224" cy="6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Уравнение" r:id="rId7" imgW="2920680" imgH="342720" progId="Equation.3">
                  <p:embed/>
                </p:oleObj>
              </mc:Choice>
              <mc:Fallback>
                <p:oleObj name="Уравнение" r:id="rId7" imgW="2920680" imgH="34272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22" y="6078230"/>
                        <a:ext cx="5257224" cy="6168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830223"/>
              </p:ext>
            </p:extLst>
          </p:nvPr>
        </p:nvGraphicFramePr>
        <p:xfrm>
          <a:off x="3872822" y="5485147"/>
          <a:ext cx="41846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Уравнение" r:id="rId9" imgW="2323800" imgH="342720" progId="Equation.3">
                  <p:embed/>
                </p:oleObj>
              </mc:Choice>
              <mc:Fallback>
                <p:oleObj name="Уравнение" r:id="rId9" imgW="2323800" imgH="34272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22" y="5485147"/>
                        <a:ext cx="4184650" cy="619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9926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Панельные данные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84744" y="3249305"/>
            <a:ext cx="89183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Наблюдения за одними и теми же </a:t>
            </a:r>
            <a:r>
              <a:rPr lang="en-US" sz="2200" i="1" dirty="0" smtClean="0">
                <a:latin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объектами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в течение двух или более периодов времени </a:t>
            </a:r>
            <a:r>
              <a:rPr lang="en-US" sz="2200" i="1" dirty="0" smtClean="0">
                <a:latin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</a:rPr>
              <a:t>.</a:t>
            </a:r>
            <a:endParaRPr lang="ru-RU" sz="2200" i="1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85775"/>
              </p:ext>
            </p:extLst>
          </p:nvPr>
        </p:nvGraphicFramePr>
        <p:xfrm>
          <a:off x="478808" y="1536700"/>
          <a:ext cx="856965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Уравнение" r:id="rId4" imgW="5715000" imgH="965160" progId="Equation.3">
                  <p:embed/>
                </p:oleObj>
              </mc:Choice>
              <mc:Fallback>
                <p:oleObj name="Уравнение" r:id="rId4" imgW="5715000" imgH="96516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8" y="1536700"/>
                        <a:ext cx="8569655" cy="173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4519" y="1079913"/>
            <a:ext cx="85251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200" i="1" dirty="0" smtClean="0">
                <a:latin typeface="+mn-lt"/>
              </a:rPr>
              <a:t>n </a:t>
            </a:r>
            <a:r>
              <a:rPr lang="en-US" altLang="ru-RU" sz="2200" dirty="0" smtClean="0">
                <a:latin typeface="+mn-lt"/>
              </a:rPr>
              <a:t>&gt; </a:t>
            </a:r>
            <a:r>
              <a:rPr lang="en-US" altLang="ru-RU" sz="2200" dirty="0">
                <a:latin typeface="+mn-lt"/>
              </a:rPr>
              <a:t>1,  </a:t>
            </a:r>
            <a:r>
              <a:rPr lang="en-US" altLang="ru-RU" sz="2200" i="1" dirty="0">
                <a:latin typeface="+mn-lt"/>
              </a:rPr>
              <a:t>p</a:t>
            </a:r>
            <a:r>
              <a:rPr lang="en-US" altLang="ru-RU" sz="2200" dirty="0">
                <a:latin typeface="+mn-lt"/>
              </a:rPr>
              <a:t> &gt; 1,  </a:t>
            </a:r>
            <a:r>
              <a:rPr lang="en-US" altLang="ru-RU" sz="2200" i="1" dirty="0">
                <a:latin typeface="+mn-lt"/>
              </a:rPr>
              <a:t>T</a:t>
            </a:r>
            <a:r>
              <a:rPr lang="en-US" altLang="ru-RU" sz="2200" dirty="0">
                <a:latin typeface="+mn-lt"/>
              </a:rPr>
              <a:t> &gt; </a:t>
            </a:r>
            <a:r>
              <a:rPr lang="en-US" altLang="ru-RU" sz="2200" dirty="0" smtClean="0">
                <a:latin typeface="+mn-lt"/>
              </a:rPr>
              <a:t>1</a:t>
            </a:r>
            <a:r>
              <a:rPr lang="ru-RU" altLang="ru-RU" sz="2200" dirty="0" smtClean="0">
                <a:latin typeface="+mn-lt"/>
              </a:rPr>
              <a:t> в матрице «объект-свойство» исходных данных:</a:t>
            </a:r>
            <a:endParaRPr lang="ru-RU" altLang="ru-RU" sz="2200" dirty="0">
              <a:latin typeface="+mn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84744" y="3977802"/>
            <a:ext cx="89183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Сбалансированная панель </a:t>
            </a:r>
            <a:r>
              <a:rPr lang="ru-RU" sz="2200" dirty="0" smtClean="0">
                <a:latin typeface="Times New Roman" panose="02020603050405020304" pitchFamily="18" charset="0"/>
              </a:rPr>
              <a:t>– есть значения всех показателей по всем объектам за все периоды времени</a:t>
            </a:r>
            <a:r>
              <a:rPr lang="en-US" sz="2200" dirty="0" smtClean="0">
                <a:latin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Несбалансированная панель</a:t>
            </a:r>
            <a:r>
              <a:rPr lang="ru-RU" sz="2200" dirty="0" smtClean="0">
                <a:latin typeface="Times New Roman" panose="02020603050405020304" pitchFamily="18" charset="0"/>
              </a:rPr>
              <a:t> – имеются пропущенные данные.</a:t>
            </a:r>
            <a:endParaRPr lang="ru-RU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4744" y="5107717"/>
            <a:ext cx="89183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Панельные данные можно оценивать, как и обычную пространственную выборку</a:t>
            </a:r>
            <a:r>
              <a:rPr lang="en-US" sz="2200" dirty="0" smtClean="0">
                <a:latin typeface="Times New Roman" panose="02020603050405020304" pitchFamily="18" charset="0"/>
              </a:rPr>
              <a:t>						</a:t>
            </a:r>
            <a:r>
              <a:rPr lang="ru-RU" sz="2200" dirty="0" smtClean="0">
                <a:latin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</a:rPr>
              <a:t>   , </a:t>
            </a:r>
            <a:r>
              <a:rPr lang="ru-RU" sz="2200" dirty="0" smtClean="0">
                <a:latin typeface="Times New Roman" panose="02020603050405020304" pitchFamily="18" charset="0"/>
              </a:rPr>
              <a:t>однако </a:t>
            </a:r>
            <a:r>
              <a:rPr lang="ru-RU" sz="2200" dirty="0" err="1" smtClean="0">
                <a:latin typeface="Times New Roman" panose="02020603050405020304" pitchFamily="18" charset="0"/>
              </a:rPr>
              <a:t>мож</a:t>
            </a:r>
            <a:r>
              <a:rPr lang="en-US" sz="2200" dirty="0" smtClean="0">
                <a:latin typeface="Times New Roman" panose="02020603050405020304" pitchFamily="18" charset="0"/>
              </a:rPr>
              <a:t>-</a:t>
            </a:r>
            <a:r>
              <a:rPr lang="ru-RU" sz="2200" dirty="0" smtClean="0">
                <a:latin typeface="Times New Roman" panose="02020603050405020304" pitchFamily="18" charset="0"/>
              </a:rPr>
              <a:t>но учесть особенности структуры, в частности, влияние пропущенных переменных, различное для разных объектов, но постоянное во времени. </a:t>
            </a:r>
            <a:endParaRPr lang="ru-RU" sz="2200" dirty="0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9372"/>
              </p:ext>
            </p:extLst>
          </p:nvPr>
        </p:nvGraphicFramePr>
        <p:xfrm>
          <a:off x="1397045" y="5415008"/>
          <a:ext cx="6012144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Уравнение" r:id="rId6" imgW="3340080" imgH="279360" progId="Equation.3">
                  <p:embed/>
                </p:oleObj>
              </mc:Choice>
              <mc:Fallback>
                <p:oleObj name="Уравнение" r:id="rId6" imgW="3340080" imgH="27936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45" y="5415008"/>
                        <a:ext cx="6012144" cy="502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74379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Панельные данные с наличием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двух периодов: сравнение «до» и «после»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6152" y="1467080"/>
            <a:ext cx="89183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Случай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T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= 2:</a:t>
            </a:r>
            <a:endParaRPr lang="ru-RU" sz="2200" b="1" i="1" dirty="0">
              <a:solidFill>
                <a:srgbClr val="00FFFF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44810" y="1849742"/>
            <a:ext cx="85896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На результирующий показатель </a:t>
            </a:r>
            <a:r>
              <a:rPr lang="en-US" sz="2200" i="1" dirty="0" smtClean="0">
                <a:latin typeface="Times New Roman" panose="02020603050405020304" pitchFamily="18" charset="0"/>
              </a:rPr>
              <a:t>y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влияют не только анализируемые регрессоры </a:t>
            </a:r>
            <a:r>
              <a:rPr lang="en-US" sz="2200" i="1" dirty="0" smtClean="0">
                <a:latin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(1)</a:t>
            </a:r>
            <a:r>
              <a:rPr lang="en-US" sz="2200" dirty="0" smtClean="0">
                <a:latin typeface="Times New Roman" panose="02020603050405020304" pitchFamily="18" charset="0"/>
              </a:rPr>
              <a:t>,…,</a:t>
            </a:r>
            <a:r>
              <a:rPr lang="en-US" sz="2200" i="1" dirty="0" smtClean="0">
                <a:latin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</a:rPr>
              <a:t>p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</a:rPr>
              <a:t>, но и множество других переменных </a:t>
            </a:r>
            <a:r>
              <a:rPr lang="en-US" sz="2200" i="1" dirty="0" smtClean="0">
                <a:latin typeface="Times New Roman" panose="02020603050405020304" pitchFamily="18" charset="0"/>
              </a:rPr>
              <a:t>z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(1)</a:t>
            </a:r>
            <a:r>
              <a:rPr lang="en-US" sz="2200" dirty="0" smtClean="0">
                <a:latin typeface="Times New Roman" panose="02020603050405020304" pitchFamily="18" charset="0"/>
              </a:rPr>
              <a:t>,…,</a:t>
            </a:r>
            <a:r>
              <a:rPr lang="en-US" sz="2200" i="1" dirty="0" smtClean="0">
                <a:latin typeface="Times New Roman" panose="02020603050405020304" pitchFamily="18" charset="0"/>
              </a:rPr>
              <a:t>z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</a:rPr>
              <a:t>q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</a:rPr>
              <a:t>, часть из которых (или даже все) являются ненаблюдаемыми, но слабо меняются с течением времени.</a:t>
            </a:r>
            <a:endParaRPr lang="ru-RU" sz="22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96941"/>
              </p:ext>
            </p:extLst>
          </p:nvPr>
        </p:nvGraphicFramePr>
        <p:xfrm>
          <a:off x="799273" y="3249613"/>
          <a:ext cx="6629040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Уравнение" r:id="rId4" imgW="3682800" imgH="279360" progId="Equation.3">
                  <p:embed/>
                </p:oleObj>
              </mc:Choice>
              <mc:Fallback>
                <p:oleObj name="Уравнение" r:id="rId4" imgW="3682800" imgH="27936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73" y="3249613"/>
                        <a:ext cx="6629040" cy="502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5753"/>
              </p:ext>
            </p:extLst>
          </p:nvPr>
        </p:nvGraphicFramePr>
        <p:xfrm>
          <a:off x="778823" y="4823520"/>
          <a:ext cx="7200576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Уравнение" r:id="rId6" imgW="4000320" imgH="279360" progId="Equation.3">
                  <p:embed/>
                </p:oleObj>
              </mc:Choice>
              <mc:Fallback>
                <p:oleObj name="Уравнение" r:id="rId6" imgW="4000320" imgH="27936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3" y="4823520"/>
                        <a:ext cx="7200576" cy="502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44810" y="4077640"/>
            <a:ext cx="85896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Если вычесть одно уравнение из другого, все переменные </a:t>
            </a:r>
            <a:r>
              <a:rPr lang="en-US" sz="2200" i="1" dirty="0">
                <a:latin typeface="Times New Roman" panose="02020603050405020304" pitchFamily="18" charset="0"/>
              </a:rPr>
              <a:t>z</a:t>
            </a:r>
            <a:r>
              <a:rPr lang="en-US" sz="2200" baseline="30000" dirty="0">
                <a:latin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</a:rPr>
              <a:t>,…,</a:t>
            </a:r>
            <a:r>
              <a:rPr lang="en-US" sz="2200" i="1" dirty="0" smtClean="0">
                <a:latin typeface="Times New Roman" panose="02020603050405020304" pitchFamily="18" charset="0"/>
              </a:rPr>
              <a:t>z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</a:rPr>
              <a:t>q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</a:rPr>
              <a:t> сокращаются: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82562" y="5250077"/>
            <a:ext cx="87979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Этот способ может быть использован и при наличии большего числа периодов (чаще всего рассматриваются приращения от первого до </a:t>
            </a:r>
            <a:r>
              <a:rPr lang="ru-RU" sz="2200" dirty="0" err="1" smtClean="0">
                <a:latin typeface="Times New Roman" panose="02020603050405020304" pitchFamily="18" charset="0"/>
              </a:rPr>
              <a:t>пос-леднего</a:t>
            </a:r>
            <a:r>
              <a:rPr lang="ru-RU" sz="2200" dirty="0" smtClean="0">
                <a:latin typeface="Times New Roman" panose="02020603050405020304" pitchFamily="18" charset="0"/>
              </a:rPr>
              <a:t> периода), но лучше не отбрасывать промежуточные </a:t>
            </a:r>
            <a:r>
              <a:rPr lang="ru-RU" sz="2200" dirty="0" err="1" smtClean="0">
                <a:latin typeface="Times New Roman" panose="02020603050405020304" pitchFamily="18" charset="0"/>
              </a:rPr>
              <a:t>потенци-ально</a:t>
            </a:r>
            <a:r>
              <a:rPr lang="ru-RU" sz="2200" dirty="0" smtClean="0">
                <a:latin typeface="Times New Roman" panose="02020603050405020304" pitchFamily="18" charset="0"/>
              </a:rPr>
              <a:t> полезные данные.</a:t>
            </a:r>
            <a:endParaRPr lang="ru-RU" sz="2200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987365"/>
              </p:ext>
            </p:extLst>
          </p:nvPr>
        </p:nvGraphicFramePr>
        <p:xfrm>
          <a:off x="778822" y="3654425"/>
          <a:ext cx="6697728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Уравнение" r:id="rId8" imgW="3720960" imgH="279360" progId="Equation.3">
                  <p:embed/>
                </p:oleObj>
              </mc:Choice>
              <mc:Fallback>
                <p:oleObj name="Уравнение" r:id="rId8" imgW="3720960" imgH="27936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2" y="3654425"/>
                        <a:ext cx="6697728" cy="502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9616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Регрессия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фиксированными эффектами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4321" y="1463739"/>
            <a:ext cx="89750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Поскольку переменные </a:t>
            </a:r>
            <a:r>
              <a:rPr lang="en-US" sz="2200" i="1" dirty="0" smtClean="0">
                <a:latin typeface="Times New Roman" panose="02020603050405020304" pitchFamily="18" charset="0"/>
              </a:rPr>
              <a:t>z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(1)</a:t>
            </a:r>
            <a:r>
              <a:rPr lang="en-US" sz="2200" dirty="0" smtClean="0">
                <a:latin typeface="Times New Roman" panose="02020603050405020304" pitchFamily="18" charset="0"/>
              </a:rPr>
              <a:t>,…,</a:t>
            </a:r>
            <a:r>
              <a:rPr lang="en-US" sz="2200" i="1" dirty="0" smtClean="0">
                <a:latin typeface="Times New Roman" panose="02020603050405020304" pitchFamily="18" charset="0"/>
              </a:rPr>
              <a:t>z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</a:rPr>
              <a:t>q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</a:rPr>
              <a:t> слабо меняются с течением времени, но различны для разных объектов, обозначим</a:t>
            </a:r>
            <a:endParaRPr lang="ru-RU" sz="22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531152"/>
              </p:ext>
            </p:extLst>
          </p:nvPr>
        </p:nvGraphicFramePr>
        <p:xfrm>
          <a:off x="5416550" y="1768475"/>
          <a:ext cx="3563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Уравнение" r:id="rId4" imgW="2209680" imgH="279360" progId="Equation.3">
                  <p:embed/>
                </p:oleObj>
              </mc:Choice>
              <mc:Fallback>
                <p:oleObj name="Уравнение" r:id="rId4" imgW="2209680" imgH="27936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1768475"/>
                        <a:ext cx="3563938" cy="503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91846"/>
              </p:ext>
            </p:extLst>
          </p:nvPr>
        </p:nvGraphicFramePr>
        <p:xfrm>
          <a:off x="523994" y="2185988"/>
          <a:ext cx="6126192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Уравнение" r:id="rId6" imgW="3403440" imgH="279360" progId="Equation.3">
                  <p:embed/>
                </p:oleObj>
              </mc:Choice>
              <mc:Fallback>
                <p:oleObj name="Уравнение" r:id="rId6" imgW="3403440" imgH="27936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94" y="2185988"/>
                        <a:ext cx="6126192" cy="502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14321" y="2688962"/>
            <a:ext cx="89071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Коэффициенты </a:t>
            </a:r>
            <a:r>
              <a:rPr lang="el-GR" sz="2200" i="1" dirty="0" smtClean="0">
                <a:latin typeface="Times New Roman" panose="02020603050405020304" pitchFamily="18" charset="0"/>
              </a:rPr>
              <a:t>α</a:t>
            </a:r>
            <a:r>
              <a:rPr lang="en-US" sz="22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(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«фиксированные эффекты»</a:t>
            </a:r>
            <a:r>
              <a:rPr lang="ru-RU" sz="2200" dirty="0" smtClean="0">
                <a:latin typeface="Times New Roman" panose="02020603050405020304" pitchFamily="18" charset="0"/>
              </a:rPr>
              <a:t>) отражают особенности </a:t>
            </a:r>
            <a:r>
              <a:rPr lang="en-US" sz="2200" i="1" dirty="0" err="1" smtClean="0">
                <a:latin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</a:rPr>
              <a:t>-</a:t>
            </a:r>
            <a:r>
              <a:rPr lang="ru-RU" sz="2200" dirty="0">
                <a:latin typeface="Times New Roman" panose="02020603050405020304" pitchFamily="18" charset="0"/>
              </a:rPr>
              <a:t>объекта </a:t>
            </a:r>
            <a:r>
              <a:rPr lang="ru-RU" sz="2200" dirty="0" smtClean="0">
                <a:latin typeface="Times New Roman" panose="02020603050405020304" pitchFamily="18" charset="0"/>
              </a:rPr>
              <a:t>и зависят </a:t>
            </a:r>
            <a:r>
              <a:rPr lang="ru-RU" sz="2200" dirty="0">
                <a:latin typeface="Times New Roman" panose="02020603050405020304" pitchFamily="18" charset="0"/>
              </a:rPr>
              <a:t>от неучтенных в модели </a:t>
            </a:r>
            <a:r>
              <a:rPr lang="ru-RU" sz="2200" dirty="0" smtClean="0">
                <a:latin typeface="Times New Roman" panose="02020603050405020304" pitchFamily="18" charset="0"/>
              </a:rPr>
              <a:t>факторов. </a:t>
            </a:r>
            <a:r>
              <a:rPr lang="ru-RU" sz="2200" dirty="0">
                <a:latin typeface="Times New Roman" panose="02020603050405020304" pitchFamily="18" charset="0"/>
              </a:rPr>
              <a:t>Увеличение числа </a:t>
            </a:r>
            <a:r>
              <a:rPr lang="ru-RU" sz="2200" dirty="0" smtClean="0">
                <a:latin typeface="Times New Roman" panose="02020603050405020304" pitchFamily="18" charset="0"/>
              </a:rPr>
              <a:t>объясняющих переменных «съедает» </a:t>
            </a:r>
            <a:r>
              <a:rPr lang="el-GR" sz="2200" i="1" dirty="0">
                <a:latin typeface="Times New Roman" panose="02020603050405020304" pitchFamily="18" charset="0"/>
              </a:rPr>
              <a:t>α</a:t>
            </a:r>
            <a:r>
              <a:rPr lang="en-US" sz="22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ru-RU" sz="2200" dirty="0" smtClean="0">
                <a:latin typeface="Times New Roman" panose="02020603050405020304" pitchFamily="18" charset="0"/>
              </a:rPr>
              <a:t>. </a:t>
            </a:r>
            <a:endParaRPr lang="ru-RU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14321" y="3824254"/>
            <a:ext cx="890711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Для нахождения фиксированных эффектов можно ввести бинарные </a:t>
            </a:r>
            <a:r>
              <a:rPr lang="ru-RU" sz="2200" dirty="0" err="1" smtClean="0">
                <a:latin typeface="Times New Roman" panose="02020603050405020304" pitchFamily="18" charset="0"/>
              </a:rPr>
              <a:t>пе</a:t>
            </a:r>
            <a:r>
              <a:rPr lang="ru-RU" sz="2200" dirty="0" smtClean="0">
                <a:latin typeface="Times New Roman" panose="02020603050405020304" pitchFamily="18" charset="0"/>
              </a:rPr>
              <a:t>-ременные</a:t>
            </a:r>
            <a:r>
              <a:rPr lang="en-US" sz="2200" dirty="0" smtClean="0">
                <a:latin typeface="Times New Roman" panose="02020603050405020304" pitchFamily="18" charset="0"/>
              </a:rPr>
              <a:t>	          ,</a:t>
            </a:r>
            <a:r>
              <a:rPr lang="ru-RU" sz="2200" dirty="0" smtClean="0">
                <a:latin typeface="Times New Roman" panose="02020603050405020304" pitchFamily="18" charset="0"/>
              </a:rPr>
              <a:t> равные единице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для соответствующего объекта и нулю в противном случае. Данный механизм очень похож на механизм </a:t>
            </a:r>
            <a:r>
              <a:rPr lang="ru-RU" sz="2200" dirty="0" err="1" smtClean="0">
                <a:latin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</a:rPr>
              <a:t>-переменных. Если вводятся все </a:t>
            </a:r>
            <a:r>
              <a:rPr lang="en-US" sz="2200" i="1" dirty="0" smtClean="0">
                <a:latin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бинарных переменных, из </a:t>
            </a:r>
            <a:r>
              <a:rPr lang="ru-RU" sz="2200" dirty="0" err="1" smtClean="0">
                <a:latin typeface="Times New Roman" panose="02020603050405020304" pitchFamily="18" charset="0"/>
              </a:rPr>
              <a:t>мо</a:t>
            </a:r>
            <a:r>
              <a:rPr lang="ru-RU" sz="2200" dirty="0" smtClean="0">
                <a:latin typeface="Times New Roman" panose="02020603050405020304" pitchFamily="18" charset="0"/>
              </a:rPr>
              <a:t>-дели исключается свободный член.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</a:rPr>
              <a:t>Как альтернатива, один из </a:t>
            </a:r>
            <a:r>
              <a:rPr lang="ru-RU" sz="2200" dirty="0" smtClean="0">
                <a:latin typeface="Times New Roman" panose="02020603050405020304" pitchFamily="18" charset="0"/>
              </a:rPr>
              <a:t>объектов (</a:t>
            </a:r>
            <a:r>
              <a:rPr lang="ru-RU" sz="2200" dirty="0">
                <a:latin typeface="Times New Roman" panose="02020603050405020304" pitchFamily="18" charset="0"/>
              </a:rPr>
              <a:t>например, последний) берется за базу, и для него бинарная переменная не вводится</a:t>
            </a:r>
            <a:r>
              <a:rPr lang="ru-RU" sz="2200" dirty="0" smtClean="0">
                <a:latin typeface="Times New Roman" panose="02020603050405020304" pitchFamily="18" charset="0"/>
              </a:rPr>
              <a:t>.</a:t>
            </a:r>
            <a:endParaRPr lang="ru-RU" sz="22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12805"/>
              </p:ext>
            </p:extLst>
          </p:nvPr>
        </p:nvGraphicFramePr>
        <p:xfrm>
          <a:off x="1446190" y="4135438"/>
          <a:ext cx="1328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Уравнение" r:id="rId8" imgW="761760" imgH="266400" progId="Equation.3">
                  <p:embed/>
                </p:oleObj>
              </mc:Choice>
              <mc:Fallback>
                <p:oleObj name="Уравнение" r:id="rId8" imgW="761760" imgH="2664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90" y="4135438"/>
                        <a:ext cx="1328738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2589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Индивидуальные и временные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фиксированные эффекты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7970" y="1423293"/>
            <a:ext cx="8907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Аналогично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модели с фиксированными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индививидуальными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эффек-тами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может быть построена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модель с фиксированными временными эффектами</a:t>
            </a:r>
            <a:r>
              <a:rPr lang="ru-RU" sz="2200" dirty="0" smtClean="0">
                <a:latin typeface="Times New Roman" panose="02020603050405020304" pitchFamily="18" charset="0"/>
              </a:rPr>
              <a:t>, если мы предполагаем, что есть некоторое влияние, одинаковое для различных объектов, но меняющееся во времени.</a:t>
            </a:r>
            <a:endParaRPr lang="ru-RU" sz="22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778297"/>
              </p:ext>
            </p:extLst>
          </p:nvPr>
        </p:nvGraphicFramePr>
        <p:xfrm>
          <a:off x="560814" y="2827338"/>
          <a:ext cx="6103512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Уравнение" r:id="rId4" imgW="3390840" imgH="279360" progId="Equation.3">
                  <p:embed/>
                </p:oleObj>
              </mc:Choice>
              <mc:Fallback>
                <p:oleObj name="Уравнение" r:id="rId4" imgW="3390840" imgH="27936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14" y="2827338"/>
                        <a:ext cx="6103512" cy="502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14321" y="3278340"/>
            <a:ext cx="890711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Для нахождения фиксированных временных эффектов можно ввести бинарные переменные</a:t>
            </a:r>
            <a:r>
              <a:rPr lang="en-US" sz="2200" dirty="0" smtClean="0">
                <a:latin typeface="Times New Roman" panose="02020603050405020304" pitchFamily="18" charset="0"/>
              </a:rPr>
              <a:t>		      , </a:t>
            </a:r>
            <a:r>
              <a:rPr lang="ru-RU" sz="2200" dirty="0" smtClean="0">
                <a:latin typeface="Times New Roman" panose="02020603050405020304" pitchFamily="18" charset="0"/>
              </a:rPr>
              <a:t>равные единице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для соответствую</a:t>
            </a:r>
            <a:r>
              <a:rPr lang="en-US" sz="2200" dirty="0" smtClean="0">
                <a:latin typeface="Times New Roman" panose="02020603050405020304" pitchFamily="18" charset="0"/>
              </a:rPr>
              <a:t>-</a:t>
            </a:r>
            <a:r>
              <a:rPr lang="ru-RU" sz="2200" dirty="0" err="1" smtClean="0">
                <a:latin typeface="Times New Roman" panose="02020603050405020304" pitchFamily="18" charset="0"/>
              </a:rPr>
              <a:t>щего</a:t>
            </a:r>
            <a:r>
              <a:rPr lang="ru-RU" sz="2200" dirty="0" smtClean="0">
                <a:latin typeface="Times New Roman" panose="02020603050405020304" pitchFamily="18" charset="0"/>
              </a:rPr>
              <a:t> момента времени и нулю в противном случае. Если вводятся все </a:t>
            </a:r>
            <a:r>
              <a:rPr lang="en-US" sz="2200" i="1" dirty="0" smtClean="0">
                <a:latin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бинарных переменных, из модели исключается свободный член.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Как альтернатива, один из периодов времени (например, последний) берется за базу, и для него бинарная переменная не вводится.</a:t>
            </a:r>
            <a:endParaRPr lang="ru-RU" sz="22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96951"/>
              </p:ext>
            </p:extLst>
          </p:nvPr>
        </p:nvGraphicFramePr>
        <p:xfrm>
          <a:off x="2932112" y="3589337"/>
          <a:ext cx="1348488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Уравнение" r:id="rId6" imgW="749160" imgH="266400" progId="Equation.3">
                  <p:embed/>
                </p:oleObj>
              </mc:Choice>
              <mc:Fallback>
                <p:oleObj name="Уравнение" r:id="rId6" imgW="749160" imgH="2664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3589337"/>
                        <a:ext cx="1348488" cy="479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14321" y="5401998"/>
            <a:ext cx="89071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Можно включить в модель одновременно индивидуальные и временные фиксированные эффекты:</a:t>
            </a:r>
            <a:endParaRPr lang="ru-RU" sz="2200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49507"/>
              </p:ext>
            </p:extLst>
          </p:nvPr>
        </p:nvGraphicFramePr>
        <p:xfrm>
          <a:off x="534987" y="6090930"/>
          <a:ext cx="6606360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Уравнение" r:id="rId8" imgW="3670200" imgH="279360" progId="Equation.3">
                  <p:embed/>
                </p:oleObj>
              </mc:Choice>
              <mc:Fallback>
                <p:oleObj name="Уравнение" r:id="rId8" imgW="3670200" imgH="27936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" y="6090930"/>
                        <a:ext cx="6606360" cy="502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030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Оценивание модели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фиксированными эффектами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305711"/>
              </p:ext>
            </p:extLst>
          </p:nvPr>
        </p:nvGraphicFramePr>
        <p:xfrm>
          <a:off x="181234" y="1438275"/>
          <a:ext cx="7406640" cy="480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Уравнение" r:id="rId4" imgW="4114800" imgH="2666880" progId="Equation.3">
                  <p:embed/>
                </p:oleObj>
              </mc:Choice>
              <mc:Fallback>
                <p:oleObj name="Уравнение" r:id="rId4" imgW="4114800" imgH="26668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34" y="1438275"/>
                        <a:ext cx="7406640" cy="4800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02913"/>
              </p:ext>
            </p:extLst>
          </p:nvPr>
        </p:nvGraphicFramePr>
        <p:xfrm>
          <a:off x="158709" y="6125523"/>
          <a:ext cx="87550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Уравнение" r:id="rId6" imgW="4863960" imgH="279360" progId="Equation.3">
                  <p:embed/>
                </p:oleObj>
              </mc:Choice>
              <mc:Fallback>
                <p:oleObj name="Уравнение" r:id="rId6" imgW="4863960" imgH="27936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09" y="6125523"/>
                        <a:ext cx="8755063" cy="503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018913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Проблема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эндогенности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773" y="1056138"/>
            <a:ext cx="89802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Важное предположение линейной регрессии – </a:t>
            </a:r>
            <a:r>
              <a:rPr lang="ru-RU" sz="2200" dirty="0" err="1" smtClean="0"/>
              <a:t>экзогенность</a:t>
            </a:r>
            <a:r>
              <a:rPr lang="ru-RU" sz="2200" dirty="0" smtClean="0"/>
              <a:t> </a:t>
            </a:r>
            <a:r>
              <a:rPr lang="ru-RU" sz="2200" dirty="0"/>
              <a:t>регрессоров,</a:t>
            </a:r>
          </a:p>
          <a:p>
            <a:r>
              <a:rPr lang="ru-RU" sz="2200" dirty="0"/>
              <a:t>то есть </a:t>
            </a:r>
            <a:r>
              <a:rPr lang="ru-RU" sz="2200" dirty="0" smtClean="0"/>
              <a:t>некоррелированность регрессоров </a:t>
            </a:r>
            <a:r>
              <a:rPr lang="ru-RU" sz="2200" dirty="0"/>
              <a:t>и случайной ошибки.</a:t>
            </a:r>
          </a:p>
          <a:p>
            <a:r>
              <a:rPr lang="ru-RU" sz="2200" dirty="0"/>
              <a:t>Если в регрессионной </a:t>
            </a:r>
            <a:r>
              <a:rPr lang="ru-RU" sz="2200" dirty="0" smtClean="0"/>
              <a:t>модели					регрессоры коррелируют </a:t>
            </a:r>
            <a:r>
              <a:rPr lang="ru-RU" sz="2200" dirty="0"/>
              <a:t>с </a:t>
            </a:r>
            <a:r>
              <a:rPr lang="ru-RU" sz="2200" dirty="0" smtClean="0"/>
              <a:t>ошибкой, они </a:t>
            </a:r>
            <a:r>
              <a:rPr lang="ru-RU" sz="2200" dirty="0"/>
              <a:t>называются </a:t>
            </a:r>
            <a:r>
              <a:rPr lang="ru-RU" sz="2200" dirty="0" smtClean="0"/>
              <a:t>эндогенными.</a:t>
            </a:r>
            <a:endParaRPr lang="ru-RU" sz="22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97924"/>
              </p:ext>
            </p:extLst>
          </p:nvPr>
        </p:nvGraphicFramePr>
        <p:xfrm>
          <a:off x="3939749" y="1697071"/>
          <a:ext cx="3521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Уравнение" r:id="rId4" imgW="1955520" imgH="279360" progId="Equation.3">
                  <p:embed/>
                </p:oleObj>
              </mc:Choice>
              <mc:Fallback>
                <p:oleObj name="Уравнение" r:id="rId4" imgW="1955520" imgH="27936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749" y="1697071"/>
                        <a:ext cx="35210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46180" y="3912672"/>
            <a:ext cx="88706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Причины </a:t>
            </a:r>
            <a:r>
              <a:rPr lang="ru-RU" sz="2200" b="1" dirty="0" err="1" smtClean="0">
                <a:solidFill>
                  <a:srgbClr val="00FFFF"/>
                </a:solidFill>
              </a:rPr>
              <a:t>эндогенности</a:t>
            </a:r>
            <a:r>
              <a:rPr lang="ru-RU" sz="2200" b="1" dirty="0" smtClean="0">
                <a:solidFill>
                  <a:srgbClr val="00FFFF"/>
                </a:solidFill>
              </a:rPr>
              <a:t>:</a:t>
            </a:r>
          </a:p>
          <a:p>
            <a:pPr marL="355600" indent="-355600" algn="just">
              <a:buAutoNum type="arabicPeriod"/>
            </a:pPr>
            <a:r>
              <a:rPr lang="ru-RU" sz="2200" dirty="0" smtClean="0"/>
              <a:t>Наличие пропущенных переменных.</a:t>
            </a:r>
          </a:p>
          <a:p>
            <a:pPr marL="355600" indent="-355600" algn="just">
              <a:buAutoNum type="arabicPeriod"/>
            </a:pPr>
            <a:r>
              <a:rPr lang="ru-RU" sz="2200" dirty="0" smtClean="0"/>
              <a:t>Ошибки измерения регрессоров.</a:t>
            </a:r>
          </a:p>
          <a:p>
            <a:pPr marL="355600" indent="-355600" algn="just">
              <a:buAutoNum type="arabicPeriod"/>
            </a:pPr>
            <a:r>
              <a:rPr lang="ru-RU" sz="2200" dirty="0" err="1" smtClean="0"/>
              <a:t>Самоотбор</a:t>
            </a:r>
            <a:r>
              <a:rPr lang="ru-RU" sz="2200" dirty="0" smtClean="0"/>
              <a:t> при формировании выборки.</a:t>
            </a:r>
          </a:p>
          <a:p>
            <a:pPr marL="355600" indent="-355600" algn="just">
              <a:buAutoNum type="arabicPeriod"/>
            </a:pPr>
            <a:r>
              <a:rPr lang="ru-RU" sz="2200" dirty="0" smtClean="0"/>
              <a:t>Одновременность, обратная зависимость.</a:t>
            </a:r>
          </a:p>
          <a:p>
            <a:pPr marL="355600" indent="-355600" algn="just">
              <a:buAutoNum type="arabicPeriod"/>
            </a:pPr>
            <a:r>
              <a:rPr lang="ru-RU" sz="2200" dirty="0" smtClean="0"/>
              <a:t>Автокорреляция ошибок при наличии лаговых переменных.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2243" y="2484405"/>
            <a:ext cx="88706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Последствия проблемы </a:t>
            </a:r>
            <a:r>
              <a:rPr lang="ru-RU" sz="2200" b="1" dirty="0" err="1" smtClean="0">
                <a:solidFill>
                  <a:srgbClr val="00FFFF"/>
                </a:solidFill>
              </a:rPr>
              <a:t>эндогенности</a:t>
            </a:r>
            <a:r>
              <a:rPr lang="ru-RU" sz="2200" b="1" dirty="0" smtClean="0">
                <a:solidFill>
                  <a:srgbClr val="00FFFF"/>
                </a:solidFill>
              </a:rPr>
              <a:t>:</a:t>
            </a:r>
          </a:p>
          <a:p>
            <a:pPr marL="355600" indent="-355600" algn="just">
              <a:buAutoNum type="arabicPeriod"/>
            </a:pPr>
            <a:r>
              <a:rPr lang="ru-RU" sz="2200" dirty="0" err="1" smtClean="0"/>
              <a:t>Смещенность</a:t>
            </a:r>
            <a:r>
              <a:rPr lang="ru-RU" sz="2200" dirty="0"/>
              <a:t> </a:t>
            </a:r>
            <a:r>
              <a:rPr lang="ru-RU" sz="2200" dirty="0" smtClean="0"/>
              <a:t>и несостоятельность МНК-оценок коэффициентов.</a:t>
            </a:r>
          </a:p>
          <a:p>
            <a:pPr marL="355600" indent="-355600" algn="just">
              <a:buAutoNum type="arabicPeriod"/>
            </a:pPr>
            <a:r>
              <a:rPr lang="ru-RU" sz="2200" dirty="0" smtClean="0"/>
              <a:t>Неверная содержательная интерпретация и рекомендации, </a:t>
            </a:r>
            <a:r>
              <a:rPr lang="ru-RU" sz="2200" dirty="0" err="1" smtClean="0"/>
              <a:t>вырабо-танные</a:t>
            </a:r>
            <a:r>
              <a:rPr lang="ru-RU" sz="2200" dirty="0" smtClean="0"/>
              <a:t> на основе модели.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6180" y="6027242"/>
            <a:ext cx="8870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Разные источники </a:t>
            </a:r>
            <a:r>
              <a:rPr lang="ru-RU" sz="2200" b="1" dirty="0" err="1" smtClean="0">
                <a:solidFill>
                  <a:srgbClr val="00FFFF"/>
                </a:solidFill>
              </a:rPr>
              <a:t>эндогенности</a:t>
            </a:r>
            <a:r>
              <a:rPr lang="ru-RU" sz="2200" b="1" dirty="0" smtClean="0">
                <a:solidFill>
                  <a:srgbClr val="00FFFF"/>
                </a:solidFill>
              </a:rPr>
              <a:t> могут иметь место одновременно, могут как усиливать, так и компенсировать друг друга.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839229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Наличие пропущенной переменной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2563" y="1052770"/>
            <a:ext cx="88706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Из-за проблемы </a:t>
            </a:r>
            <a:r>
              <a:rPr lang="ru-RU" sz="2200" dirty="0" err="1" smtClean="0"/>
              <a:t>эндогенности</a:t>
            </a:r>
            <a:r>
              <a:rPr lang="ru-RU" sz="2200" dirty="0" smtClean="0"/>
              <a:t> рекомендуется оставлять в модели даже незначимые факторы – это уменьшает эффективность, но важнее рост состоятельности.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563" y="2171120"/>
            <a:ext cx="8870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Примеры: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2563" y="2550000"/>
            <a:ext cx="8870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/>
            <a:r>
              <a:rPr lang="en-US" sz="2200" dirty="0" smtClean="0"/>
              <a:t>## </a:t>
            </a:r>
            <a:r>
              <a:rPr lang="ru-RU" sz="2200" dirty="0" smtClean="0"/>
              <a:t>Способности сильно положительно коррелируют с образованием и, будучи пропущенными, смещают оценку эффекта образования вверх.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5575" y="3342840"/>
            <a:ext cx="88519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/>
            <a:r>
              <a:rPr lang="en-US" sz="2200" dirty="0" smtClean="0"/>
              <a:t>## </a:t>
            </a:r>
            <a:r>
              <a:rPr lang="ru-RU" sz="2200" dirty="0" smtClean="0"/>
              <a:t>При анализе влияния цены или рекламы на объемы продаж часто пропускают важные, но плохо наблюдаемые характеристики рынков или товаров (уровень конкуренции и доли конкурентов, ожидания, изменения предпочтений, уровень доходов), коррелированные с ценой или рекламой, что приводит к смещению оценок.</a:t>
            </a:r>
            <a:endParaRPr lang="en-US" sz="2200" dirty="0" smtClean="0"/>
          </a:p>
          <a:p>
            <a:pPr marL="365125" indent="-365125" algn="just"/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ru-RU" sz="2200" dirty="0" smtClean="0"/>
              <a:t>Цены квартир положительно коррелирует с доходами (в богатых регионах жилье дороже. Следовательно, эффект цены занижается:</a:t>
            </a:r>
            <a:endParaRPr lang="ru-RU" sz="22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93300"/>
              </p:ext>
            </p:extLst>
          </p:nvPr>
        </p:nvGraphicFramePr>
        <p:xfrm>
          <a:off x="551688" y="5758625"/>
          <a:ext cx="84470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Уравнение" r:id="rId4" imgW="4991040" imgH="228600" progId="Equation.3">
                  <p:embed/>
                </p:oleObj>
              </mc:Choice>
              <mc:Fallback>
                <p:oleObj name="Уравнение" r:id="rId4" imgW="4991040" imgH="2286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88" y="5758625"/>
                        <a:ext cx="8447088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67222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Ошибки измерения регрессоров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2563" y="1052770"/>
            <a:ext cx="8870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Даже если ошибки измерения несистематические, они ослабляют связь.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061" y="1461483"/>
            <a:ext cx="8870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Причины ошибок: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4468" y="1840500"/>
            <a:ext cx="88706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>
              <a:buAutoNum type="arabicPeriod"/>
            </a:pPr>
            <a:r>
              <a:rPr lang="ru-RU" sz="2200" dirty="0" smtClean="0"/>
              <a:t>Метод измерения (эффект интервьюирующего, искажения от </a:t>
            </a:r>
            <a:r>
              <a:rPr lang="ru-RU" sz="2200" dirty="0" err="1" smtClean="0"/>
              <a:t>соци-альной</a:t>
            </a:r>
            <a:r>
              <a:rPr lang="ru-RU" sz="2200" dirty="0" smtClean="0"/>
              <a:t> желательности,…).</a:t>
            </a:r>
          </a:p>
          <a:p>
            <a:pPr marL="365125" indent="-365125" algn="just">
              <a:buAutoNum type="arabicPeriod"/>
            </a:pPr>
            <a:r>
              <a:rPr lang="ru-RU" sz="2200" dirty="0" smtClean="0"/>
              <a:t>Инструмент измерения (число лет обучения не учитывает </a:t>
            </a:r>
            <a:r>
              <a:rPr lang="ru-RU" sz="2200" dirty="0" err="1" smtClean="0"/>
              <a:t>самообра-зование</a:t>
            </a:r>
            <a:r>
              <a:rPr lang="ru-RU" sz="2200" dirty="0" smtClean="0"/>
              <a:t>).</a:t>
            </a:r>
          </a:p>
          <a:p>
            <a:pPr marL="365125" indent="-365125" algn="just">
              <a:buAutoNum type="arabicPeriod"/>
            </a:pPr>
            <a:r>
              <a:rPr lang="ru-RU" sz="2200" dirty="0" smtClean="0"/>
              <a:t>Отсутствие физической единицы измерения + неудачные шкалы рей-</a:t>
            </a:r>
            <a:r>
              <a:rPr lang="ru-RU" sz="2200" dirty="0" err="1" smtClean="0"/>
              <a:t>тингов</a:t>
            </a:r>
            <a:r>
              <a:rPr lang="ru-RU" sz="2200" dirty="0" smtClean="0"/>
              <a:t> для измерения восприятия, вер, отношений, суждений.</a:t>
            </a:r>
          </a:p>
          <a:p>
            <a:pPr marL="365125" indent="-365125" algn="just">
              <a:buAutoNum type="arabicPeriod"/>
            </a:pPr>
            <a:r>
              <a:rPr lang="ru-RU" sz="2200" dirty="0" smtClean="0"/>
              <a:t>Ошибки агрегирования (индексы цен).</a:t>
            </a:r>
          </a:p>
        </p:txBody>
      </p:sp>
      <p:sp>
        <p:nvSpPr>
          <p:cNvPr id="10" name="Text Box 388"/>
          <p:cNvSpPr txBox="1">
            <a:spLocks noChangeArrowheads="1"/>
          </p:cNvSpPr>
          <p:nvPr/>
        </p:nvSpPr>
        <p:spPr bwMode="auto">
          <a:xfrm>
            <a:off x="164468" y="4302713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Самоотбор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при формировании выборки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2061" y="4887488"/>
            <a:ext cx="8870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Индивиды выбирают определенное состояние, руководствуясь скрыты-ми причинами.</a:t>
            </a:r>
            <a:endParaRPr lang="ru-RU" sz="2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9654" y="5656929"/>
            <a:ext cx="8870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/>
            <a:r>
              <a:rPr lang="en-US" sz="2200" dirty="0" smtClean="0"/>
              <a:t>## </a:t>
            </a:r>
            <a:r>
              <a:rPr lang="ru-RU" sz="2200" dirty="0" smtClean="0"/>
              <a:t>Данные интернет-магазинов – более молодые и продвинутые </a:t>
            </a:r>
            <a:r>
              <a:rPr lang="ru-RU" sz="2200" dirty="0" err="1" smtClean="0"/>
              <a:t>поль-зователи</a:t>
            </a:r>
            <a:r>
              <a:rPr lang="ru-RU" sz="2200" dirty="0" smtClean="0"/>
              <a:t>. Данные телефонных опросов – те, кто сидит дома.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7650903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18871</TotalTime>
  <Words>1095</Words>
  <Application>Microsoft Office PowerPoint</Application>
  <PresentationFormat>Экран (4:3)</PresentationFormat>
  <Paragraphs>204</Paragraphs>
  <Slides>14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626</cp:revision>
  <dcterms:created xsi:type="dcterms:W3CDTF">1997-05-19T02:18:46Z</dcterms:created>
  <dcterms:modified xsi:type="dcterms:W3CDTF">2019-02-04T15:16:35Z</dcterms:modified>
</cp:coreProperties>
</file>