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91" r:id="rId2"/>
    <p:sldId id="388" r:id="rId3"/>
    <p:sldId id="389" r:id="rId4"/>
    <p:sldId id="390" r:id="rId5"/>
    <p:sldId id="391" r:id="rId6"/>
    <p:sldId id="375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1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1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8176702989728E-2"/>
          <c:y val="4.0293581966867477E-2"/>
          <c:w val="0.92312405304359924"/>
          <c:h val="0.82620241004777695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'Задача 1'!$C$1:$C$6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</c:numCache>
            </c:numRef>
          </c:cat>
          <c:val>
            <c:numRef>
              <c:f>'Задача 1'!$D$1:$D$6</c:f>
              <c:numCache>
                <c:formatCode>General</c:formatCode>
                <c:ptCount val="6"/>
                <c:pt idx="0">
                  <c:v>4.5</c:v>
                </c:pt>
                <c:pt idx="1">
                  <c:v>15</c:v>
                </c:pt>
                <c:pt idx="2">
                  <c:v>7.5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D-463D-A53A-7B7DCF811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9791048"/>
        <c:axId val="449786128"/>
        <c:axId val="0"/>
      </c:bar3DChart>
      <c:catAx>
        <c:axId val="449791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86128"/>
        <c:crosses val="autoZero"/>
        <c:auto val="1"/>
        <c:lblAlgn val="ctr"/>
        <c:lblOffset val="100"/>
        <c:noMultiLvlLbl val="0"/>
      </c:catAx>
      <c:valAx>
        <c:axId val="4497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91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8176702989728E-2"/>
          <c:y val="4.0293581966867477E-2"/>
          <c:w val="0.92312405304359924"/>
          <c:h val="0.82620241004777695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'Задача 1'!$F$1:$F$12</c:f>
              <c:numCache>
                <c:formatCode>General</c:formatCode>
                <c:ptCount val="12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  <c:pt idx="9">
                  <c:v>95</c:v>
                </c:pt>
                <c:pt idx="10">
                  <c:v>105</c:v>
                </c:pt>
                <c:pt idx="11">
                  <c:v>115</c:v>
                </c:pt>
              </c:numCache>
            </c:numRef>
          </c:cat>
          <c:val>
            <c:numRef>
              <c:f>'Задача 1'!$G$1:$G$12</c:f>
              <c:numCache>
                <c:formatCode>General</c:formatCode>
                <c:ptCount val="12"/>
                <c:pt idx="0">
                  <c:v>0.5</c:v>
                </c:pt>
                <c:pt idx="1">
                  <c:v>4</c:v>
                </c:pt>
                <c:pt idx="2">
                  <c:v>8</c:v>
                </c:pt>
                <c:pt idx="3">
                  <c:v>7</c:v>
                </c:pt>
                <c:pt idx="4">
                  <c:v>3.5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C-4346-80E3-EF6F7503C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9791048"/>
        <c:axId val="449786128"/>
        <c:axId val="0"/>
      </c:bar3DChart>
      <c:catAx>
        <c:axId val="449791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86128"/>
        <c:crosses val="autoZero"/>
        <c:auto val="1"/>
        <c:lblAlgn val="ctr"/>
        <c:lblOffset val="100"/>
        <c:noMultiLvlLbl val="0"/>
      </c:catAx>
      <c:valAx>
        <c:axId val="4497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791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45963055164804E-2"/>
          <c:y val="3.0324463719325581E-2"/>
          <c:w val="0.86563306749446745"/>
          <c:h val="0.86640020727839295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3969816272965884E-2"/>
                  <c:y val="-7.23632983377077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34890529308836393"/>
                  <c:y val="-0.213918051910177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'Задача 2'!$B$3:$B$42</c:f>
              <c:numCache>
                <c:formatCode>General</c:formatCode>
                <c:ptCount val="40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15</c:v>
                </c:pt>
                <c:pt idx="9">
                  <c:v>3</c:v>
                </c:pt>
                <c:pt idx="10">
                  <c:v>1</c:v>
                </c:pt>
                <c:pt idx="11">
                  <c:v>9</c:v>
                </c:pt>
                <c:pt idx="12">
                  <c:v>5</c:v>
                </c:pt>
                <c:pt idx="13">
                  <c:v>3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14</c:v>
                </c:pt>
                <c:pt idx="18">
                  <c:v>10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3</c:v>
                </c:pt>
                <c:pt idx="23">
                  <c:v>28</c:v>
                </c:pt>
                <c:pt idx="24">
                  <c:v>17</c:v>
                </c:pt>
                <c:pt idx="25">
                  <c:v>6</c:v>
                </c:pt>
                <c:pt idx="26">
                  <c:v>31</c:v>
                </c:pt>
                <c:pt idx="27">
                  <c:v>7</c:v>
                </c:pt>
                <c:pt idx="28">
                  <c:v>30</c:v>
                </c:pt>
                <c:pt idx="29">
                  <c:v>10</c:v>
                </c:pt>
                <c:pt idx="30">
                  <c:v>7</c:v>
                </c:pt>
                <c:pt idx="31">
                  <c:v>22</c:v>
                </c:pt>
                <c:pt idx="32">
                  <c:v>6</c:v>
                </c:pt>
                <c:pt idx="33">
                  <c:v>24</c:v>
                </c:pt>
                <c:pt idx="34">
                  <c:v>11</c:v>
                </c:pt>
                <c:pt idx="35">
                  <c:v>7</c:v>
                </c:pt>
                <c:pt idx="36">
                  <c:v>19</c:v>
                </c:pt>
                <c:pt idx="37">
                  <c:v>13</c:v>
                </c:pt>
                <c:pt idx="38">
                  <c:v>8</c:v>
                </c:pt>
                <c:pt idx="39">
                  <c:v>18</c:v>
                </c:pt>
              </c:numCache>
            </c:numRef>
          </c:xVal>
          <c:yVal>
            <c:numRef>
              <c:f>'Задача 2'!$A$3:$A$42</c:f>
              <c:numCache>
                <c:formatCode>General</c:formatCode>
                <c:ptCount val="40"/>
                <c:pt idx="0">
                  <c:v>10</c:v>
                </c:pt>
                <c:pt idx="1">
                  <c:v>13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32</c:v>
                </c:pt>
                <c:pt idx="15">
                  <c:v>33</c:v>
                </c:pt>
                <c:pt idx="16">
                  <c:v>35</c:v>
                </c:pt>
                <c:pt idx="17">
                  <c:v>35</c:v>
                </c:pt>
                <c:pt idx="18">
                  <c:v>38</c:v>
                </c:pt>
                <c:pt idx="19">
                  <c:v>40</c:v>
                </c:pt>
                <c:pt idx="20">
                  <c:v>44</c:v>
                </c:pt>
                <c:pt idx="21">
                  <c:v>45</c:v>
                </c:pt>
                <c:pt idx="22">
                  <c:v>50</c:v>
                </c:pt>
                <c:pt idx="23">
                  <c:v>50</c:v>
                </c:pt>
                <c:pt idx="24">
                  <c:v>51</c:v>
                </c:pt>
                <c:pt idx="25">
                  <c:v>56</c:v>
                </c:pt>
                <c:pt idx="26">
                  <c:v>57</c:v>
                </c:pt>
                <c:pt idx="27">
                  <c:v>62</c:v>
                </c:pt>
                <c:pt idx="28">
                  <c:v>65</c:v>
                </c:pt>
                <c:pt idx="29">
                  <c:v>71</c:v>
                </c:pt>
                <c:pt idx="30">
                  <c:v>83</c:v>
                </c:pt>
                <c:pt idx="31">
                  <c:v>95</c:v>
                </c:pt>
                <c:pt idx="32">
                  <c:v>113</c:v>
                </c:pt>
                <c:pt idx="33">
                  <c:v>130</c:v>
                </c:pt>
                <c:pt idx="34">
                  <c:v>152</c:v>
                </c:pt>
                <c:pt idx="35">
                  <c:v>158</c:v>
                </c:pt>
                <c:pt idx="36">
                  <c:v>177</c:v>
                </c:pt>
                <c:pt idx="37">
                  <c:v>204</c:v>
                </c:pt>
                <c:pt idx="38">
                  <c:v>245</c:v>
                </c:pt>
                <c:pt idx="39">
                  <c:v>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20-48AA-96B5-02C13B0A0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825280"/>
        <c:axId val="460823312"/>
      </c:scatterChart>
      <c:valAx>
        <c:axId val="4608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3312"/>
        <c:crosses val="autoZero"/>
        <c:crossBetween val="midCat"/>
      </c:valAx>
      <c:valAx>
        <c:axId val="4608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45963055164804E-2"/>
          <c:y val="3.0324463719325581E-2"/>
          <c:w val="0.86563306749446745"/>
          <c:h val="0.86640020727839295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3969816272965884E-2"/>
                  <c:y val="-7.23632983377077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34890529308836393"/>
                  <c:y val="-0.213918051910177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'Задача 2'!$B$3:$B$42</c:f>
              <c:numCache>
                <c:formatCode>General</c:formatCode>
                <c:ptCount val="40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15</c:v>
                </c:pt>
                <c:pt idx="9">
                  <c:v>3</c:v>
                </c:pt>
                <c:pt idx="10">
                  <c:v>1</c:v>
                </c:pt>
                <c:pt idx="11">
                  <c:v>9</c:v>
                </c:pt>
                <c:pt idx="12">
                  <c:v>5</c:v>
                </c:pt>
                <c:pt idx="13">
                  <c:v>3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14</c:v>
                </c:pt>
                <c:pt idx="18">
                  <c:v>10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3</c:v>
                </c:pt>
                <c:pt idx="23">
                  <c:v>28</c:v>
                </c:pt>
                <c:pt idx="24">
                  <c:v>17</c:v>
                </c:pt>
                <c:pt idx="25">
                  <c:v>6</c:v>
                </c:pt>
                <c:pt idx="26">
                  <c:v>31</c:v>
                </c:pt>
                <c:pt idx="27">
                  <c:v>7</c:v>
                </c:pt>
                <c:pt idx="28">
                  <c:v>30</c:v>
                </c:pt>
                <c:pt idx="29">
                  <c:v>10</c:v>
                </c:pt>
                <c:pt idx="30">
                  <c:v>7</c:v>
                </c:pt>
                <c:pt idx="31">
                  <c:v>22</c:v>
                </c:pt>
                <c:pt idx="32">
                  <c:v>6</c:v>
                </c:pt>
                <c:pt idx="33">
                  <c:v>24</c:v>
                </c:pt>
                <c:pt idx="34">
                  <c:v>11</c:v>
                </c:pt>
                <c:pt idx="35">
                  <c:v>7</c:v>
                </c:pt>
                <c:pt idx="36">
                  <c:v>19</c:v>
                </c:pt>
                <c:pt idx="37">
                  <c:v>13</c:v>
                </c:pt>
                <c:pt idx="38">
                  <c:v>8</c:v>
                </c:pt>
                <c:pt idx="39">
                  <c:v>18</c:v>
                </c:pt>
              </c:numCache>
            </c:numRef>
          </c:xVal>
          <c:yVal>
            <c:numRef>
              <c:f>'Задача 2'!$A$3:$A$42</c:f>
              <c:numCache>
                <c:formatCode>General</c:formatCode>
                <c:ptCount val="40"/>
                <c:pt idx="0">
                  <c:v>10</c:v>
                </c:pt>
                <c:pt idx="1">
                  <c:v>13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32</c:v>
                </c:pt>
                <c:pt idx="15">
                  <c:v>33</c:v>
                </c:pt>
                <c:pt idx="16">
                  <c:v>35</c:v>
                </c:pt>
                <c:pt idx="17">
                  <c:v>35</c:v>
                </c:pt>
                <c:pt idx="18">
                  <c:v>38</c:v>
                </c:pt>
                <c:pt idx="19">
                  <c:v>40</c:v>
                </c:pt>
                <c:pt idx="20">
                  <c:v>44</c:v>
                </c:pt>
                <c:pt idx="21">
                  <c:v>45</c:v>
                </c:pt>
                <c:pt idx="22">
                  <c:v>50</c:v>
                </c:pt>
                <c:pt idx="23">
                  <c:v>50</c:v>
                </c:pt>
                <c:pt idx="24">
                  <c:v>51</c:v>
                </c:pt>
                <c:pt idx="25">
                  <c:v>56</c:v>
                </c:pt>
                <c:pt idx="26">
                  <c:v>57</c:v>
                </c:pt>
                <c:pt idx="27">
                  <c:v>62</c:v>
                </c:pt>
                <c:pt idx="28">
                  <c:v>65</c:v>
                </c:pt>
                <c:pt idx="29">
                  <c:v>71</c:v>
                </c:pt>
                <c:pt idx="30">
                  <c:v>83</c:v>
                </c:pt>
                <c:pt idx="31">
                  <c:v>95</c:v>
                </c:pt>
                <c:pt idx="32">
                  <c:v>113</c:v>
                </c:pt>
                <c:pt idx="33">
                  <c:v>130</c:v>
                </c:pt>
                <c:pt idx="34">
                  <c:v>152</c:v>
                </c:pt>
                <c:pt idx="35">
                  <c:v>158</c:v>
                </c:pt>
                <c:pt idx="36">
                  <c:v>177</c:v>
                </c:pt>
                <c:pt idx="37">
                  <c:v>204</c:v>
                </c:pt>
                <c:pt idx="38">
                  <c:v>245</c:v>
                </c:pt>
                <c:pt idx="39">
                  <c:v>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23-4A44-BF92-77CF30754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825280"/>
        <c:axId val="460823312"/>
      </c:scatterChart>
      <c:valAx>
        <c:axId val="4608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3312"/>
        <c:crosses val="autoZero"/>
        <c:crossBetween val="midCat"/>
      </c:valAx>
      <c:valAx>
        <c:axId val="4608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3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98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39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3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chart" Target="../charts/chart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Введение</a:t>
            </a:r>
            <a:r>
              <a:rPr lang="en-US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 эконометрику.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Корреляционный анализ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1 «Зарплата на предприятии»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Базовые характеристики)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1" y="1531291"/>
            <a:ext cx="90276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Известна среднемесячная зарплата 40 работников некоторой фирмы.</a:t>
            </a:r>
          </a:p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Вариационный ряд </a:t>
            </a:r>
            <a:r>
              <a:rPr lang="ru-RU" sz="2200" dirty="0" smtClean="0"/>
              <a:t>(произведена сортировка):</a:t>
            </a:r>
          </a:p>
          <a:p>
            <a:pPr hangingPunct="0"/>
            <a:r>
              <a:rPr lang="ru-RU" sz="2000" dirty="0" smtClean="0"/>
              <a:t>10, 13, 17, 19, 20, </a:t>
            </a:r>
            <a:r>
              <a:rPr lang="ru-RU" sz="2000" dirty="0" smtClean="0">
                <a:solidFill>
                  <a:srgbClr val="00FFFF"/>
                </a:solidFill>
              </a:rPr>
              <a:t>25, 25, 25</a:t>
            </a:r>
            <a:r>
              <a:rPr lang="ru-RU" sz="2000" dirty="0" smtClean="0"/>
              <a:t>, 26, 27, 28, 28, 30, 32, 32, 33, 35, 35, 38, 40,</a:t>
            </a:r>
          </a:p>
          <a:p>
            <a:pPr hangingPunct="0"/>
            <a:r>
              <a:rPr lang="ru-RU" sz="2000" dirty="0" smtClean="0"/>
              <a:t>44, 45, 50, 50, 51, 56, 57, 62, 65, 71, 83, 95, 113, 130, 152, 158, 177, 204, 245, 280.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6381" y="2821447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Гистограммы: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47787"/>
              </p:ext>
            </p:extLst>
          </p:nvPr>
        </p:nvGraphicFramePr>
        <p:xfrm>
          <a:off x="116381" y="3252334"/>
          <a:ext cx="4383048" cy="142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814745"/>
              </p:ext>
            </p:extLst>
          </p:nvPr>
        </p:nvGraphicFramePr>
        <p:xfrm>
          <a:off x="4339771" y="3252334"/>
          <a:ext cx="4574534" cy="142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00466" y="4630055"/>
            <a:ext cx="35861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арифметическое: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СРЗНАЧ (…) = 68,2.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481050" y="4630055"/>
            <a:ext cx="22642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Медиана: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(40+44)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/2 = 42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68492" y="4630055"/>
            <a:ext cx="10099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Мода: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25.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4366" y="5370468"/>
            <a:ext cx="3377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Дисперсия выборочная: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ДИСП.Г (…) = 4150.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482637" y="5370468"/>
            <a:ext cx="3377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Дисперсия несмещенная: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ДИСП.В (…) = 4256.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768490" y="5370468"/>
            <a:ext cx="13304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Ст.откл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65,2.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011887" y="5370467"/>
            <a:ext cx="1114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К.вар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96%.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3617" y="6067516"/>
            <a:ext cx="3173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Асимметрия: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1,767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(скос вправо).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81050" y="6067516"/>
            <a:ext cx="5553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Эксцесс: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 2,341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(острая вершина, толстый хвост).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  <p:bldGraphic spid="14" grpId="0">
        <p:bldAsOne/>
      </p:bldGraphic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«Стаж и зарплата»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(Показатели парной связи)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7" y="1531291"/>
            <a:ext cx="905691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Известна не только среднемесячная зарплата 40 работников, но и их стаж.</a:t>
            </a:r>
          </a:p>
          <a:p>
            <a:pPr hangingPunct="0"/>
            <a:r>
              <a:rPr lang="ru-RU" sz="2000" dirty="0" smtClean="0"/>
              <a:t>10, 13, 17, 19, 20, 25, 25, 25, 26, 27, 28, 28, 30, 32, 32, 33, 35, 35, 38, 40,</a:t>
            </a:r>
          </a:p>
          <a:p>
            <a:pPr hangingPunct="0"/>
            <a:r>
              <a:rPr lang="ru-RU" sz="2000" dirty="0" smtClean="0">
                <a:solidFill>
                  <a:srgbClr val="00FFFF"/>
                </a:solidFill>
              </a:rPr>
              <a:t>  5,   2,   3,   1,   2,   1,   2,   4, 15,   3,   1,   9,   5,   3,   8,   2,   4, 14, 10,   5,</a:t>
            </a:r>
            <a:endParaRPr lang="ru-RU" sz="2000" dirty="0">
              <a:solidFill>
                <a:srgbClr val="00FFFF"/>
              </a:solidFill>
            </a:endParaRPr>
          </a:p>
          <a:p>
            <a:pPr hangingPunct="0"/>
            <a:r>
              <a:rPr lang="ru-RU" sz="2000" dirty="0"/>
              <a:t>44, 45, 50, 50, 51, 56, 57, 62, 65, 71, 83, 95, 113, 130, 152, 158, 177, 204, 245, 280.</a:t>
            </a:r>
          </a:p>
          <a:p>
            <a:pPr hangingPunct="0"/>
            <a:r>
              <a:rPr lang="ru-RU" sz="2000" dirty="0" smtClean="0">
                <a:solidFill>
                  <a:srgbClr val="00FFFF"/>
                </a:solidFill>
              </a:rPr>
              <a:t>  8, 12,   3, 28, 17,   6, 31,   7, 30, 10,   7, 22,     6,   24,   11,     7,   19,   13,     8,   18.</a:t>
            </a:r>
            <a:endParaRPr lang="ru-RU" sz="20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4280126" y="3280369"/>
            <a:ext cx="35861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корреляции: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КОРРЕЛ (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65612" y="4035295"/>
            <a:ext cx="48783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гипотезы о наличии связи: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5600"/>
              </p:ext>
            </p:extLst>
          </p:nvPr>
        </p:nvGraphicFramePr>
        <p:xfrm>
          <a:off x="4347599" y="4652281"/>
          <a:ext cx="32432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Уравнение" r:id="rId4" imgW="1803240" imgH="520560" progId="Equation.3">
                  <p:embed/>
                </p:oleObj>
              </mc:Choice>
              <mc:Fallback>
                <p:oleObj name="Уравнение" r:id="rId4" imgW="1803240" imgH="5205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599" y="4652281"/>
                        <a:ext cx="32432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4252684" y="5483369"/>
            <a:ext cx="489131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крит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СТЬЮДРАСПОБР(0,05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38)=2,024,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эмп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крит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связь есть при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05.</a:t>
            </a:r>
          </a:p>
          <a:p>
            <a:pPr algn="just" hangingPunct="0">
              <a:spcBef>
                <a:spcPts val="600"/>
              </a:spcBef>
              <a:spcAft>
                <a:spcPts val="0"/>
              </a:spcAft>
              <a:buSzPts val="12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l-GR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027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связи нет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277180"/>
              </p:ext>
            </p:extLst>
          </p:nvPr>
        </p:nvGraphicFramePr>
        <p:xfrm>
          <a:off x="182563" y="3188183"/>
          <a:ext cx="4083049" cy="348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139888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«Стаж и зарплата»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(Показатели парной связи)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47598" y="3731660"/>
            <a:ext cx="46328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Корреляционное отношение: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Отсортируем все данные по стажу и проведем их разбивку на 4 интервала:</a:t>
            </a:r>
          </a:p>
          <a:p>
            <a:pPr lvl="0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(0;5],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(5;10],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(10;20],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x&gt;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20,</a:t>
            </a:r>
          </a:p>
          <a:p>
            <a:pPr lvl="0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16,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11,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8,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5,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82563" y="1659830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Доверительный интервал для коэффициента корреляции: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ФИШЕР(0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350)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0,3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  z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~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0,3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0,3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0/2/3</a:t>
            </a:r>
            <a:r>
              <a:rPr lang="ru-RU" sz="2200" spc="-2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200" spc="-2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0,3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(1+0,95)/2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0,975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1,96,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53804"/>
              </p:ext>
            </p:extLst>
          </p:nvPr>
        </p:nvGraphicFramePr>
        <p:xfrm>
          <a:off x="227013" y="2640013"/>
          <a:ext cx="28797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Уравнение" r:id="rId4" imgW="1600200" imgH="419040" progId="Equation.3">
                  <p:embed/>
                </p:oleObj>
              </mc:Choice>
              <mc:Fallback>
                <p:oleObj name="Уравнение" r:id="rId4" imgW="1600200" imgH="4190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2640013"/>
                        <a:ext cx="287972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11732"/>
              </p:ext>
            </p:extLst>
          </p:nvPr>
        </p:nvGraphicFramePr>
        <p:xfrm>
          <a:off x="3262313" y="2620963"/>
          <a:ext cx="29019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Уравнение" r:id="rId6" imgW="1612800" imgH="419040" progId="Equation.3">
                  <p:embed/>
                </p:oleObj>
              </mc:Choice>
              <mc:Fallback>
                <p:oleObj name="Уравнение" r:id="rId6" imgW="1612800" imgH="41904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620963"/>
                        <a:ext cx="29019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13260" y="3267243"/>
            <a:ext cx="81101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ФИШЕРОБР(0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038)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038,  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ФИШЕРОБР(0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683)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593.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9006"/>
              </p:ext>
            </p:extLst>
          </p:nvPr>
        </p:nvGraphicFramePr>
        <p:xfrm>
          <a:off x="4390841" y="5480705"/>
          <a:ext cx="4675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Уравнение" r:id="rId8" imgW="2705040" imgH="228600" progId="Equation.3">
                  <p:embed/>
                </p:oleObj>
              </mc:Choice>
              <mc:Fallback>
                <p:oleObj name="Уравнение" r:id="rId8" imgW="2705040" imgH="2286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41" y="5480705"/>
                        <a:ext cx="4675188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306453"/>
              </p:ext>
            </p:extLst>
          </p:nvPr>
        </p:nvGraphicFramePr>
        <p:xfrm>
          <a:off x="241046" y="5872226"/>
          <a:ext cx="67278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Уравнение" r:id="rId10" imgW="3898800" imgH="393480" progId="Equation.3">
                  <p:embed/>
                </p:oleObj>
              </mc:Choice>
              <mc:Fallback>
                <p:oleObj name="Уравнение" r:id="rId10" imgW="3898800" imgH="39348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46" y="5872226"/>
                        <a:ext cx="6727825" cy="70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298625"/>
              </p:ext>
            </p:extLst>
          </p:nvPr>
        </p:nvGraphicFramePr>
        <p:xfrm>
          <a:off x="213260" y="3748571"/>
          <a:ext cx="4048797" cy="208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1315973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«Стаж и зарплата»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(Показатели парной связи)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80039" y="3785449"/>
            <a:ext cx="88004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Доверительный интервал для корреляционного отношения: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64634" y="1516398"/>
            <a:ext cx="8851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гипотезы о наличии связи произвольного вида: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56511"/>
              </p:ext>
            </p:extLst>
          </p:nvPr>
        </p:nvGraphicFramePr>
        <p:xfrm>
          <a:off x="237465" y="1793506"/>
          <a:ext cx="51387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Уравнение" r:id="rId4" imgW="2857320" imgH="533160" progId="Equation.3">
                  <p:embed/>
                </p:oleObj>
              </mc:Choice>
              <mc:Fallback>
                <p:oleObj name="Уравнение" r:id="rId4" imgW="2857320" imgH="53316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65" y="1793506"/>
                        <a:ext cx="51387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81405" y="2645880"/>
            <a:ext cx="89625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крит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РАСПОБР(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1)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F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РАСПОБР(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0,05; 40 – 4; 4 – 1) = 2,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66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эмп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ru-RU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крит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связь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некоторого вида есть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l-GR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05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ts val="12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l-GR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003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связи нет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94069"/>
              </p:ext>
            </p:extLst>
          </p:nvPr>
        </p:nvGraphicFramePr>
        <p:xfrm>
          <a:off x="262961" y="4054009"/>
          <a:ext cx="54133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Уравнение" r:id="rId6" imgW="3009600" imgH="583920" progId="Equation.3">
                  <p:embed/>
                </p:oleObj>
              </mc:Choice>
              <mc:Fallback>
                <p:oleObj name="Уравнение" r:id="rId6" imgW="3009600" imgH="58392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61" y="4054009"/>
                        <a:ext cx="54133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45926"/>
              </p:ext>
            </p:extLst>
          </p:nvPr>
        </p:nvGraphicFramePr>
        <p:xfrm>
          <a:off x="242888" y="5030788"/>
          <a:ext cx="8274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Уравнение" r:id="rId8" imgW="4597200" imgH="241200" progId="Equation.3">
                  <p:embed/>
                </p:oleObj>
              </mc:Choice>
              <mc:Fallback>
                <p:oleObj name="Уравнение" r:id="rId8" imgW="4597200" imgH="2412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5030788"/>
                        <a:ext cx="82740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64355"/>
              </p:ext>
            </p:extLst>
          </p:nvPr>
        </p:nvGraphicFramePr>
        <p:xfrm>
          <a:off x="261003" y="5360145"/>
          <a:ext cx="69469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Уравнение" r:id="rId10" imgW="3860640" imgH="457200" progId="Equation.3">
                  <p:embed/>
                </p:oleObj>
              </mc:Choice>
              <mc:Fallback>
                <p:oleObj name="Уравнение" r:id="rId10" imgW="3860640" imgH="4572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03" y="5360145"/>
                        <a:ext cx="69469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486689"/>
              </p:ext>
            </p:extLst>
          </p:nvPr>
        </p:nvGraphicFramePr>
        <p:xfrm>
          <a:off x="263162" y="6108046"/>
          <a:ext cx="4181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Уравнение" r:id="rId12" imgW="2323800" imgH="279360" progId="Equation.3">
                  <p:embed/>
                </p:oleObj>
              </mc:Choice>
              <mc:Fallback>
                <p:oleObj name="Уравнение" r:id="rId12" imgW="2323800" imgH="2793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62" y="6108046"/>
                        <a:ext cx="4181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55025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16311</TotalTime>
  <Words>687</Words>
  <Application>Microsoft Office PowerPoint</Application>
  <PresentationFormat>Экран (4:3)</PresentationFormat>
  <Paragraphs>75</Paragraphs>
  <Slides>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523</cp:revision>
  <dcterms:created xsi:type="dcterms:W3CDTF">1997-05-19T02:18:46Z</dcterms:created>
  <dcterms:modified xsi:type="dcterms:W3CDTF">2019-02-04T17:00:59Z</dcterms:modified>
</cp:coreProperties>
</file>