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91" r:id="rId2"/>
    <p:sldId id="389" r:id="rId3"/>
    <p:sldId id="393" r:id="rId4"/>
    <p:sldId id="392" r:id="rId5"/>
    <p:sldId id="390" r:id="rId6"/>
    <p:sldId id="395" r:id="rId7"/>
    <p:sldId id="394" r:id="rId8"/>
    <p:sldId id="396" r:id="rId9"/>
    <p:sldId id="375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49" d="100"/>
          <a:sy n="49" d="100"/>
        </p:scale>
        <p:origin x="42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98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73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50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39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00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74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wmf"/><Relationship Id="rId5" Type="http://schemas.openxmlformats.org/officeDocument/2006/relationships/image" Target="../media/image1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97780"/>
            <a:ext cx="91439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Практика-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Множественные связи.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Порядковые и </a:t>
            </a:r>
            <a:r>
              <a:rPr lang="ru-RU" altLang="ru-RU" sz="3600" b="1" dirty="0" err="1">
                <a:solidFill>
                  <a:srgbClr val="00FFFF"/>
                </a:solidFill>
                <a:latin typeface="Times New Roman Cyr" pitchFamily="18" charset="0"/>
              </a:rPr>
              <a:t>категоризованные</a:t>
            </a:r>
            <a:r>
              <a:rPr lang="ru-RU" altLang="ru-RU" sz="3600" b="1" dirty="0">
                <a:solidFill>
                  <a:srgbClr val="00FFFF"/>
                </a:solidFill>
                <a:latin typeface="Times New Roman Cyr" pitchFamily="18" charset="0"/>
              </a:rPr>
              <a:t> переменные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Множественная линейная связь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5" y="1443915"/>
            <a:ext cx="905691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В дополнение к зарплате и стажу из практики-1 стало известно </a:t>
            </a:r>
            <a:r>
              <a:rPr lang="ru-RU" sz="2200" dirty="0" err="1" smtClean="0"/>
              <a:t>образова-ние</a:t>
            </a:r>
            <a:r>
              <a:rPr lang="ru-RU" sz="2200" dirty="0" smtClean="0"/>
              <a:t> работников – количественная переменная, принимающая значения от 1 до 5 (начальное, среднее, среднее специальное, высшее, степень).</a:t>
            </a:r>
          </a:p>
          <a:p>
            <a:pPr hangingPunct="0"/>
            <a:endParaRPr lang="ru-RU" sz="800" dirty="0" smtClean="0"/>
          </a:p>
          <a:p>
            <a:pPr hangingPunct="0"/>
            <a:r>
              <a:rPr lang="ru-RU" sz="2000" dirty="0" smtClean="0"/>
              <a:t>10, 13, 17, 19, 20, 25, 25, 25, 26, 27, 28, 28, 30, 32, 32, 33, 35, 35, 38, 40,</a:t>
            </a:r>
          </a:p>
          <a:p>
            <a:pPr hangingPunct="0"/>
            <a:r>
              <a:rPr lang="ru-RU" sz="2000" dirty="0" smtClean="0">
                <a:solidFill>
                  <a:srgbClr val="00FFFF"/>
                </a:solidFill>
              </a:rPr>
              <a:t>  5,   2,   3,   1,   2,   1,   2,   4, 15,   3,   1,   9,   5,   3,   8,   2,   4, 14, 10,   5,</a:t>
            </a:r>
          </a:p>
          <a:p>
            <a:pPr hangingPunct="0"/>
            <a:r>
              <a:rPr lang="ru-RU" sz="2000" dirty="0">
                <a:solidFill>
                  <a:srgbClr val="00FFFF"/>
                </a:solidFill>
              </a:rPr>
              <a:t>  </a:t>
            </a:r>
            <a:r>
              <a:rPr lang="ru-RU" sz="2000" dirty="0" smtClean="0">
                <a:solidFill>
                  <a:srgbClr val="FFFF00"/>
                </a:solidFill>
              </a:rPr>
              <a:t>1,   1,   2,   4,   2,   4,   3,   2,   1,   2,   4,   2,   4,   4,   2,   4,   4,   2,   2,   4,</a:t>
            </a:r>
            <a:endParaRPr lang="ru-RU" sz="2000" dirty="0">
              <a:solidFill>
                <a:srgbClr val="00FFFF"/>
              </a:solidFill>
            </a:endParaRPr>
          </a:p>
          <a:p>
            <a:pPr hangingPunct="0"/>
            <a:r>
              <a:rPr lang="ru-RU" sz="2000" dirty="0"/>
              <a:t>44, 45, 50, 50, 51, 56, 57, 62, 65, 71, 83, 95, 113, 130, 152, 158, 177, 204, 245, 280.</a:t>
            </a:r>
          </a:p>
          <a:p>
            <a:pPr hangingPunct="0"/>
            <a:r>
              <a:rPr lang="ru-RU" sz="2000" dirty="0" smtClean="0">
                <a:solidFill>
                  <a:srgbClr val="00FFFF"/>
                </a:solidFill>
              </a:rPr>
              <a:t>  8, 12,   3, 28, 17,   6, 31,   7, 30, 10,   7, 22,     6,   24,   11,     7,   19,   13,     8,   18,</a:t>
            </a:r>
          </a:p>
          <a:p>
            <a:pPr hangingPunct="0"/>
            <a:r>
              <a:rPr lang="ru-RU" sz="2000" dirty="0" smtClean="0">
                <a:solidFill>
                  <a:srgbClr val="FFFF00"/>
                </a:solidFill>
              </a:rPr>
              <a:t>  4,   4,   5,   2,   3,   4,   4,   5,   3,   4,   5,   4,     5,     3,     4,     5,     4,     4,     5,     5.</a:t>
            </a:r>
          </a:p>
        </p:txBody>
      </p:sp>
      <p:sp>
        <p:nvSpPr>
          <p:cNvPr id="11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7" y="4525349"/>
            <a:ext cx="36436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b="1" dirty="0" smtClean="0">
                <a:solidFill>
                  <a:srgbClr val="00FFFF"/>
                </a:solidFill>
              </a:rPr>
              <a:t>Корреляционная матрица:</a:t>
            </a:r>
            <a:endParaRPr lang="ru-RU" sz="2000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32145"/>
              </p:ext>
            </p:extLst>
          </p:nvPr>
        </p:nvGraphicFramePr>
        <p:xfrm>
          <a:off x="182563" y="4864799"/>
          <a:ext cx="33385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Уравнение" r:id="rId4" imgW="1955520" imgH="711000" progId="Equation.3">
                  <p:embed/>
                </p:oleObj>
              </mc:Choice>
              <mc:Fallback>
                <p:oleObj name="Уравнение" r:id="rId4" imgW="1955520" imgH="7110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4864799"/>
                        <a:ext cx="3338512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785" y="4525349"/>
            <a:ext cx="49937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b="1" dirty="0" smtClean="0">
                <a:solidFill>
                  <a:srgbClr val="00FFFF"/>
                </a:solidFill>
              </a:rPr>
              <a:t>Частные коэффициенты корреляции:</a:t>
            </a:r>
            <a:endParaRPr lang="ru-RU" sz="2000" dirty="0" smtClean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14400"/>
              </p:ext>
            </p:extLst>
          </p:nvPr>
        </p:nvGraphicFramePr>
        <p:xfrm>
          <a:off x="4059935" y="4865053"/>
          <a:ext cx="48632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Уравнение" r:id="rId6" imgW="2984400" imgH="482400" progId="Equation.3">
                  <p:embed/>
                </p:oleObj>
              </mc:Choice>
              <mc:Fallback>
                <p:oleObj name="Уравнение" r:id="rId6" imgW="2984400" imgH="4824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935" y="4865053"/>
                        <a:ext cx="4863275" cy="869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87068"/>
              </p:ext>
            </p:extLst>
          </p:nvPr>
        </p:nvGraphicFramePr>
        <p:xfrm>
          <a:off x="4087241" y="5735003"/>
          <a:ext cx="4843144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Уравнение" r:id="rId8" imgW="2971800" imgH="482400" progId="Equation.3">
                  <p:embed/>
                </p:oleObj>
              </mc:Choice>
              <mc:Fallback>
                <p:oleObj name="Уравнение" r:id="rId8" imgW="2971800" imgH="4824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241" y="5735003"/>
                        <a:ext cx="4843144" cy="869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9411" y="1095517"/>
            <a:ext cx="5961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Задача 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1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«Зарплата, стаж </a:t>
            </a:r>
            <a:r>
              <a:rPr lang="ru-RU" altLang="ru-RU" sz="2200" b="1" dirty="0">
                <a:solidFill>
                  <a:srgbClr val="00FFFF"/>
                </a:solidFill>
              </a:rPr>
              <a:t>и образование»</a:t>
            </a:r>
          </a:p>
        </p:txBody>
      </p:sp>
    </p:spTree>
    <p:extLst>
      <p:ext uri="{BB962C8B-B14F-4D97-AF65-F5344CB8AC3E}">
        <p14:creationId xmlns:p14="http://schemas.microsoft.com/office/powerpoint/2010/main" val="81398882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Множественная линейная связь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744" y="2314223"/>
            <a:ext cx="38814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cy-GB" sz="2200" i="1" dirty="0" smtClean="0"/>
              <a:t>ŷ</a:t>
            </a:r>
            <a:r>
              <a:rPr lang="en-US" sz="2200" dirty="0" smtClean="0"/>
              <a:t> = –57,1 + 2,905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(1) </a:t>
            </a:r>
            <a:r>
              <a:rPr lang="en-US" sz="2200" dirty="0" smtClean="0"/>
              <a:t>+ 28,58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(2)</a:t>
            </a:r>
            <a:r>
              <a:rPr lang="en-US" sz="2200" dirty="0" smtClean="0"/>
              <a:t>,</a:t>
            </a:r>
          </a:p>
        </p:txBody>
      </p:sp>
      <p:sp>
        <p:nvSpPr>
          <p:cNvPr id="11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9" y="3466972"/>
            <a:ext cx="54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b="1" dirty="0" smtClean="0">
                <a:solidFill>
                  <a:srgbClr val="00FFFF"/>
                </a:solidFill>
              </a:rPr>
              <a:t>Расчет </a:t>
            </a:r>
            <a:r>
              <a:rPr lang="en-US" sz="2200" b="1" i="1" dirty="0" smtClean="0">
                <a:solidFill>
                  <a:srgbClr val="00FFFF"/>
                </a:solidFill>
              </a:rPr>
              <a:t>R</a:t>
            </a:r>
            <a:r>
              <a:rPr lang="en-US" sz="2200" b="1" baseline="30000" dirty="0" smtClean="0">
                <a:solidFill>
                  <a:srgbClr val="00FFFF"/>
                </a:solidFill>
              </a:rPr>
              <a:t>2</a:t>
            </a:r>
            <a:r>
              <a:rPr lang="en-US" sz="2200" b="1" dirty="0" smtClean="0">
                <a:solidFill>
                  <a:srgbClr val="00FFFF"/>
                </a:solidFill>
              </a:rPr>
              <a:t> </a:t>
            </a:r>
            <a:r>
              <a:rPr lang="ru-RU" sz="2200" b="1" dirty="0" smtClean="0">
                <a:solidFill>
                  <a:srgbClr val="00FFFF"/>
                </a:solidFill>
              </a:rPr>
              <a:t>по корреляционной матрице:</a:t>
            </a:r>
            <a:endParaRPr lang="ru-RU" sz="2000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82567"/>
              </p:ext>
            </p:extLst>
          </p:nvPr>
        </p:nvGraphicFramePr>
        <p:xfrm>
          <a:off x="495172" y="3820936"/>
          <a:ext cx="33385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Уравнение" r:id="rId4" imgW="1955520" imgH="711000" progId="Equation.3">
                  <p:embed/>
                </p:oleObj>
              </mc:Choice>
              <mc:Fallback>
                <p:oleObj name="Уравнение" r:id="rId4" imgW="1955520" imgH="7110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72" y="3820936"/>
                        <a:ext cx="3338512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9" y="1465737"/>
            <a:ext cx="87581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= ЛИНЕЙН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ru-RU" sz="2200" i="1" dirty="0" smtClean="0"/>
              <a:t>у</a:t>
            </a:r>
            <a:r>
              <a:rPr lang="ru-RU" sz="2200" baseline="-25000" dirty="0" smtClean="0"/>
              <a:t>1</a:t>
            </a:r>
            <a:r>
              <a:rPr lang="en-US" sz="2200" dirty="0" smtClean="0"/>
              <a:t>,…,</a:t>
            </a:r>
            <a:r>
              <a:rPr lang="en-US" sz="2200" i="1" dirty="0" err="1" smtClean="0"/>
              <a:t>y</a:t>
            </a:r>
            <a:r>
              <a:rPr lang="en-US" sz="2200" i="1" baseline="-25000" dirty="0" err="1" smtClean="0"/>
              <a:t>n</a:t>
            </a:r>
            <a:r>
              <a:rPr lang="en-US" sz="2200" dirty="0" smtClean="0"/>
              <a:t>;                 ; 1; 1).</a:t>
            </a:r>
            <a:endParaRPr lang="ru-RU" sz="2200" dirty="0" smtClean="0"/>
          </a:p>
          <a:p>
            <a:pPr hangingPunct="0"/>
            <a:r>
              <a:rPr lang="ru-RU" sz="2200" dirty="0" smtClean="0"/>
              <a:t>Область </a:t>
            </a:r>
            <a:r>
              <a:rPr lang="en-US" sz="2200" dirty="0" smtClean="0"/>
              <a:t>3 </a:t>
            </a:r>
            <a:r>
              <a:rPr lang="en-US" sz="2200" dirty="0" smtClean="0">
                <a:sym typeface="Symbol" panose="05050102010706020507" pitchFamily="18" charset="2"/>
              </a:rPr>
              <a:t> (</a:t>
            </a:r>
            <a:r>
              <a:rPr lang="en-US" sz="2200" i="1" dirty="0" smtClean="0">
                <a:sym typeface="Symbol" panose="05050102010706020507" pitchFamily="18" charset="2"/>
              </a:rPr>
              <a:t>p</a:t>
            </a:r>
            <a:r>
              <a:rPr lang="en-US" sz="2200" dirty="0" smtClean="0">
                <a:sym typeface="Symbol" panose="05050102010706020507" pitchFamily="18" charset="2"/>
              </a:rPr>
              <a:t>+1)    </a:t>
            </a:r>
            <a:r>
              <a:rPr lang="ru-RU" sz="2200" dirty="0" smtClean="0">
                <a:sym typeface="Symbol" panose="05050102010706020507" pitchFamily="18" charset="2"/>
              </a:rPr>
              <a:t>формула массива  </a:t>
            </a:r>
            <a:r>
              <a:rPr lang="en-US" sz="2200" dirty="0" smtClean="0">
                <a:sym typeface="Symbol" panose="05050102010706020507" pitchFamily="18" charset="2"/>
              </a:rPr>
              <a:t></a:t>
            </a:r>
            <a:r>
              <a:rPr lang="ru-RU" sz="2200" dirty="0" smtClean="0">
                <a:sym typeface="Symbol" panose="05050102010706020507" pitchFamily="18" charset="2"/>
              </a:rPr>
              <a:t>  </a:t>
            </a:r>
            <a:r>
              <a:rPr lang="en-US" sz="2200" dirty="0" smtClean="0">
                <a:sym typeface="Symbol" panose="05050102010706020507" pitchFamily="18" charset="2"/>
              </a:rPr>
              <a:t>Ctrl-Shift-Enter</a:t>
            </a:r>
            <a:endParaRPr lang="ru-RU" sz="2000" dirty="0" smtClean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41602"/>
              </p:ext>
            </p:extLst>
          </p:nvPr>
        </p:nvGraphicFramePr>
        <p:xfrm>
          <a:off x="5279903" y="2711322"/>
          <a:ext cx="27527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Уравнение" r:id="rId6" imgW="1688760" imgH="419040" progId="Equation.3">
                  <p:embed/>
                </p:oleObj>
              </mc:Choice>
              <mc:Fallback>
                <p:oleObj name="Уравнение" r:id="rId6" imgW="1688760" imgH="41904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903" y="2711322"/>
                        <a:ext cx="2752725" cy="755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406156"/>
              </p:ext>
            </p:extLst>
          </p:nvPr>
        </p:nvGraphicFramePr>
        <p:xfrm>
          <a:off x="549402" y="5461064"/>
          <a:ext cx="39322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Уравнение" r:id="rId8" imgW="2412720" imgH="253800" progId="Equation.3">
                  <p:embed/>
                </p:oleObj>
              </mc:Choice>
              <mc:Fallback>
                <p:oleObj name="Уравнение" r:id="rId8" imgW="2412720" imgH="2538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02" y="5461064"/>
                        <a:ext cx="3932238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9411" y="1095517"/>
            <a:ext cx="5961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</a:rPr>
              <a:t>Линейная зависимость: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89836"/>
              </p:ext>
            </p:extLst>
          </p:nvPr>
        </p:nvGraphicFramePr>
        <p:xfrm>
          <a:off x="2760321" y="1441467"/>
          <a:ext cx="11382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Уравнение" r:id="rId10" imgW="698400" imgH="266400" progId="Equation.3">
                  <p:embed/>
                </p:oleObj>
              </mc:Choice>
              <mc:Fallback>
                <p:oleObj name="Уравнение" r:id="rId10" imgW="698400" imgH="26640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321" y="1441467"/>
                        <a:ext cx="1138238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25816"/>
              </p:ext>
            </p:extLst>
          </p:nvPr>
        </p:nvGraphicFramePr>
        <p:xfrm>
          <a:off x="495172" y="2244725"/>
          <a:ext cx="463313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Уравнение" r:id="rId12" imgW="2781000" imgH="711000" progId="Equation.3">
                  <p:embed/>
                </p:oleObj>
              </mc:Choice>
              <mc:Fallback>
                <p:oleObj name="Уравнение" r:id="rId12" imgW="2781000" imgH="7110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72" y="2244725"/>
                        <a:ext cx="4633132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357678"/>
              </p:ext>
            </p:extLst>
          </p:nvPr>
        </p:nvGraphicFramePr>
        <p:xfrm>
          <a:off x="4114344" y="4239986"/>
          <a:ext cx="39512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Уравнение" r:id="rId14" imgW="2197080" imgH="469800" progId="Equation.3">
                  <p:embed/>
                </p:oleObj>
              </mc:Choice>
              <mc:Fallback>
                <p:oleObj name="Уравнение" r:id="rId14" imgW="2197080" imgH="4698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344" y="4239986"/>
                        <a:ext cx="395128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14" y="3875822"/>
            <a:ext cx="28137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= МОПРЕД (</a:t>
            </a:r>
            <a:r>
              <a:rPr lang="en-US" sz="2200" i="1" dirty="0" smtClean="0"/>
              <a:t>r</a:t>
            </a:r>
            <a:r>
              <a:rPr lang="en-US" sz="2200" baseline="-25000" dirty="0" smtClean="0"/>
              <a:t>00</a:t>
            </a:r>
            <a:r>
              <a:rPr lang="en-US" sz="2200" dirty="0" smtClean="0"/>
              <a:t>,…</a:t>
            </a:r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pp</a:t>
            </a:r>
            <a:r>
              <a:rPr lang="en-US" sz="2200" dirty="0" smtClean="0"/>
              <a:t>)</a:t>
            </a:r>
            <a:endParaRPr lang="ru-RU" sz="2000" dirty="0" smtClean="0"/>
          </a:p>
        </p:txBody>
      </p:sp>
      <p:sp>
        <p:nvSpPr>
          <p:cNvPr id="20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64" y="5062747"/>
            <a:ext cx="68551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b="1" dirty="0" smtClean="0">
                <a:solidFill>
                  <a:srgbClr val="00FFFF"/>
                </a:solidFill>
              </a:rPr>
              <a:t>Расчет </a:t>
            </a:r>
            <a:r>
              <a:rPr lang="en-US" sz="2200" b="1" i="1" dirty="0" smtClean="0">
                <a:solidFill>
                  <a:srgbClr val="00FFFF"/>
                </a:solidFill>
              </a:rPr>
              <a:t>R</a:t>
            </a:r>
            <a:r>
              <a:rPr lang="en-US" sz="2200" b="1" baseline="30000" dirty="0" smtClean="0">
                <a:solidFill>
                  <a:srgbClr val="00FFFF"/>
                </a:solidFill>
              </a:rPr>
              <a:t>2</a:t>
            </a:r>
            <a:r>
              <a:rPr lang="en-US" sz="2200" b="1" dirty="0" smtClean="0">
                <a:solidFill>
                  <a:srgbClr val="00FFFF"/>
                </a:solidFill>
              </a:rPr>
              <a:t> </a:t>
            </a:r>
            <a:r>
              <a:rPr lang="ru-RU" sz="2200" b="1" dirty="0" smtClean="0">
                <a:solidFill>
                  <a:srgbClr val="00FFFF"/>
                </a:solidFill>
              </a:rPr>
              <a:t>по частным коэффициентам корреляции:</a:t>
            </a:r>
            <a:endParaRPr lang="ru-RU" sz="2000" b="1" dirty="0" smtClean="0">
              <a:solidFill>
                <a:srgbClr val="00FFFF"/>
              </a:solidFill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70828"/>
              </p:ext>
            </p:extLst>
          </p:nvPr>
        </p:nvGraphicFramePr>
        <p:xfrm>
          <a:off x="549402" y="5876989"/>
          <a:ext cx="39322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Уравнение" r:id="rId16" imgW="2412720" imgH="253800" progId="Equation.3">
                  <p:embed/>
                </p:oleObj>
              </mc:Choice>
              <mc:Fallback>
                <p:oleObj name="Уравнение" r:id="rId16" imgW="2412720" imgH="2538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02" y="5876989"/>
                        <a:ext cx="3932238" cy="458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76193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3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Множественная линейная связь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50858"/>
              </p:ext>
            </p:extLst>
          </p:nvPr>
        </p:nvGraphicFramePr>
        <p:xfrm>
          <a:off x="182558" y="1865234"/>
          <a:ext cx="8740651" cy="4853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9830">
                  <a:extLst>
                    <a:ext uri="{9D8B030D-6E8A-4147-A177-3AD203B41FA5}">
                      <a16:colId xmlns:a16="http://schemas.microsoft.com/office/drawing/2014/main" val="949060614"/>
                    </a:ext>
                  </a:extLst>
                </a:gridCol>
                <a:gridCol w="1147373">
                  <a:extLst>
                    <a:ext uri="{9D8B030D-6E8A-4147-A177-3AD203B41FA5}">
                      <a16:colId xmlns:a16="http://schemas.microsoft.com/office/drawing/2014/main" val="2280504797"/>
                    </a:ext>
                  </a:extLst>
                </a:gridCol>
                <a:gridCol w="1147373">
                  <a:extLst>
                    <a:ext uri="{9D8B030D-6E8A-4147-A177-3AD203B41FA5}">
                      <a16:colId xmlns:a16="http://schemas.microsoft.com/office/drawing/2014/main" val="3915628324"/>
                    </a:ext>
                  </a:extLst>
                </a:gridCol>
                <a:gridCol w="1147373">
                  <a:extLst>
                    <a:ext uri="{9D8B030D-6E8A-4147-A177-3AD203B41FA5}">
                      <a16:colId xmlns:a16="http://schemas.microsoft.com/office/drawing/2014/main" val="4020206030"/>
                    </a:ext>
                  </a:extLst>
                </a:gridCol>
                <a:gridCol w="1256234">
                  <a:extLst>
                    <a:ext uri="{9D8B030D-6E8A-4147-A177-3AD203B41FA5}">
                      <a16:colId xmlns:a16="http://schemas.microsoft.com/office/drawing/2014/main" val="28124646"/>
                    </a:ext>
                  </a:extLst>
                </a:gridCol>
                <a:gridCol w="1256234">
                  <a:extLst>
                    <a:ext uri="{9D8B030D-6E8A-4147-A177-3AD203B41FA5}">
                      <a16:colId xmlns:a16="http://schemas.microsoft.com/office/drawing/2014/main" val="1444504936"/>
                    </a:ext>
                  </a:extLst>
                </a:gridCol>
                <a:gridCol w="1256234">
                  <a:extLst>
                    <a:ext uri="{9D8B030D-6E8A-4147-A177-3AD203B41FA5}">
                      <a16:colId xmlns:a16="http://schemas.microsoft.com/office/drawing/2014/main" val="2428508129"/>
                    </a:ext>
                  </a:extLst>
                </a:gridCol>
              </a:tblGrid>
              <a:tr h="341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Отрасль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600" i="0" baseline="-25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600" i="0" baseline="-25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600" i="0" baseline="-25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i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1859251362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Toyota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0,900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0,943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0,905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0,332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0,694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0,384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2430218239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Ford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0,961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0,960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0,964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0,471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0,456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0,542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743724110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Daimler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0,833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0,583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0,555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0,754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0,262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0,154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2655295379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Volkswagen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0,919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0,971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0,902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0,419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0,834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0,102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4216905535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Honda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0,892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0,920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0,948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0,157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0,516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0,722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1464075815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Nissan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0,864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0,963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0,870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0,194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0,854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0,279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1905917586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Peugeot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0,711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0,958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0,770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–0,147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0,914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0,443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3678817965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BMW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</a:rPr>
                        <a:t>–0,106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0,959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</a:rPr>
                        <a:t>–0,319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0,744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0,982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</a:rPr>
                        <a:t>–0,771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3511260754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Renault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</a:rPr>
                        <a:t>–0,396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0,655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</a:rPr>
                        <a:t>–0,729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0,159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0,584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</a:rPr>
                        <a:t>–0,677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72429637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Mitsubishi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0,900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0,927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0,969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0,032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0,503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0,820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89383273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Mazda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–0,394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0,057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–0,302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–0,396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–0,071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–0,305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1102535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Suzuki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0,925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0,879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0,946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0,605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0,030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0,735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2129066535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Isuzu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0,469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0,645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0,809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–0,116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0,511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0,750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1045683364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Fuji Heavy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55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0,185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0,859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0,109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0,180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0,859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–0,100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2836511682"/>
                  </a:ext>
                </a:extLst>
              </a:tr>
              <a:tr h="30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Harley-</a:t>
                      </a:r>
                      <a:r>
                        <a:rPr lang="en-US" sz="1600">
                          <a:effectLst/>
                        </a:rPr>
                        <a:t>Dav.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09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0,813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0,494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0,859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0,875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</a:rPr>
                        <a:t>–0,689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0,905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" marR="14287" marT="0" marB="0" anchor="ctr"/>
                </a:tc>
                <a:extLst>
                  <a:ext uri="{0D108BD9-81ED-4DB2-BD59-A6C34878D82A}">
                    <a16:rowId xmlns:a16="http://schemas.microsoft.com/office/drawing/2014/main" val="2620620426"/>
                  </a:ext>
                </a:extLst>
              </a:tr>
            </a:tbl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1056791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Парные и частные коэффициенты корреляции между выручкой,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численностью рабочей силы и активам для отрасли автомобилестроения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1203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Задача 2 «Ранжирование проектов»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(коэффициент Спирмена)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5430" y="1455223"/>
            <a:ext cx="8845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инвестиционных проектов,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проранжированных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3 экспертами.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48251"/>
              </p:ext>
            </p:extLst>
          </p:nvPr>
        </p:nvGraphicFramePr>
        <p:xfrm>
          <a:off x="211328" y="1804988"/>
          <a:ext cx="3325813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Уравнение" r:id="rId4" imgW="2006280" imgH="2539800" progId="Equation.3">
                  <p:embed/>
                </p:oleObj>
              </mc:Choice>
              <mc:Fallback>
                <p:oleObj name="Уравнение" r:id="rId4" imgW="2006280" imgH="2539800" progId="Equation.3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28" y="1804988"/>
                        <a:ext cx="3325813" cy="457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838"/>
              </p:ext>
            </p:extLst>
          </p:nvPr>
        </p:nvGraphicFramePr>
        <p:xfrm>
          <a:off x="3770884" y="2128837"/>
          <a:ext cx="5263579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Уравнение" r:id="rId6" imgW="3060360" imgH="2514600" progId="Equation.3">
                  <p:embed/>
                </p:oleObj>
              </mc:Choice>
              <mc:Fallback>
                <p:oleObj name="Уравнение" r:id="rId6" imgW="3060360" imgH="2514600" progId="Equation.3">
                  <p:embed/>
                  <p:pic>
                    <p:nvPicPr>
                      <p:cNvPr id="7" name="Объект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884" y="2128837"/>
                        <a:ext cx="5263579" cy="4526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53718" y="6343587"/>
            <a:ext cx="23883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2 3 2     4 3     3 2 2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9732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Задача 2 «Ранжирование проектов»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(коэффициент Кендалла)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5430" y="1455223"/>
            <a:ext cx="8845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инвестиционных проектов,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проранжированных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3 экспертами.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28891"/>
              </p:ext>
            </p:extLst>
          </p:nvPr>
        </p:nvGraphicFramePr>
        <p:xfrm>
          <a:off x="207708" y="1804988"/>
          <a:ext cx="3957638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Уравнение" r:id="rId4" imgW="2387520" imgH="2539800" progId="Equation.3">
                  <p:embed/>
                </p:oleObj>
              </mc:Choice>
              <mc:Fallback>
                <p:oleObj name="Уравнение" r:id="rId4" imgW="2387520" imgH="25398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08" y="1804988"/>
                        <a:ext cx="3957638" cy="457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51068"/>
              </p:ext>
            </p:extLst>
          </p:nvPr>
        </p:nvGraphicFramePr>
        <p:xfrm>
          <a:off x="4384675" y="2192909"/>
          <a:ext cx="4572000" cy="466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Уравнение" r:id="rId6" imgW="2539800" imgH="2590560" progId="Equation.3">
                  <p:embed/>
                </p:oleObj>
              </mc:Choice>
              <mc:Fallback>
                <p:oleObj name="Уравнение" r:id="rId6" imgW="2539800" imgH="2590560" progId="Equation.3">
                  <p:embed/>
                  <p:pic>
                    <p:nvPicPr>
                      <p:cNvPr id="19" name="Объект 1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192909"/>
                        <a:ext cx="4572000" cy="466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53718" y="6343587"/>
            <a:ext cx="23883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2 3 2     4 3     3 2 2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6599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Задача 2 «Ранжирование проектов»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(коэффициент конкордации)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5430" y="1455223"/>
            <a:ext cx="88450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инвестиционных проектов,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проранжированных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3 экспертами.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211138" y="1804988"/>
          <a:ext cx="4021137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Уравнение" r:id="rId4" imgW="2425680" imgH="2539800" progId="Equation.3">
                  <p:embed/>
                </p:oleObj>
              </mc:Choice>
              <mc:Fallback>
                <p:oleObj name="Уравнение" r:id="rId4" imgW="2425680" imgH="25398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804988"/>
                        <a:ext cx="4021137" cy="457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53718" y="6343587"/>
            <a:ext cx="23883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2 3 2     4 3     3 2 2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841640"/>
              </p:ext>
            </p:extLst>
          </p:nvPr>
        </p:nvGraphicFramePr>
        <p:xfrm>
          <a:off x="4467670" y="2095500"/>
          <a:ext cx="4566793" cy="258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Уравнение" r:id="rId6" imgW="2882880" imgH="1434960" progId="Equation.3">
                  <p:embed/>
                </p:oleObj>
              </mc:Choice>
              <mc:Fallback>
                <p:oleObj name="Уравнение" r:id="rId6" imgW="2882880" imgH="1434960" progId="Equation.3">
                  <p:embed/>
                  <p:pic>
                    <p:nvPicPr>
                      <p:cNvPr id="19" name="Объект 1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670" y="2095500"/>
                        <a:ext cx="4566793" cy="258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764681"/>
              </p:ext>
            </p:extLst>
          </p:nvPr>
        </p:nvGraphicFramePr>
        <p:xfrm>
          <a:off x="4484688" y="4633913"/>
          <a:ext cx="2971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Уравнение" r:id="rId8" imgW="1650960" imgH="266400" progId="Equation.3">
                  <p:embed/>
                </p:oleObj>
              </mc:Choice>
              <mc:Fallback>
                <p:oleObj name="Уравнение" r:id="rId8" imgW="1650960" imgH="2664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4633913"/>
                        <a:ext cx="29718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63203"/>
              </p:ext>
            </p:extLst>
          </p:nvPr>
        </p:nvGraphicFramePr>
        <p:xfrm>
          <a:off x="4489450" y="5099050"/>
          <a:ext cx="38623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Уравнение" r:id="rId10" imgW="2145960" imgH="279360" progId="Equation.3">
                  <p:embed/>
                </p:oleObj>
              </mc:Choice>
              <mc:Fallback>
                <p:oleObj name="Уравнение" r:id="rId10" imgW="2145960" imgH="279360" progId="Equation.3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099050"/>
                        <a:ext cx="38623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4412807" y="5610463"/>
            <a:ext cx="46763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hangingPunct="0"/>
            <a:r>
              <a:rPr lang="ru-RU" sz="2200" dirty="0" smtClean="0"/>
              <a:t>14</a:t>
            </a:r>
            <a:r>
              <a:rPr lang="en-US" sz="2200" dirty="0" smtClean="0"/>
              <a:t>,35</a:t>
            </a:r>
            <a:r>
              <a:rPr lang="ru-RU" sz="2200" dirty="0" smtClean="0"/>
              <a:t> </a:t>
            </a:r>
            <a:r>
              <a:rPr lang="en-US" sz="2200" dirty="0" smtClean="0"/>
              <a:t>&lt; 16,92</a:t>
            </a:r>
            <a:r>
              <a:rPr lang="ru-RU" sz="2200" dirty="0" smtClean="0"/>
              <a:t>,  </a:t>
            </a:r>
            <a:r>
              <a:rPr lang="ru-RU" sz="2200" dirty="0" smtClean="0">
                <a:sym typeface="Symbol" panose="05050102010706020507" pitchFamily="18" charset="2"/>
              </a:rPr>
              <a:t>связи нет при </a:t>
            </a:r>
            <a:r>
              <a:rPr lang="en-US" sz="2200" i="1" dirty="0" smtClean="0">
                <a:sym typeface="Symbol" panose="05050102010706020507" pitchFamily="18" charset="2"/>
              </a:rPr>
              <a:t>α</a:t>
            </a:r>
            <a:r>
              <a:rPr lang="en-US" sz="2200" dirty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=</a:t>
            </a:r>
            <a:r>
              <a:rPr lang="ru-RU" sz="2200" dirty="0" smtClean="0">
                <a:sym typeface="Symbol" panose="05050102010706020507" pitchFamily="18" charset="2"/>
              </a:rPr>
              <a:t> 0,05.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6934026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45987" y="1112523"/>
            <a:ext cx="88456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Задача 3: Зависимость </a:t>
            </a:r>
            <a:r>
              <a:rPr 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оплаты труда </a:t>
            </a:r>
            <a:r>
              <a:rPr lang="ru-RU" sz="2200" dirty="0">
                <a:sym typeface="Symbol" panose="05050102010706020507" pitchFamily="18" charset="2"/>
              </a:rPr>
              <a:t>(низкая; средняя; высокая) </a:t>
            </a:r>
            <a:r>
              <a:rPr 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от </a:t>
            </a:r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об-</a:t>
            </a:r>
            <a:r>
              <a:rPr lang="ru-RU" sz="2200" b="1" dirty="0" err="1" smtClean="0">
                <a:solidFill>
                  <a:srgbClr val="00FFFF"/>
                </a:solidFill>
                <a:sym typeface="Symbol" panose="05050102010706020507" pitchFamily="18" charset="2"/>
              </a:rPr>
              <a:t>разования</a:t>
            </a:r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ru-RU" sz="2200" dirty="0">
                <a:sym typeface="Symbol" panose="05050102010706020507" pitchFamily="18" charset="2"/>
              </a:rPr>
              <a:t>(неполное среднее; среднее; среднее специальное; высшее; высшее со степенью), </a:t>
            </a:r>
            <a:r>
              <a:rPr lang="ru-RU" sz="2200" dirty="0" smtClean="0"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sym typeface="Symbol" panose="05050102010706020507" pitchFamily="18" charset="2"/>
              </a:rPr>
              <a:t>n</a:t>
            </a:r>
            <a:r>
              <a:rPr lang="en-US" sz="2200" dirty="0" smtClean="0">
                <a:sym typeface="Symbol" panose="05050102010706020507" pitchFamily="18" charset="2"/>
              </a:rPr>
              <a:t> = 300.</a:t>
            </a:r>
            <a:endParaRPr lang="ru-RU" sz="2200" dirty="0" smtClean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12064" y="2220519"/>
          <a:ext cx="4194276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Уравнение" r:id="rId3" imgW="2819400" imgH="1143000" progId="Equation.3">
                  <p:embed/>
                </p:oleObj>
              </mc:Choice>
              <mc:Fallback>
                <p:oleObj name="Уравнение" r:id="rId3" imgW="2819400" imgH="114300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4" y="2220519"/>
                        <a:ext cx="4194276" cy="205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5747796" y="2574804"/>
          <a:ext cx="2696976" cy="12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Уравнение" r:id="rId5" imgW="1498320" imgH="711000" progId="Equation.3">
                  <p:embed/>
                </p:oleObj>
              </mc:Choice>
              <mc:Fallback>
                <p:oleObj name="Уравнение" r:id="rId5" imgW="1498320" imgH="711000" progId="Equation.3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47796" y="2574804"/>
                        <a:ext cx="2696976" cy="12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5248656" y="2164107"/>
            <a:ext cx="3878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Равномерное распределение</a:t>
            </a:r>
            <a:endParaRPr lang="ru-RU" sz="2200" dirty="0" smtClean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145987" y="4278918"/>
          <a:ext cx="4517453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Уравнение" r:id="rId7" imgW="3289300" imgH="711200" progId="Equation.3">
                  <p:embed/>
                </p:oleObj>
              </mc:Choice>
              <mc:Fallback>
                <p:oleObj name="Уравнение" r:id="rId7" imgW="3289300" imgH="7112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87" y="4278918"/>
                        <a:ext cx="4517453" cy="128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4892232" y="4278918"/>
          <a:ext cx="4142231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Уравнение" r:id="rId9" imgW="3073400" imgH="711200" progId="Equation.3">
                  <p:embed/>
                </p:oleObj>
              </mc:Choice>
              <mc:Fallback>
                <p:oleObj name="Уравнение" r:id="rId9" imgW="3073400" imgH="7112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232" y="4278918"/>
                        <a:ext cx="4142231" cy="128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/>
          </p:nvPr>
        </p:nvGraphicFramePr>
        <p:xfrm>
          <a:off x="145987" y="5596509"/>
          <a:ext cx="2870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Уравнение" r:id="rId11" imgW="1549080" imgH="253800" progId="Equation.3">
                  <p:embed/>
                </p:oleObj>
              </mc:Choice>
              <mc:Fallback>
                <p:oleObj name="Уравнение" r:id="rId11" imgW="1549080" imgH="2538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87" y="5596509"/>
                        <a:ext cx="2870263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3142070" y="5467637"/>
          <a:ext cx="3199012" cy="86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Уравнение" r:id="rId13" imgW="1777680" imgH="482400" progId="Equation.3">
                  <p:embed/>
                </p:oleObj>
              </mc:Choice>
              <mc:Fallback>
                <p:oleObj name="Уравнение" r:id="rId13" imgW="1777680" imgH="4824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070" y="5467637"/>
                        <a:ext cx="3199012" cy="868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182563" y="6226175"/>
          <a:ext cx="4019361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Уравнение" r:id="rId15" imgW="2374560" imgH="279360" progId="Equation.3">
                  <p:embed/>
                </p:oleObj>
              </mc:Choice>
              <mc:Fallback>
                <p:oleObj name="Уравнение" r:id="rId15" imgW="2374560" imgH="27936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6226175"/>
                        <a:ext cx="4019361" cy="503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4201924" y="6262350"/>
            <a:ext cx="49420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56,48 </a:t>
            </a:r>
            <a:r>
              <a:rPr lang="en-US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&gt; 26,12 </a:t>
            </a:r>
            <a:r>
              <a:rPr lang="ru-RU" sz="2200" dirty="0" smtClean="0">
                <a:sym typeface="Symbol" panose="05050102010706020507" pitchFamily="18" charset="2"/>
              </a:rPr>
              <a:t>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/>
              <a:t>связь </a:t>
            </a:r>
            <a:r>
              <a:rPr lang="ru-RU" sz="2200" dirty="0"/>
              <a:t>есть при </a:t>
            </a:r>
            <a:r>
              <a:rPr lang="el-GR" sz="2200" i="1" dirty="0" smtClean="0"/>
              <a:t>α</a:t>
            </a:r>
            <a:r>
              <a:rPr lang="en-US" sz="2200" dirty="0" smtClean="0"/>
              <a:t>=0,001.</a:t>
            </a:r>
            <a:endParaRPr lang="ru-RU" sz="2200" dirty="0"/>
          </a:p>
        </p:txBody>
      </p:sp>
      <p:sp>
        <p:nvSpPr>
          <p:cNvPr id="33" name="Прямоугольник 32"/>
          <p:cNvSpPr/>
          <p:nvPr/>
        </p:nvSpPr>
        <p:spPr bwMode="auto">
          <a:xfrm>
            <a:off x="650592" y="2221374"/>
            <a:ext cx="2824128" cy="11878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 Cyr" pitchFamily="18" charset="-52"/>
            </a:endParaRPr>
          </a:p>
        </p:txBody>
      </p:sp>
      <p:sp>
        <p:nvSpPr>
          <p:cNvPr id="1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Категоризованные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переменные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1288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30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17581</TotalTime>
  <Words>713</Words>
  <Application>Microsoft Office PowerPoint</Application>
  <PresentationFormat>Экран (4:3)</PresentationFormat>
  <Paragraphs>174</Paragraphs>
  <Slides>9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545</cp:revision>
  <dcterms:created xsi:type="dcterms:W3CDTF">1997-05-19T02:18:46Z</dcterms:created>
  <dcterms:modified xsi:type="dcterms:W3CDTF">2019-02-04T17:00:29Z</dcterms:modified>
</cp:coreProperties>
</file>