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5"/>
  </p:notesMasterIdLst>
  <p:sldIdLst>
    <p:sldId id="291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405" r:id="rId18"/>
    <p:sldId id="406" r:id="rId19"/>
    <p:sldId id="407" r:id="rId20"/>
    <p:sldId id="408" r:id="rId21"/>
    <p:sldId id="409" r:id="rId22"/>
    <p:sldId id="410" r:id="rId23"/>
    <p:sldId id="375" r:id="rId2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C0C0C0"/>
    <a:srgbClr val="6666FF"/>
    <a:srgbClr val="CC0066"/>
    <a:srgbClr val="99678F"/>
    <a:srgbClr val="FF3300"/>
    <a:srgbClr val="FF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46F890A9-2807-4EBB-B81D-B2AA78EC7F39}" styleName="Темный стиль 2 —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5" autoAdjust="0"/>
    <p:restoredTop sz="94364" autoAdjust="0"/>
  </p:normalViewPr>
  <p:slideViewPr>
    <p:cSldViewPr snapToGrid="0">
      <p:cViewPr varScale="1">
        <p:scale>
          <a:sx n="49" d="100"/>
          <a:sy n="49" d="100"/>
        </p:scale>
        <p:origin x="42" y="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452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2787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2274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649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9077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565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549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1728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9806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3375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0319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5585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1571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0749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2620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52400" y="2286000"/>
            <a:ext cx="1463675" cy="2182813"/>
            <a:chOff x="96" y="1440"/>
            <a:chExt cx="922" cy="1375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96" y="1440"/>
              <a:ext cx="913" cy="1375"/>
              <a:chOff x="96" y="1440"/>
              <a:chExt cx="913" cy="1375"/>
            </a:xfrm>
          </p:grpSpPr>
          <p:sp>
            <p:nvSpPr>
              <p:cNvPr id="11" name="Freeform 2"/>
              <p:cNvSpPr>
                <a:spLocks/>
              </p:cNvSpPr>
              <p:nvPr/>
            </p:nvSpPr>
            <p:spPr bwMode="ltGray">
              <a:xfrm>
                <a:off x="181" y="1574"/>
                <a:ext cx="742" cy="1110"/>
              </a:xfrm>
              <a:custGeom>
                <a:avLst/>
                <a:gdLst>
                  <a:gd name="T0" fmla="*/ 370 w 742"/>
                  <a:gd name="T1" fmla="*/ 0 h 1110"/>
                  <a:gd name="T2" fmla="*/ 0 w 742"/>
                  <a:gd name="T3" fmla="*/ 554 h 1110"/>
                  <a:gd name="T4" fmla="*/ 370 w 742"/>
                  <a:gd name="T5" fmla="*/ 1109 h 1110"/>
                  <a:gd name="T6" fmla="*/ 741 w 742"/>
                  <a:gd name="T7" fmla="*/ 554 h 1110"/>
                  <a:gd name="T8" fmla="*/ 370 w 742"/>
                  <a:gd name="T9" fmla="*/ 0 h 1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42" h="1110">
                    <a:moveTo>
                      <a:pt x="370" y="0"/>
                    </a:moveTo>
                    <a:lnTo>
                      <a:pt x="0" y="554"/>
                    </a:lnTo>
                    <a:lnTo>
                      <a:pt x="370" y="1109"/>
                    </a:lnTo>
                    <a:lnTo>
                      <a:pt x="741" y="554"/>
                    </a:lnTo>
                    <a:lnTo>
                      <a:pt x="370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2" name="Group 5"/>
              <p:cNvGrpSpPr>
                <a:grpSpLocks/>
              </p:cNvGrpSpPr>
              <p:nvPr/>
            </p:nvGrpSpPr>
            <p:grpSpPr bwMode="auto">
              <a:xfrm>
                <a:off x="96" y="1440"/>
                <a:ext cx="913" cy="688"/>
                <a:chOff x="96" y="1440"/>
                <a:chExt cx="913" cy="688"/>
              </a:xfrm>
            </p:grpSpPr>
            <p:sp>
              <p:nvSpPr>
                <p:cNvPr id="16" name="Freeform 3"/>
                <p:cNvSpPr>
                  <a:spLocks/>
                </p:cNvSpPr>
                <p:nvPr/>
              </p:nvSpPr>
              <p:spPr bwMode="ltGray">
                <a:xfrm>
                  <a:off x="552" y="1440"/>
                  <a:ext cx="457" cy="688"/>
                </a:xfrm>
                <a:custGeom>
                  <a:avLst/>
                  <a:gdLst>
                    <a:gd name="T0" fmla="*/ 0 w 457"/>
                    <a:gd name="T1" fmla="*/ 136 h 688"/>
                    <a:gd name="T2" fmla="*/ 0 w 457"/>
                    <a:gd name="T3" fmla="*/ 0 h 688"/>
                    <a:gd name="T4" fmla="*/ 456 w 457"/>
                    <a:gd name="T5" fmla="*/ 687 h 688"/>
                    <a:gd name="T6" fmla="*/ 365 w 457"/>
                    <a:gd name="T7" fmla="*/ 687 h 688"/>
                    <a:gd name="T8" fmla="*/ 0 w 457"/>
                    <a:gd name="T9" fmla="*/ 136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0" y="136"/>
                      </a:moveTo>
                      <a:lnTo>
                        <a:pt x="0" y="0"/>
                      </a:lnTo>
                      <a:lnTo>
                        <a:pt x="456" y="687"/>
                      </a:lnTo>
                      <a:lnTo>
                        <a:pt x="365" y="687"/>
                      </a:lnTo>
                      <a:lnTo>
                        <a:pt x="0" y="136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7" name="Freeform 4"/>
                <p:cNvSpPr>
                  <a:spLocks/>
                </p:cNvSpPr>
                <p:nvPr/>
              </p:nvSpPr>
              <p:spPr bwMode="ltGray">
                <a:xfrm>
                  <a:off x="96" y="1440"/>
                  <a:ext cx="457" cy="688"/>
                </a:xfrm>
                <a:custGeom>
                  <a:avLst/>
                  <a:gdLst>
                    <a:gd name="T0" fmla="*/ 456 w 457"/>
                    <a:gd name="T1" fmla="*/ 0 h 688"/>
                    <a:gd name="T2" fmla="*/ 456 w 457"/>
                    <a:gd name="T3" fmla="*/ 136 h 688"/>
                    <a:gd name="T4" fmla="*/ 90 w 457"/>
                    <a:gd name="T5" fmla="*/ 687 h 688"/>
                    <a:gd name="T6" fmla="*/ 0 w 457"/>
                    <a:gd name="T7" fmla="*/ 687 h 688"/>
                    <a:gd name="T8" fmla="*/ 456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456" y="0"/>
                      </a:moveTo>
                      <a:lnTo>
                        <a:pt x="456" y="136"/>
                      </a:lnTo>
                      <a:lnTo>
                        <a:pt x="90" y="687"/>
                      </a:lnTo>
                      <a:lnTo>
                        <a:pt x="0" y="687"/>
                      </a:lnTo>
                      <a:lnTo>
                        <a:pt x="456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3" name="Group 8"/>
              <p:cNvGrpSpPr>
                <a:grpSpLocks/>
              </p:cNvGrpSpPr>
              <p:nvPr/>
            </p:nvGrpSpPr>
            <p:grpSpPr bwMode="auto">
              <a:xfrm>
                <a:off x="96" y="2127"/>
                <a:ext cx="913" cy="688"/>
                <a:chOff x="96" y="2127"/>
                <a:chExt cx="913" cy="688"/>
              </a:xfrm>
            </p:grpSpPr>
            <p:sp>
              <p:nvSpPr>
                <p:cNvPr id="14" name="Freeform 6"/>
                <p:cNvSpPr>
                  <a:spLocks/>
                </p:cNvSpPr>
                <p:nvPr/>
              </p:nvSpPr>
              <p:spPr bwMode="ltGray">
                <a:xfrm>
                  <a:off x="552" y="2127"/>
                  <a:ext cx="457" cy="688"/>
                </a:xfrm>
                <a:custGeom>
                  <a:avLst/>
                  <a:gdLst>
                    <a:gd name="T0" fmla="*/ 365 w 457"/>
                    <a:gd name="T1" fmla="*/ 0 h 688"/>
                    <a:gd name="T2" fmla="*/ 456 w 457"/>
                    <a:gd name="T3" fmla="*/ 0 h 688"/>
                    <a:gd name="T4" fmla="*/ 0 w 457"/>
                    <a:gd name="T5" fmla="*/ 687 h 688"/>
                    <a:gd name="T6" fmla="*/ 0 w 457"/>
                    <a:gd name="T7" fmla="*/ 550 h 688"/>
                    <a:gd name="T8" fmla="*/ 365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365" y="0"/>
                      </a:moveTo>
                      <a:lnTo>
                        <a:pt x="456" y="0"/>
                      </a:lnTo>
                      <a:lnTo>
                        <a:pt x="0" y="687"/>
                      </a:lnTo>
                      <a:lnTo>
                        <a:pt x="0" y="55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" name="Freeform 7"/>
                <p:cNvSpPr>
                  <a:spLocks/>
                </p:cNvSpPr>
                <p:nvPr/>
              </p:nvSpPr>
              <p:spPr bwMode="ltGray">
                <a:xfrm>
                  <a:off x="96" y="2127"/>
                  <a:ext cx="457" cy="688"/>
                </a:xfrm>
                <a:custGeom>
                  <a:avLst/>
                  <a:gdLst>
                    <a:gd name="T0" fmla="*/ 90 w 457"/>
                    <a:gd name="T1" fmla="*/ 0 h 688"/>
                    <a:gd name="T2" fmla="*/ 456 w 457"/>
                    <a:gd name="T3" fmla="*/ 550 h 688"/>
                    <a:gd name="T4" fmla="*/ 456 w 457"/>
                    <a:gd name="T5" fmla="*/ 687 h 688"/>
                    <a:gd name="T6" fmla="*/ 0 w 457"/>
                    <a:gd name="T7" fmla="*/ 0 h 688"/>
                    <a:gd name="T8" fmla="*/ 90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90" y="0"/>
                      </a:moveTo>
                      <a:lnTo>
                        <a:pt x="456" y="550"/>
                      </a:lnTo>
                      <a:lnTo>
                        <a:pt x="456" y="687"/>
                      </a:lnTo>
                      <a:lnTo>
                        <a:pt x="0" y="0"/>
                      </a:lnTo>
                      <a:lnTo>
                        <a:pt x="90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93" y="1555"/>
              <a:ext cx="525" cy="480"/>
              <a:chOff x="493" y="1555"/>
              <a:chExt cx="525" cy="480"/>
            </a:xfrm>
          </p:grpSpPr>
          <p:sp>
            <p:nvSpPr>
              <p:cNvPr id="7" name="Freeform 10"/>
              <p:cNvSpPr>
                <a:spLocks/>
              </p:cNvSpPr>
              <p:nvPr/>
            </p:nvSpPr>
            <p:spPr bwMode="gray">
              <a:xfrm>
                <a:off x="493" y="1555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" name="Freeform 11"/>
              <p:cNvSpPr>
                <a:spLocks/>
              </p:cNvSpPr>
              <p:nvPr/>
            </p:nvSpPr>
            <p:spPr bwMode="gray">
              <a:xfrm>
                <a:off x="565" y="1620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gray">
              <a:xfrm>
                <a:off x="621" y="1629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3"/>
              <p:cNvSpPr>
                <a:spLocks/>
              </p:cNvSpPr>
              <p:nvPr/>
            </p:nvSpPr>
            <p:spPr bwMode="gray">
              <a:xfrm>
                <a:off x="722" y="1752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06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3700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çàãîëîâêà</a:t>
            </a:r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ïîäçàãîëîâêà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>
          <a:xfrm>
            <a:off x="13700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808413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74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4BF2B-EDCC-4238-9875-5C67E1AFDEEC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9374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25197-A4C5-4721-A87C-344BCE667719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650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476250"/>
            <a:ext cx="1943100" cy="56197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476250"/>
            <a:ext cx="5676900" cy="56197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8AAA0-B2D9-4C59-B273-892D01414895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6879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9A675-512E-45D7-B0FE-82DE76E5B89E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7108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B883A-5F90-4AC3-921E-9665592E6AA4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7072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AAA3E-90FA-40A8-979B-A694495C6C37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5677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3A41A-A7B1-46FE-9765-07487C8E2C1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994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2D8A1-9A0E-4138-A57D-EBBD0FF74E5F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5909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797A9-0AF9-44CC-A973-30D979A420C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2946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E590E-5841-4875-A72E-9F4435973AC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5700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0B772-AC5B-4868-A056-9B13DBDAE7B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1931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203200" y="276225"/>
            <a:ext cx="1260475" cy="1601788"/>
            <a:chOff x="128" y="174"/>
            <a:chExt cx="794" cy="1009"/>
          </a:xfrm>
        </p:grpSpPr>
        <p:grpSp>
          <p:nvGrpSpPr>
            <p:cNvPr id="1032" name="Group 9"/>
            <p:cNvGrpSpPr>
              <a:grpSpLocks/>
            </p:cNvGrpSpPr>
            <p:nvPr/>
          </p:nvGrpSpPr>
          <p:grpSpPr bwMode="auto">
            <a:xfrm>
              <a:off x="128" y="174"/>
              <a:ext cx="737" cy="1009"/>
              <a:chOff x="128" y="174"/>
              <a:chExt cx="737" cy="1009"/>
            </a:xfrm>
          </p:grpSpPr>
          <p:sp>
            <p:nvSpPr>
              <p:cNvPr id="1038" name="Freeform 2"/>
              <p:cNvSpPr>
                <a:spLocks/>
              </p:cNvSpPr>
              <p:nvPr/>
            </p:nvSpPr>
            <p:spPr bwMode="ltGray">
              <a:xfrm>
                <a:off x="197" y="272"/>
                <a:ext cx="599" cy="815"/>
              </a:xfrm>
              <a:custGeom>
                <a:avLst/>
                <a:gdLst>
                  <a:gd name="T0" fmla="*/ 299 w 599"/>
                  <a:gd name="T1" fmla="*/ 0 h 815"/>
                  <a:gd name="T2" fmla="*/ 0 w 599"/>
                  <a:gd name="T3" fmla="*/ 407 h 815"/>
                  <a:gd name="T4" fmla="*/ 299 w 599"/>
                  <a:gd name="T5" fmla="*/ 814 h 815"/>
                  <a:gd name="T6" fmla="*/ 598 w 599"/>
                  <a:gd name="T7" fmla="*/ 407 h 815"/>
                  <a:gd name="T8" fmla="*/ 299 w 599"/>
                  <a:gd name="T9" fmla="*/ 0 h 8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9" h="815">
                    <a:moveTo>
                      <a:pt x="299" y="0"/>
                    </a:moveTo>
                    <a:lnTo>
                      <a:pt x="0" y="407"/>
                    </a:lnTo>
                    <a:lnTo>
                      <a:pt x="299" y="814"/>
                    </a:lnTo>
                    <a:lnTo>
                      <a:pt x="598" y="407"/>
                    </a:lnTo>
                    <a:lnTo>
                      <a:pt x="299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039" name="Group 5"/>
              <p:cNvGrpSpPr>
                <a:grpSpLocks/>
              </p:cNvGrpSpPr>
              <p:nvPr/>
            </p:nvGrpSpPr>
            <p:grpSpPr bwMode="auto">
              <a:xfrm>
                <a:off x="128" y="174"/>
                <a:ext cx="737" cy="505"/>
                <a:chOff x="128" y="174"/>
                <a:chExt cx="737" cy="505"/>
              </a:xfrm>
            </p:grpSpPr>
            <p:sp>
              <p:nvSpPr>
                <p:cNvPr id="2" name="Freeform 3"/>
                <p:cNvSpPr>
                  <a:spLocks/>
                </p:cNvSpPr>
                <p:nvPr/>
              </p:nvSpPr>
              <p:spPr bwMode="ltGray">
                <a:xfrm>
                  <a:off x="496" y="174"/>
                  <a:ext cx="369" cy="505"/>
                </a:xfrm>
                <a:custGeom>
                  <a:avLst/>
                  <a:gdLst>
                    <a:gd name="T0" fmla="*/ 0 w 369"/>
                    <a:gd name="T1" fmla="*/ 100 h 505"/>
                    <a:gd name="T2" fmla="*/ 0 w 369"/>
                    <a:gd name="T3" fmla="*/ 0 h 505"/>
                    <a:gd name="T4" fmla="*/ 368 w 369"/>
                    <a:gd name="T5" fmla="*/ 504 h 505"/>
                    <a:gd name="T6" fmla="*/ 295 w 369"/>
                    <a:gd name="T7" fmla="*/ 504 h 505"/>
                    <a:gd name="T8" fmla="*/ 0 w 369"/>
                    <a:gd name="T9" fmla="*/ 10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0" y="100"/>
                      </a:moveTo>
                      <a:lnTo>
                        <a:pt x="0" y="0"/>
                      </a:lnTo>
                      <a:lnTo>
                        <a:pt x="368" y="504"/>
                      </a:lnTo>
                      <a:lnTo>
                        <a:pt x="295" y="504"/>
                      </a:lnTo>
                      <a:lnTo>
                        <a:pt x="0" y="10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" name="Freeform 4"/>
                <p:cNvSpPr>
                  <a:spLocks/>
                </p:cNvSpPr>
                <p:nvPr/>
              </p:nvSpPr>
              <p:spPr bwMode="ltGray">
                <a:xfrm>
                  <a:off x="128" y="174"/>
                  <a:ext cx="369" cy="505"/>
                </a:xfrm>
                <a:custGeom>
                  <a:avLst/>
                  <a:gdLst>
                    <a:gd name="T0" fmla="*/ 368 w 369"/>
                    <a:gd name="T1" fmla="*/ 0 h 505"/>
                    <a:gd name="T2" fmla="*/ 368 w 369"/>
                    <a:gd name="T3" fmla="*/ 100 h 505"/>
                    <a:gd name="T4" fmla="*/ 73 w 369"/>
                    <a:gd name="T5" fmla="*/ 504 h 505"/>
                    <a:gd name="T6" fmla="*/ 0 w 369"/>
                    <a:gd name="T7" fmla="*/ 504 h 505"/>
                    <a:gd name="T8" fmla="*/ 368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368" y="0"/>
                      </a:moveTo>
                      <a:lnTo>
                        <a:pt x="368" y="100"/>
                      </a:lnTo>
                      <a:lnTo>
                        <a:pt x="73" y="504"/>
                      </a:lnTo>
                      <a:lnTo>
                        <a:pt x="0" y="504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128" y="678"/>
                <a:ext cx="737" cy="505"/>
                <a:chOff x="128" y="678"/>
                <a:chExt cx="737" cy="505"/>
              </a:xfrm>
            </p:grpSpPr>
            <p:sp>
              <p:nvSpPr>
                <p:cNvPr id="1041" name="Freeform 6"/>
                <p:cNvSpPr>
                  <a:spLocks/>
                </p:cNvSpPr>
                <p:nvPr/>
              </p:nvSpPr>
              <p:spPr bwMode="ltGray">
                <a:xfrm>
                  <a:off x="496" y="678"/>
                  <a:ext cx="369" cy="505"/>
                </a:xfrm>
                <a:custGeom>
                  <a:avLst/>
                  <a:gdLst>
                    <a:gd name="T0" fmla="*/ 295 w 369"/>
                    <a:gd name="T1" fmla="*/ 0 h 505"/>
                    <a:gd name="T2" fmla="*/ 368 w 369"/>
                    <a:gd name="T3" fmla="*/ 0 h 505"/>
                    <a:gd name="T4" fmla="*/ 0 w 369"/>
                    <a:gd name="T5" fmla="*/ 504 h 505"/>
                    <a:gd name="T6" fmla="*/ 0 w 369"/>
                    <a:gd name="T7" fmla="*/ 404 h 505"/>
                    <a:gd name="T8" fmla="*/ 295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295" y="0"/>
                      </a:moveTo>
                      <a:lnTo>
                        <a:pt x="368" y="0"/>
                      </a:lnTo>
                      <a:lnTo>
                        <a:pt x="0" y="504"/>
                      </a:lnTo>
                      <a:lnTo>
                        <a:pt x="0" y="404"/>
                      </a:lnTo>
                      <a:lnTo>
                        <a:pt x="29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" name="Freeform 7"/>
                <p:cNvSpPr>
                  <a:spLocks/>
                </p:cNvSpPr>
                <p:nvPr/>
              </p:nvSpPr>
              <p:spPr bwMode="ltGray">
                <a:xfrm>
                  <a:off x="128" y="678"/>
                  <a:ext cx="369" cy="505"/>
                </a:xfrm>
                <a:custGeom>
                  <a:avLst/>
                  <a:gdLst>
                    <a:gd name="T0" fmla="*/ 73 w 369"/>
                    <a:gd name="T1" fmla="*/ 0 h 505"/>
                    <a:gd name="T2" fmla="*/ 368 w 369"/>
                    <a:gd name="T3" fmla="*/ 404 h 505"/>
                    <a:gd name="T4" fmla="*/ 368 w 369"/>
                    <a:gd name="T5" fmla="*/ 504 h 505"/>
                    <a:gd name="T6" fmla="*/ 0 w 369"/>
                    <a:gd name="T7" fmla="*/ 0 h 505"/>
                    <a:gd name="T8" fmla="*/ 73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73" y="0"/>
                      </a:moveTo>
                      <a:lnTo>
                        <a:pt x="368" y="404"/>
                      </a:lnTo>
                      <a:lnTo>
                        <a:pt x="368" y="504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1033" name="Group 14"/>
            <p:cNvGrpSpPr>
              <a:grpSpLocks/>
            </p:cNvGrpSpPr>
            <p:nvPr/>
          </p:nvGrpSpPr>
          <p:grpSpPr bwMode="auto">
            <a:xfrm>
              <a:off x="397" y="211"/>
              <a:ext cx="525" cy="480"/>
              <a:chOff x="397" y="211"/>
              <a:chExt cx="525" cy="480"/>
            </a:xfrm>
          </p:grpSpPr>
          <p:sp>
            <p:nvSpPr>
              <p:cNvPr id="1034" name="Freeform 10"/>
              <p:cNvSpPr>
                <a:spLocks/>
              </p:cNvSpPr>
              <p:nvPr/>
            </p:nvSpPr>
            <p:spPr bwMode="gray">
              <a:xfrm>
                <a:off x="397" y="211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5" name="Freeform 11"/>
              <p:cNvSpPr>
                <a:spLocks/>
              </p:cNvSpPr>
              <p:nvPr/>
            </p:nvSpPr>
            <p:spPr bwMode="gray">
              <a:xfrm>
                <a:off x="469" y="276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gray">
              <a:xfrm>
                <a:off x="525" y="285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gray">
              <a:xfrm>
                <a:off x="626" y="408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476250"/>
            <a:ext cx="70866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стиля образца заголовка</a:t>
            </a:r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стилей образца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781102A1-7DE0-4B25-AF63-EB521F448DE8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/>
        <a:buChar char="u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3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409575" y="1701800"/>
            <a:ext cx="83534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400" b="1" dirty="0">
                <a:latin typeface="Times New Roman Cyr" pitchFamily="18" charset="0"/>
              </a:rPr>
              <a:t>Филатов Александр Юрьевич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 dirty="0">
                <a:latin typeface="Times New Roman Cyr" pitchFamily="18" charset="0"/>
              </a:rPr>
              <a:t>(Главный научный </a:t>
            </a:r>
            <a:r>
              <a:rPr lang="ru-RU" altLang="ru-RU" sz="2600" dirty="0" smtClean="0">
                <a:latin typeface="Times New Roman Cyr" pitchFamily="18" charset="0"/>
              </a:rPr>
              <a:t>сотрудник, доцент </a:t>
            </a:r>
            <a:r>
              <a:rPr lang="ru-RU" altLang="ru-RU" sz="2600" dirty="0">
                <a:latin typeface="Times New Roman Cyr" pitchFamily="18" charset="0"/>
              </a:rPr>
              <a:t>ШЭМ ДВФУ)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0" y="412750"/>
            <a:ext cx="90106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Эконометрика</a:t>
            </a:r>
            <a:r>
              <a:rPr lang="en-US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-</a:t>
            </a: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1</a:t>
            </a:r>
            <a:endParaRPr lang="ru-RU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0" y="3997780"/>
            <a:ext cx="9143999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Практика-3</a:t>
            </a:r>
            <a:endParaRPr lang="en-US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>
                <a:solidFill>
                  <a:srgbClr val="00FFFF"/>
                </a:solidFill>
                <a:latin typeface="Times New Roman Cyr" pitchFamily="18" charset="0"/>
              </a:rPr>
              <a:t>Регрессионный анализ. МНК.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Метод главных компонент</a:t>
            </a:r>
            <a:endParaRPr lang="ru-RU" altLang="ru-RU" sz="36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2807283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>
                <a:hlinkClick r:id="rId5"/>
              </a:rPr>
              <a:t>https://</a:t>
            </a:r>
            <a:r>
              <a:rPr lang="en-US" altLang="ru-RU" sz="2600" b="1" dirty="0" smtClean="0">
                <a:hlinkClick r:id="rId5"/>
              </a:rPr>
              <a:t>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91440" y="3956873"/>
            <a:ext cx="8997696" cy="283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ru-RU" sz="2200" b="1" i="1" dirty="0">
                <a:solidFill>
                  <a:srgbClr val="00FFFF"/>
                </a:solidFill>
              </a:rPr>
              <a:t>z</a:t>
            </a:r>
            <a:r>
              <a:rPr lang="en-US" altLang="ru-RU" sz="2200" b="1" baseline="30000" dirty="0">
                <a:solidFill>
                  <a:srgbClr val="00FFFF"/>
                </a:solidFill>
              </a:rPr>
              <a:t>(1)</a:t>
            </a:r>
            <a:r>
              <a:rPr lang="en-US" altLang="ru-RU" sz="2200" b="1" dirty="0">
                <a:solidFill>
                  <a:srgbClr val="00FFFF"/>
                </a:solidFill>
              </a:rPr>
              <a:t> – </a:t>
            </a:r>
            <a:r>
              <a:rPr lang="ru-RU" altLang="ru-RU" sz="2200" b="1" dirty="0">
                <a:solidFill>
                  <a:srgbClr val="00FFFF"/>
                </a:solidFill>
              </a:rPr>
              <a:t>«толерантность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» </a:t>
            </a:r>
            <a:r>
              <a:rPr lang="en-US" altLang="ru-RU" sz="2200" b="1" dirty="0" smtClean="0">
                <a:solidFill>
                  <a:srgbClr val="00FFFF"/>
                </a:solidFill>
              </a:rPr>
              <a:t>/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 «успешность»</a:t>
            </a:r>
            <a:r>
              <a:rPr lang="en-US" altLang="ru-RU" sz="2200" b="1" dirty="0" smtClean="0">
                <a:solidFill>
                  <a:srgbClr val="00FFFF"/>
                </a:solidFill>
              </a:rPr>
              <a:t> /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«безразличие»</a:t>
            </a:r>
            <a:endParaRPr lang="ru-RU" altLang="ru-RU" sz="2200" b="1" dirty="0">
              <a:solidFill>
                <a:srgbClr val="00FFFF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r>
              <a:rPr lang="ru-RU" altLang="ru-RU" sz="2200" dirty="0"/>
              <a:t>Высокое значение соответствует отсутствию отрицательной реакции на </a:t>
            </a:r>
            <a:r>
              <a:rPr lang="ru-RU" altLang="ru-RU" sz="2200" dirty="0" smtClean="0"/>
              <a:t>слова «элита</a:t>
            </a:r>
            <a:r>
              <a:rPr lang="ru-RU" altLang="ru-RU" sz="2200" dirty="0"/>
              <a:t>», «нерусские», «рынок», «запад», «власть» и «реформа», </a:t>
            </a:r>
            <a:r>
              <a:rPr lang="ru-RU" altLang="ru-RU" sz="2200" dirty="0" smtClean="0"/>
              <a:t>и отсутствию </a:t>
            </a:r>
            <a:r>
              <a:rPr lang="ru-RU" altLang="ru-RU" sz="2200" dirty="0"/>
              <a:t>положительной реакции на слова «справедливость» и «труд».</a:t>
            </a:r>
            <a:endParaRPr lang="en-US" altLang="ru-RU" sz="2200" dirty="0"/>
          </a:p>
          <a:p>
            <a:pPr eaLnBrk="1" hangingPunct="1">
              <a:lnSpc>
                <a:spcPct val="90000"/>
              </a:lnSpc>
            </a:pPr>
            <a:r>
              <a:rPr lang="en-US" altLang="ru-RU" sz="2200" b="1" i="1" dirty="0">
                <a:solidFill>
                  <a:srgbClr val="00FFFF"/>
                </a:solidFill>
              </a:rPr>
              <a:t>z</a:t>
            </a:r>
            <a:r>
              <a:rPr lang="en-US" altLang="ru-RU" sz="2200" b="1" baseline="30000" dirty="0">
                <a:solidFill>
                  <a:srgbClr val="00FFFF"/>
                </a:solidFill>
              </a:rPr>
              <a:t>(</a:t>
            </a:r>
            <a:r>
              <a:rPr lang="ru-RU" altLang="ru-RU" sz="2200" b="1" baseline="30000" dirty="0">
                <a:solidFill>
                  <a:srgbClr val="00FFFF"/>
                </a:solidFill>
              </a:rPr>
              <a:t>2</a:t>
            </a:r>
            <a:r>
              <a:rPr lang="en-US" altLang="ru-RU" sz="2200" b="1" baseline="30000" dirty="0">
                <a:solidFill>
                  <a:srgbClr val="00FFFF"/>
                </a:solidFill>
              </a:rPr>
              <a:t>)</a:t>
            </a:r>
            <a:r>
              <a:rPr lang="en-US" altLang="ru-RU" sz="2200" b="1" dirty="0">
                <a:solidFill>
                  <a:srgbClr val="00FFFF"/>
                </a:solidFill>
              </a:rPr>
              <a:t> – </a:t>
            </a:r>
            <a:r>
              <a:rPr lang="ru-RU" altLang="ru-RU" sz="2200" b="1" dirty="0">
                <a:solidFill>
                  <a:srgbClr val="00FFFF"/>
                </a:solidFill>
              </a:rPr>
              <a:t>«экономическая свобода»</a:t>
            </a:r>
          </a:p>
          <a:p>
            <a:pPr algn="just" eaLnBrk="1" hangingPunct="1">
              <a:lnSpc>
                <a:spcPct val="90000"/>
              </a:lnSpc>
            </a:pPr>
            <a:r>
              <a:rPr lang="ru-RU" altLang="ru-RU" sz="2200" dirty="0"/>
              <a:t>Высокое значение соответствует положительной реакции на слова «свобода</a:t>
            </a:r>
            <a:r>
              <a:rPr lang="ru-RU" altLang="ru-RU" sz="2200" dirty="0" smtClean="0"/>
              <a:t>», «</a:t>
            </a:r>
            <a:r>
              <a:rPr lang="ru-RU" altLang="ru-RU" sz="2200" dirty="0"/>
              <a:t>бизнес», «успех», «богатство», «достаток», «прогресс» и «капитализм» и </a:t>
            </a:r>
            <a:r>
              <a:rPr lang="ru-RU" altLang="ru-RU" sz="2200" dirty="0" smtClean="0"/>
              <a:t>от </a:t>
            </a:r>
            <a:r>
              <a:rPr lang="ru-RU" altLang="ru-RU" sz="2200" dirty="0" err="1" smtClean="0"/>
              <a:t>рицательной</a:t>
            </a:r>
            <a:r>
              <a:rPr lang="ru-RU" altLang="ru-RU" sz="2200" dirty="0" smtClean="0"/>
              <a:t> </a:t>
            </a:r>
            <a:r>
              <a:rPr lang="ru-RU" altLang="ru-RU" sz="2200" dirty="0"/>
              <a:t>реакции на «социализм», «коммунизм», «СССР», «</a:t>
            </a:r>
            <a:r>
              <a:rPr lang="ru-RU" altLang="ru-RU" sz="2200" dirty="0" smtClean="0"/>
              <a:t>революцию» и </a:t>
            </a:r>
            <a:r>
              <a:rPr lang="ru-RU" altLang="ru-RU" sz="2200" dirty="0"/>
              <a:t>«коллективизм».</a:t>
            </a:r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376" y="1437579"/>
            <a:ext cx="5522976" cy="244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733257" y="951943"/>
            <a:ext cx="778543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algn="ctr"/>
            <a:r>
              <a:rPr lang="ru-RU" altLang="ru-RU" sz="2200" b="1" dirty="0" smtClean="0">
                <a:solidFill>
                  <a:srgbClr val="00FFFF"/>
                </a:solidFill>
              </a:rPr>
              <a:t>Рис.1. </a:t>
            </a:r>
            <a:r>
              <a:rPr lang="ru-RU" altLang="ru-RU" sz="2200" dirty="0"/>
              <a:t>Собственные </a:t>
            </a:r>
            <a:r>
              <a:rPr lang="ru-RU" altLang="ru-RU" sz="2200" dirty="0" smtClean="0"/>
              <a:t>числа главных </a:t>
            </a:r>
            <a:r>
              <a:rPr lang="ru-RU" altLang="ru-RU" sz="2200" dirty="0"/>
              <a:t>компонент</a:t>
            </a:r>
          </a:p>
        </p:txBody>
      </p:sp>
      <p:sp>
        <p:nvSpPr>
          <p:cNvPr id="6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10</a:t>
            </a:r>
            <a:endParaRPr lang="ru-RU" altLang="ru-RU" sz="7200" b="1" dirty="0">
              <a:latin typeface="Times New Roman Cyr" pitchFamily="18" charset="0"/>
            </a:endParaRPr>
          </a:p>
        </p:txBody>
      </p:sp>
      <p:sp>
        <p:nvSpPr>
          <p:cNvPr id="7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Интерпретация главных компонент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962900"/>
      </p:ext>
    </p:extLst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11</a:t>
            </a:r>
            <a:endParaRPr lang="ru-RU" altLang="ru-RU" sz="7200" b="1" dirty="0">
              <a:latin typeface="Times New Roman Cyr" pitchFamily="18" charset="0"/>
            </a:endParaRPr>
          </a:p>
        </p:txBody>
      </p:sp>
      <p:sp>
        <p:nvSpPr>
          <p:cNvPr id="7" name="Text Box 388"/>
          <p:cNvSpPr txBox="1">
            <a:spLocks noChangeArrowheads="1"/>
          </p:cNvSpPr>
          <p:nvPr/>
        </p:nvSpPr>
        <p:spPr bwMode="auto">
          <a:xfrm>
            <a:off x="1161288" y="323844"/>
            <a:ext cx="68580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Распределение предпочтений –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все респонденты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pic>
        <p:nvPicPr>
          <p:cNvPr id="8" name="Picture 7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96" y="1524173"/>
            <a:ext cx="7680959" cy="480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751"/>
          <p:cNvSpPr>
            <a:spLocks noChangeArrowheads="1"/>
          </p:cNvSpPr>
          <p:nvPr/>
        </p:nvSpPr>
        <p:spPr bwMode="auto">
          <a:xfrm>
            <a:off x="1233309" y="6294438"/>
            <a:ext cx="684565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algn="ctr"/>
            <a:r>
              <a:rPr lang="ru-RU" altLang="ru-RU" sz="2200" b="1" dirty="0" smtClean="0">
                <a:solidFill>
                  <a:srgbClr val="00FFFF"/>
                </a:solidFill>
              </a:rPr>
              <a:t>Рис.2. </a:t>
            </a:r>
            <a:r>
              <a:rPr lang="ru-RU" altLang="ru-RU" sz="2200" dirty="0"/>
              <a:t>Распределение предпочтений – все респонденты</a:t>
            </a:r>
          </a:p>
        </p:txBody>
      </p:sp>
    </p:spTree>
    <p:extLst>
      <p:ext uri="{BB962C8B-B14F-4D97-AF65-F5344CB8AC3E}">
        <p14:creationId xmlns:p14="http://schemas.microsoft.com/office/powerpoint/2010/main" val="156150101"/>
      </p:ext>
    </p:extLst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12</a:t>
            </a:r>
            <a:endParaRPr lang="ru-RU" altLang="ru-RU" sz="7200" b="1" dirty="0">
              <a:latin typeface="Times New Roman Cyr" pitchFamily="18" charset="0"/>
            </a:endParaRPr>
          </a:p>
        </p:txBody>
      </p:sp>
      <p:sp>
        <p:nvSpPr>
          <p:cNvPr id="7" name="Text Box 388"/>
          <p:cNvSpPr txBox="1">
            <a:spLocks noChangeArrowheads="1"/>
          </p:cNvSpPr>
          <p:nvPr/>
        </p:nvSpPr>
        <p:spPr bwMode="auto">
          <a:xfrm>
            <a:off x="1161288" y="323844"/>
            <a:ext cx="6858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1. Партийные симпатии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pic>
        <p:nvPicPr>
          <p:cNvPr id="10" name="Picture 7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50" y="1209421"/>
            <a:ext cx="4660900" cy="436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Group 12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786309"/>
              </p:ext>
            </p:extLst>
          </p:nvPr>
        </p:nvGraphicFramePr>
        <p:xfrm>
          <a:off x="88900" y="1222121"/>
          <a:ext cx="4278313" cy="4359277"/>
        </p:xfrm>
        <a:graphic>
          <a:graphicData uri="http://schemas.openxmlformats.org/drawingml/2006/table">
            <a:tbl>
              <a:tblPr/>
              <a:tblGrid>
                <a:gridCol w="2252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3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Предпочтения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kumimoji="0" lang="ru-RU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ru-RU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altLang="ru-RU" sz="16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 pitchFamily="18" charset="-52"/>
                        </a:rPr>
                        <a:t>z</a:t>
                      </a:r>
                      <a:r>
                        <a:rPr kumimoji="0" lang="ru-RU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 pitchFamily="18" charset="-52"/>
                        </a:rPr>
                        <a:t>(</a:t>
                      </a:r>
                      <a:r>
                        <a:rPr kumimoji="0" lang="en-US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 pitchFamily="18" charset="-52"/>
                        </a:rPr>
                        <a:t>2</a:t>
                      </a:r>
                      <a:r>
                        <a:rPr kumimoji="0" lang="ru-RU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 pitchFamily="18" charset="-52"/>
                        </a:rPr>
                        <a:t>)</a:t>
                      </a:r>
                      <a:endParaRPr kumimoji="0" lang="en-US" altLang="ru-RU" sz="16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Cyr" pitchFamily="18" charset="-52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881063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40335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925638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447925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90512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336232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81952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427672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Аграрная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0,63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–0,16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–0,92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33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 ЕР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45,72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0,05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0,30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 КПРФ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7,12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–0,76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33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–1,59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33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 ЛДПР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4,22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–0,53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33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0,69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6. Патриоты России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0,25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0,22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–0,10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7. Справедливая Россия</a:t>
                      </a:r>
                      <a:endParaRPr kumimoji="0" lang="ru-RU" alt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6,17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–0,60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33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–0,87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33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8. Свободная Россия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0,69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–0,43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0,31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9. СПС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0,57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–0,47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1,14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10. Яблоко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0,76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–0,56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33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0,20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11. Республиканская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0,25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–0,16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1,36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13. Демократическая</a:t>
                      </a:r>
                      <a:endParaRPr kumimoji="0" lang="ru-RU" alt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0,19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–0,25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0,75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14. Не голосовать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17,88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0,23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–0,06</a:t>
                      </a:r>
                      <a:endParaRPr kumimoji="0" lang="ru-RU" alt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2" name="Rectangle 1202"/>
          <p:cNvSpPr>
            <a:spLocks noChangeArrowheads="1"/>
          </p:cNvSpPr>
          <p:nvPr/>
        </p:nvSpPr>
        <p:spPr bwMode="auto">
          <a:xfrm>
            <a:off x="5002268" y="5656009"/>
            <a:ext cx="371146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algn="ctr"/>
            <a:r>
              <a:rPr lang="ru-RU" altLang="ru-RU" sz="2200" b="1" dirty="0" smtClean="0">
                <a:solidFill>
                  <a:srgbClr val="00FFFF"/>
                </a:solidFill>
              </a:rPr>
              <a:t>Рис.3. </a:t>
            </a:r>
            <a:r>
              <a:rPr lang="ru-RU" altLang="ru-RU" sz="2200" dirty="0"/>
              <a:t>Партийные симпатии</a:t>
            </a:r>
          </a:p>
        </p:txBody>
      </p:sp>
      <p:sp>
        <p:nvSpPr>
          <p:cNvPr id="13" name="Rectangle 1203"/>
          <p:cNvSpPr>
            <a:spLocks noChangeArrowheads="1"/>
          </p:cNvSpPr>
          <p:nvPr/>
        </p:nvSpPr>
        <p:spPr bwMode="auto">
          <a:xfrm>
            <a:off x="385596" y="5663946"/>
            <a:ext cx="372460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algn="ctr"/>
            <a:r>
              <a:rPr lang="ru-RU" altLang="ru-RU" sz="2200" b="1" dirty="0">
                <a:solidFill>
                  <a:srgbClr val="00FFFF"/>
                </a:solidFill>
              </a:rPr>
              <a:t>Табл.3. </a:t>
            </a:r>
            <a:r>
              <a:rPr lang="ru-RU" altLang="ru-RU" sz="2200" dirty="0"/>
              <a:t>Партийные симпатии</a:t>
            </a:r>
          </a:p>
        </p:txBody>
      </p:sp>
    </p:spTree>
    <p:extLst>
      <p:ext uri="{BB962C8B-B14F-4D97-AF65-F5344CB8AC3E}">
        <p14:creationId xmlns:p14="http://schemas.microsoft.com/office/powerpoint/2010/main" val="4064497043"/>
      </p:ext>
    </p:extLst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13</a:t>
            </a:r>
            <a:endParaRPr lang="ru-RU" altLang="ru-RU" sz="7200" b="1" dirty="0">
              <a:latin typeface="Times New Roman Cyr" pitchFamily="18" charset="0"/>
            </a:endParaRPr>
          </a:p>
        </p:txBody>
      </p:sp>
      <p:sp>
        <p:nvSpPr>
          <p:cNvPr id="7" name="Text Box 388"/>
          <p:cNvSpPr txBox="1">
            <a:spLocks noChangeArrowheads="1"/>
          </p:cNvSpPr>
          <p:nvPr/>
        </p:nvSpPr>
        <p:spPr bwMode="auto">
          <a:xfrm>
            <a:off x="1161288" y="323844"/>
            <a:ext cx="6858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2. Доход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graphicFrame>
        <p:nvGraphicFramePr>
          <p:cNvPr id="8" name="Group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290565"/>
              </p:ext>
            </p:extLst>
          </p:nvPr>
        </p:nvGraphicFramePr>
        <p:xfrm>
          <a:off x="122238" y="2352485"/>
          <a:ext cx="4278312" cy="2011596"/>
        </p:xfrm>
        <a:graphic>
          <a:graphicData uri="http://schemas.openxmlformats.org/drawingml/2006/table">
            <a:tbl>
              <a:tblPr/>
              <a:tblGrid>
                <a:gridCol w="2252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Доход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Чел.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kumimoji="0" lang="ru-RU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ru-RU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altLang="ru-RU" sz="16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z</a:t>
                      </a:r>
                      <a:r>
                        <a:rPr kumimoji="0" lang="ru-RU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ru-RU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endParaRPr kumimoji="0" lang="en-US" altLang="ru-RU" sz="16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881063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40335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925638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447925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90512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336232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81952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427672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Высокий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–0,1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–0,16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 Выше среднего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126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0,82</a:t>
                      </a:r>
                    </a:p>
                  </a:txBody>
                  <a:tcPr marT="45713" marB="4571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0,28</a:t>
                      </a:r>
                    </a:p>
                  </a:txBody>
                  <a:tcPr marT="45713" marB="4571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 Средний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989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–0,04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0,19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 Ниже среднего</a:t>
                      </a:r>
                    </a:p>
                  </a:txBody>
                  <a:tcPr marT="45713" marB="4571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383</a:t>
                      </a:r>
                    </a:p>
                  </a:txBody>
                  <a:tcPr marT="45713" marB="4571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</a:p>
                  </a:txBody>
                  <a:tcPr marT="45713" marB="4571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Times New Roman" pitchFamily="18" charset="0"/>
                        </a:rPr>
                        <a:t>0,48</a:t>
                      </a:r>
                    </a:p>
                  </a:txBody>
                  <a:tcPr marT="45713" marB="4571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5. Низкий</a:t>
                      </a:r>
                    </a:p>
                  </a:txBody>
                  <a:tcPr marT="45713" marB="4571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79</a:t>
                      </a:r>
                    </a:p>
                  </a:txBody>
                  <a:tcPr marT="45713" marB="4571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0,05</a:t>
                      </a:r>
                    </a:p>
                  </a:txBody>
                  <a:tcPr marT="45713" marB="4571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Times New Roman" pitchFamily="18" charset="0"/>
                        </a:rPr>
                        <a:t>0,59</a:t>
                      </a:r>
                    </a:p>
                  </a:txBody>
                  <a:tcPr marT="45713" marB="4571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ctangle 98"/>
          <p:cNvSpPr>
            <a:spLocks noChangeArrowheads="1"/>
          </p:cNvSpPr>
          <p:nvPr/>
        </p:nvSpPr>
        <p:spPr bwMode="auto">
          <a:xfrm>
            <a:off x="5996347" y="5564569"/>
            <a:ext cx="173124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algn="ctr"/>
            <a:r>
              <a:rPr lang="ru-RU" altLang="ru-RU" sz="2200" b="1" dirty="0" smtClean="0">
                <a:solidFill>
                  <a:srgbClr val="00FFFF"/>
                </a:solidFill>
              </a:rPr>
              <a:t>Рис.4. </a:t>
            </a:r>
            <a:r>
              <a:rPr lang="ru-RU" altLang="ru-RU" sz="2200" dirty="0"/>
              <a:t>Доход</a:t>
            </a:r>
          </a:p>
        </p:txBody>
      </p:sp>
      <p:sp>
        <p:nvSpPr>
          <p:cNvPr id="14" name="Rectangle 99"/>
          <p:cNvSpPr>
            <a:spLocks noChangeArrowheads="1"/>
          </p:cNvSpPr>
          <p:nvPr/>
        </p:nvSpPr>
        <p:spPr bwMode="auto">
          <a:xfrm>
            <a:off x="1309143" y="5572506"/>
            <a:ext cx="188545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algn="ctr"/>
            <a:r>
              <a:rPr lang="ru-RU" altLang="ru-RU" sz="2200" b="1" dirty="0">
                <a:solidFill>
                  <a:srgbClr val="00FFFF"/>
                </a:solidFill>
              </a:rPr>
              <a:t>Табл.4. </a:t>
            </a:r>
            <a:r>
              <a:rPr lang="ru-RU" altLang="ru-RU" sz="2200" dirty="0"/>
              <a:t>Доход</a:t>
            </a:r>
          </a:p>
        </p:txBody>
      </p:sp>
      <p:pic>
        <p:nvPicPr>
          <p:cNvPr id="15" name="Picture 1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5" y="1182497"/>
            <a:ext cx="4494213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986407"/>
      </p:ext>
    </p:extLst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14</a:t>
            </a:r>
            <a:endParaRPr lang="ru-RU" altLang="ru-RU" sz="7200" b="1" dirty="0">
              <a:latin typeface="Times New Roman Cyr" pitchFamily="18" charset="0"/>
            </a:endParaRPr>
          </a:p>
        </p:txBody>
      </p:sp>
      <p:sp>
        <p:nvSpPr>
          <p:cNvPr id="7" name="Text Box 388"/>
          <p:cNvSpPr txBox="1">
            <a:spLocks noChangeArrowheads="1"/>
          </p:cNvSpPr>
          <p:nvPr/>
        </p:nvSpPr>
        <p:spPr bwMode="auto">
          <a:xfrm>
            <a:off x="1161288" y="323844"/>
            <a:ext cx="6858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3. Образование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graphicFrame>
        <p:nvGraphicFramePr>
          <p:cNvPr id="10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812278"/>
              </p:ext>
            </p:extLst>
          </p:nvPr>
        </p:nvGraphicFramePr>
        <p:xfrm>
          <a:off x="122238" y="2267649"/>
          <a:ext cx="4278312" cy="2346792"/>
        </p:xfrm>
        <a:graphic>
          <a:graphicData uri="http://schemas.openxmlformats.org/drawingml/2006/table">
            <a:tbl>
              <a:tblPr/>
              <a:tblGrid>
                <a:gridCol w="2252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Образование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Чел.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kumimoji="0" lang="ru-RU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ru-RU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altLang="ru-RU" sz="16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z</a:t>
                      </a:r>
                      <a:r>
                        <a:rPr kumimoji="0" lang="ru-RU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ru-RU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endParaRPr kumimoji="0" lang="en-US" altLang="ru-RU" sz="16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881063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40335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925638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447925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90512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336232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81952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427672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Начальное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–0,24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–1,38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 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118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–0,03</a:t>
                      </a:r>
                    </a:p>
                  </a:txBody>
                  <a:tcPr marT="45708" marB="4570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–0,80</a:t>
                      </a:r>
                    </a:p>
                  </a:txBody>
                  <a:tcPr marT="45708" marB="4570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 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538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–0,06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0,04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</a:t>
                      </a:r>
                    </a:p>
                  </a:txBody>
                  <a:tcPr marT="45708" marB="4570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545</a:t>
                      </a:r>
                    </a:p>
                  </a:txBody>
                  <a:tcPr marT="45708" marB="4570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–0,17</a:t>
                      </a:r>
                    </a:p>
                  </a:txBody>
                  <a:tcPr marT="45708" marB="4570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0,12</a:t>
                      </a:r>
                    </a:p>
                  </a:txBody>
                  <a:tcPr marT="45708" marB="4570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1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5.</a:t>
                      </a:r>
                    </a:p>
                  </a:txBody>
                  <a:tcPr marT="45708" marB="4570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77</a:t>
                      </a:r>
                    </a:p>
                  </a:txBody>
                  <a:tcPr marT="45708" marB="4570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0,34</a:t>
                      </a:r>
                    </a:p>
                  </a:txBody>
                  <a:tcPr marT="45708" marB="4570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0,40</a:t>
                      </a:r>
                    </a:p>
                  </a:txBody>
                  <a:tcPr marT="45708" marB="4570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1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 Высшее</a:t>
                      </a:r>
                    </a:p>
                  </a:txBody>
                  <a:tcPr marT="45708" marB="4570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268</a:t>
                      </a:r>
                    </a:p>
                  </a:txBody>
                  <a:tcPr marT="45708" marB="4570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0,18</a:t>
                      </a:r>
                    </a:p>
                  </a:txBody>
                  <a:tcPr marT="45708" marB="4570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0,11</a:t>
                      </a:r>
                    </a:p>
                  </a:txBody>
                  <a:tcPr marT="45708" marB="4570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Rectangle 67"/>
          <p:cNvSpPr>
            <a:spLocks noChangeArrowheads="1"/>
          </p:cNvSpPr>
          <p:nvPr/>
        </p:nvSpPr>
        <p:spPr bwMode="auto">
          <a:xfrm>
            <a:off x="5589321" y="5601145"/>
            <a:ext cx="254371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algn="ctr"/>
            <a:r>
              <a:rPr lang="ru-RU" altLang="ru-RU" sz="2200" b="1" dirty="0" smtClean="0">
                <a:solidFill>
                  <a:srgbClr val="00FFFF"/>
                </a:solidFill>
              </a:rPr>
              <a:t>Рис.5. </a:t>
            </a:r>
            <a:r>
              <a:rPr lang="ru-RU" altLang="ru-RU" sz="2200" dirty="0"/>
              <a:t>Образование</a:t>
            </a:r>
          </a:p>
        </p:txBody>
      </p:sp>
      <p:sp>
        <p:nvSpPr>
          <p:cNvPr id="12" name="Rectangle 68"/>
          <p:cNvSpPr>
            <a:spLocks noChangeArrowheads="1"/>
          </p:cNvSpPr>
          <p:nvPr/>
        </p:nvSpPr>
        <p:spPr bwMode="auto">
          <a:xfrm>
            <a:off x="902116" y="5609082"/>
            <a:ext cx="269791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algn="ctr"/>
            <a:r>
              <a:rPr lang="ru-RU" altLang="ru-RU" sz="2200" b="1">
                <a:solidFill>
                  <a:srgbClr val="00FFFF"/>
                </a:solidFill>
              </a:rPr>
              <a:t>Табл.5. </a:t>
            </a:r>
            <a:r>
              <a:rPr lang="ru-RU" altLang="ru-RU" sz="2200"/>
              <a:t>Образование</a:t>
            </a:r>
          </a:p>
        </p:txBody>
      </p:sp>
      <p:pic>
        <p:nvPicPr>
          <p:cNvPr id="13" name="Picture 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50" y="1210374"/>
            <a:ext cx="4521200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0636519"/>
      </p:ext>
    </p:extLst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15</a:t>
            </a:r>
            <a:endParaRPr lang="ru-RU" altLang="ru-RU" sz="7200" b="1" dirty="0">
              <a:latin typeface="Times New Roman Cyr" pitchFamily="18" charset="0"/>
            </a:endParaRPr>
          </a:p>
        </p:txBody>
      </p:sp>
      <p:sp>
        <p:nvSpPr>
          <p:cNvPr id="7" name="Text Box 388"/>
          <p:cNvSpPr txBox="1">
            <a:spLocks noChangeArrowheads="1"/>
          </p:cNvSpPr>
          <p:nvPr/>
        </p:nvSpPr>
        <p:spPr bwMode="auto">
          <a:xfrm>
            <a:off x="1161288" y="323844"/>
            <a:ext cx="6858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4. Заинтересованность политикой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graphicFrame>
        <p:nvGraphicFramePr>
          <p:cNvPr id="8" name="Group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694210"/>
              </p:ext>
            </p:extLst>
          </p:nvPr>
        </p:nvGraphicFramePr>
        <p:xfrm>
          <a:off x="104775" y="1223963"/>
          <a:ext cx="4278313" cy="2011596"/>
        </p:xfrm>
        <a:graphic>
          <a:graphicData uri="http://schemas.openxmlformats.org/drawingml/2006/table">
            <a:tbl>
              <a:tblPr/>
              <a:tblGrid>
                <a:gridCol w="2252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Заинтерес. политикой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Чел.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kumimoji="0" lang="ru-RU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ru-RU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altLang="ru-RU" sz="16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z</a:t>
                      </a:r>
                      <a:r>
                        <a:rPr kumimoji="0" lang="ru-RU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ru-RU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endParaRPr kumimoji="0" lang="en-US" altLang="ru-RU" sz="16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881063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40335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925638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447925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90512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336232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81952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427672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Высокая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112</a:t>
                      </a:r>
                    </a:p>
                  </a:txBody>
                  <a:tcPr marT="45713" marB="4571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0,37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Times New Roman" pitchFamily="18" charset="0"/>
                        </a:rPr>
                        <a:t>0,34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33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3" marB="4571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 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559</a:t>
                      </a:r>
                    </a:p>
                  </a:txBody>
                  <a:tcPr marT="45713" marB="4571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0,02</a:t>
                      </a:r>
                    </a:p>
                  </a:txBody>
                  <a:tcPr marT="45713" marB="4571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0,16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3" marB="4571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 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556</a:t>
                      </a:r>
                    </a:p>
                  </a:txBody>
                  <a:tcPr marT="45713" marB="4571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–0,15</a:t>
                      </a:r>
                    </a:p>
                  </a:txBody>
                  <a:tcPr marT="45713" marB="4571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0,13</a:t>
                      </a:r>
                    </a:p>
                  </a:txBody>
                  <a:tcPr marT="45713" marB="4571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 Совсем не интересна</a:t>
                      </a:r>
                    </a:p>
                  </a:txBody>
                  <a:tcPr marT="45713" marB="4571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309</a:t>
                      </a:r>
                    </a:p>
                  </a:txBody>
                  <a:tcPr marT="45713" marB="4571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0,02</a:t>
                      </a:r>
                    </a:p>
                  </a:txBody>
                  <a:tcPr marT="45713" marB="4571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0,21</a:t>
                      </a:r>
                    </a:p>
                  </a:txBody>
                  <a:tcPr marT="45713" marB="4571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5. Затрудн. ответить</a:t>
                      </a:r>
                    </a:p>
                  </a:txBody>
                  <a:tcPr marT="45713" marB="4571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marT="45713" marB="4571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1,11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Times New Roman" pitchFamily="18" charset="0"/>
                        </a:rPr>
                        <a:t>0,21</a:t>
                      </a:r>
                    </a:p>
                  </a:txBody>
                  <a:tcPr marT="45713" marB="4571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ctangle 77"/>
          <p:cNvSpPr>
            <a:spLocks noChangeArrowheads="1"/>
          </p:cNvSpPr>
          <p:nvPr/>
        </p:nvSpPr>
        <p:spPr bwMode="auto">
          <a:xfrm>
            <a:off x="4711700" y="6049963"/>
            <a:ext cx="4330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algn="ctr"/>
            <a:r>
              <a:rPr lang="ru-RU" altLang="ru-RU" sz="2000" b="1" dirty="0" smtClean="0">
                <a:solidFill>
                  <a:srgbClr val="00FFFF"/>
                </a:solidFill>
              </a:rPr>
              <a:t>Рис.6. </a:t>
            </a:r>
            <a:r>
              <a:rPr lang="ru-RU" altLang="ru-RU" sz="2000" dirty="0"/>
              <a:t>Заинтересованность политикой</a:t>
            </a:r>
          </a:p>
        </p:txBody>
      </p:sp>
      <p:sp>
        <p:nvSpPr>
          <p:cNvPr id="14" name="Rectangle 78"/>
          <p:cNvSpPr>
            <a:spLocks noChangeArrowheads="1"/>
          </p:cNvSpPr>
          <p:nvPr/>
        </p:nvSpPr>
        <p:spPr bwMode="auto">
          <a:xfrm>
            <a:off x="25400" y="6057900"/>
            <a:ext cx="4483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algn="ctr"/>
            <a:r>
              <a:rPr lang="ru-RU" altLang="ru-RU" sz="2000" b="1" dirty="0">
                <a:solidFill>
                  <a:srgbClr val="00FFFF"/>
                </a:solidFill>
              </a:rPr>
              <a:t>Табл.6. </a:t>
            </a:r>
            <a:r>
              <a:rPr lang="ru-RU" altLang="ru-RU" sz="2000" dirty="0"/>
              <a:t>Заинтересованность политикой</a:t>
            </a:r>
          </a:p>
        </p:txBody>
      </p:sp>
      <p:pic>
        <p:nvPicPr>
          <p:cNvPr id="15" name="Picture 8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38" y="1195387"/>
            <a:ext cx="4476750" cy="471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98"/>
          <p:cNvSpPr>
            <a:spLocks noChangeArrowheads="1"/>
          </p:cNvSpPr>
          <p:nvPr/>
        </p:nvSpPr>
        <p:spPr bwMode="auto">
          <a:xfrm>
            <a:off x="92075" y="3270250"/>
            <a:ext cx="4545347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r>
              <a:rPr lang="ru-RU" altLang="ru-RU" sz="2200" dirty="0"/>
              <a:t>Если наложить данные графики на</a:t>
            </a:r>
          </a:p>
          <a:p>
            <a:r>
              <a:rPr lang="ru-RU" altLang="ru-RU" sz="2200" dirty="0"/>
              <a:t>графики партийных предпочтений,</a:t>
            </a:r>
          </a:p>
          <a:p>
            <a:r>
              <a:rPr lang="ru-RU" altLang="ru-RU" sz="2200" dirty="0"/>
              <a:t>обнаружим, что наиболее интересу-</a:t>
            </a:r>
          </a:p>
          <a:p>
            <a:r>
              <a:rPr lang="ru-RU" altLang="ru-RU" sz="2200" dirty="0" err="1"/>
              <a:t>ются</a:t>
            </a:r>
            <a:r>
              <a:rPr lang="ru-RU" altLang="ru-RU" sz="2200" dirty="0"/>
              <a:t> политикой сторонники </a:t>
            </a:r>
            <a:r>
              <a:rPr lang="ru-RU" altLang="ru-RU" sz="2200" dirty="0">
                <a:solidFill>
                  <a:srgbClr val="00FFFF"/>
                </a:solidFill>
              </a:rPr>
              <a:t>КПРФ</a:t>
            </a:r>
          </a:p>
          <a:p>
            <a:r>
              <a:rPr lang="ru-RU" altLang="ru-RU" sz="2200" dirty="0"/>
              <a:t>и </a:t>
            </a:r>
            <a:r>
              <a:rPr lang="ru-RU" altLang="ru-RU" sz="2200" dirty="0">
                <a:solidFill>
                  <a:srgbClr val="00FFFF"/>
                </a:solidFill>
              </a:rPr>
              <a:t>СР</a:t>
            </a:r>
            <a:r>
              <a:rPr lang="ru-RU" altLang="ru-RU" sz="2200" dirty="0"/>
              <a:t> (низкие значения обоих факто-</a:t>
            </a:r>
          </a:p>
          <a:p>
            <a:r>
              <a:rPr lang="ru-RU" altLang="ru-RU" sz="2200" dirty="0"/>
              <a:t>ров), а наименее – сторонники </a:t>
            </a:r>
            <a:r>
              <a:rPr lang="ru-RU" altLang="ru-RU" sz="2200" dirty="0" err="1">
                <a:solidFill>
                  <a:srgbClr val="00FFFF"/>
                </a:solidFill>
              </a:rPr>
              <a:t>пра</a:t>
            </a:r>
            <a:r>
              <a:rPr lang="ru-RU" altLang="ru-RU" sz="2200" dirty="0">
                <a:solidFill>
                  <a:srgbClr val="00FFFF"/>
                </a:solidFill>
              </a:rPr>
              <a:t>-</a:t>
            </a:r>
          </a:p>
          <a:p>
            <a:r>
              <a:rPr lang="ru-RU" altLang="ru-RU" sz="2200" dirty="0" err="1">
                <a:solidFill>
                  <a:srgbClr val="00FFFF"/>
                </a:solidFill>
              </a:rPr>
              <a:t>вых</a:t>
            </a:r>
            <a:r>
              <a:rPr lang="ru-RU" altLang="ru-RU" sz="2200" dirty="0">
                <a:solidFill>
                  <a:srgbClr val="00FFFF"/>
                </a:solidFill>
              </a:rPr>
              <a:t> партий </a:t>
            </a:r>
            <a:r>
              <a:rPr lang="ru-RU" altLang="ru-RU" sz="2200" dirty="0"/>
              <a:t>(высокое значение </a:t>
            </a:r>
            <a:r>
              <a:rPr lang="ru-RU" altLang="ru-RU" sz="2200" dirty="0" err="1"/>
              <a:t>вто</a:t>
            </a:r>
            <a:r>
              <a:rPr lang="ru-RU" altLang="ru-RU" sz="2200" dirty="0"/>
              <a:t>-</a:t>
            </a:r>
          </a:p>
          <a:p>
            <a:r>
              <a:rPr lang="ru-RU" altLang="ru-RU" sz="2200" dirty="0" err="1"/>
              <a:t>рого</a:t>
            </a:r>
            <a:r>
              <a:rPr lang="ru-RU" altLang="ru-RU" sz="2200" dirty="0"/>
              <a:t> фактора</a:t>
            </a:r>
            <a:r>
              <a:rPr lang="ru-RU" altLang="ru-RU" sz="2200" dirty="0" smtClean="0"/>
              <a:t>).</a:t>
            </a:r>
            <a:endParaRPr lang="ru-RU" altLang="ru-RU" sz="2200" dirty="0"/>
          </a:p>
        </p:txBody>
      </p:sp>
    </p:spTree>
    <p:extLst>
      <p:ext uri="{BB962C8B-B14F-4D97-AF65-F5344CB8AC3E}">
        <p14:creationId xmlns:p14="http://schemas.microsoft.com/office/powerpoint/2010/main" val="411398063"/>
      </p:ext>
    </p:extLst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16</a:t>
            </a:r>
            <a:endParaRPr lang="ru-RU" altLang="ru-RU" sz="7200" b="1" dirty="0">
              <a:latin typeface="Times New Roman Cyr" pitchFamily="18" charset="0"/>
            </a:endParaRPr>
          </a:p>
        </p:txBody>
      </p:sp>
      <p:sp>
        <p:nvSpPr>
          <p:cNvPr id="11" name="Text Box 388"/>
          <p:cNvSpPr txBox="1">
            <a:spLocks noChangeArrowheads="1"/>
          </p:cNvSpPr>
          <p:nvPr/>
        </p:nvSpPr>
        <p:spPr bwMode="auto">
          <a:xfrm>
            <a:off x="1161288" y="323844"/>
            <a:ext cx="6858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5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. Федеральный округ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graphicFrame>
        <p:nvGraphicFramePr>
          <p:cNvPr id="12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934666"/>
              </p:ext>
            </p:extLst>
          </p:nvPr>
        </p:nvGraphicFramePr>
        <p:xfrm>
          <a:off x="87313" y="1973263"/>
          <a:ext cx="4278312" cy="2682872"/>
        </p:xfrm>
        <a:graphic>
          <a:graphicData uri="http://schemas.openxmlformats.org/drawingml/2006/table">
            <a:tbl>
              <a:tblPr/>
              <a:tblGrid>
                <a:gridCol w="2252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3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Федеральный округ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Чел.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kumimoji="0" lang="ru-RU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ru-RU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altLang="ru-RU" sz="16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z</a:t>
                      </a:r>
                      <a:r>
                        <a:rPr kumimoji="0" lang="ru-RU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ru-RU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endParaRPr kumimoji="0" lang="en-US" altLang="ru-RU" sz="16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881063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40335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925638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447925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90512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336232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81952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427672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Центральный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418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0,32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0,02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 Северо-Западный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154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0,06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–0,08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 Южный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253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0,21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–0,18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 Поволжский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343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–0,24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–0,08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5. Уральский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92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0,31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0,32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 Сибирский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210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Times New Roman" pitchFamily="18" charset="0"/>
                        </a:rPr>
                        <a:t>0,57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0,21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7. Дальневосточный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118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0,18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0,02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Rectangle 67"/>
          <p:cNvSpPr>
            <a:spLocks noChangeArrowheads="1"/>
          </p:cNvSpPr>
          <p:nvPr/>
        </p:nvSpPr>
        <p:spPr bwMode="auto">
          <a:xfrm>
            <a:off x="5173086" y="5592763"/>
            <a:ext cx="338252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algn="ctr"/>
            <a:r>
              <a:rPr lang="ru-RU" altLang="ru-RU" sz="2200" b="1" dirty="0" smtClean="0">
                <a:solidFill>
                  <a:srgbClr val="00FFFF"/>
                </a:solidFill>
              </a:rPr>
              <a:t>Рис.7. </a:t>
            </a:r>
            <a:r>
              <a:rPr lang="ru-RU" altLang="ru-RU" sz="2200" dirty="0"/>
              <a:t>Федеральный округ</a:t>
            </a:r>
          </a:p>
        </p:txBody>
      </p:sp>
      <p:sp>
        <p:nvSpPr>
          <p:cNvPr id="17" name="Rectangle 68"/>
          <p:cNvSpPr>
            <a:spLocks noChangeArrowheads="1"/>
          </p:cNvSpPr>
          <p:nvPr/>
        </p:nvSpPr>
        <p:spPr bwMode="auto">
          <a:xfrm>
            <a:off x="485882" y="5600700"/>
            <a:ext cx="353673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algn="ctr"/>
            <a:r>
              <a:rPr lang="ru-RU" altLang="ru-RU" sz="2200" b="1">
                <a:solidFill>
                  <a:srgbClr val="00FFFF"/>
                </a:solidFill>
              </a:rPr>
              <a:t>Табл.7. </a:t>
            </a:r>
            <a:r>
              <a:rPr lang="ru-RU" altLang="ru-RU" sz="2200"/>
              <a:t>Федеральный округ</a:t>
            </a:r>
          </a:p>
        </p:txBody>
      </p:sp>
      <p:pic>
        <p:nvPicPr>
          <p:cNvPr id="18" name="Picture 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1211263"/>
            <a:ext cx="4492625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590579"/>
      </p:ext>
    </p:extLst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17</a:t>
            </a:r>
            <a:endParaRPr lang="ru-RU" altLang="ru-RU" sz="7200" b="1" dirty="0">
              <a:latin typeface="Times New Roman Cyr" pitchFamily="18" charset="0"/>
            </a:endParaRPr>
          </a:p>
        </p:txBody>
      </p:sp>
      <p:sp>
        <p:nvSpPr>
          <p:cNvPr id="11" name="Text Box 388"/>
          <p:cNvSpPr txBox="1">
            <a:spLocks noChangeArrowheads="1"/>
          </p:cNvSpPr>
          <p:nvPr/>
        </p:nvSpPr>
        <p:spPr bwMode="auto">
          <a:xfrm>
            <a:off x="1161288" y="323844"/>
            <a:ext cx="6858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6. Регионы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8" name="Rectangle 349"/>
          <p:cNvSpPr>
            <a:spLocks noChangeArrowheads="1"/>
          </p:cNvSpPr>
          <p:nvPr/>
        </p:nvSpPr>
        <p:spPr bwMode="auto">
          <a:xfrm>
            <a:off x="155575" y="5786438"/>
            <a:ext cx="599598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algn="ctr"/>
            <a:r>
              <a:rPr lang="ru-RU" altLang="ru-RU" sz="2200" b="1" dirty="0" smtClean="0">
                <a:solidFill>
                  <a:srgbClr val="00FFFF"/>
                </a:solidFill>
              </a:rPr>
              <a:t>Рис.8. </a:t>
            </a:r>
            <a:r>
              <a:rPr lang="ru-RU" altLang="ru-RU" sz="2200" dirty="0"/>
              <a:t>Регионы</a:t>
            </a:r>
          </a:p>
        </p:txBody>
      </p:sp>
      <p:sp>
        <p:nvSpPr>
          <p:cNvPr id="9" name="Rectangle 350"/>
          <p:cNvSpPr>
            <a:spLocks noChangeArrowheads="1"/>
          </p:cNvSpPr>
          <p:nvPr/>
        </p:nvSpPr>
        <p:spPr bwMode="auto">
          <a:xfrm>
            <a:off x="6000750" y="1176338"/>
            <a:ext cx="3143250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r>
              <a:rPr lang="ru-RU" altLang="ru-RU" sz="2200" dirty="0"/>
              <a:t>99 – </a:t>
            </a:r>
            <a:r>
              <a:rPr lang="ru-RU" altLang="ru-RU" sz="2200" dirty="0">
                <a:solidFill>
                  <a:srgbClr val="00FFFF"/>
                </a:solidFill>
              </a:rPr>
              <a:t>Москва</a:t>
            </a:r>
          </a:p>
          <a:p>
            <a:r>
              <a:rPr lang="ru-RU" altLang="ru-RU" sz="2200" dirty="0"/>
              <a:t>04 – Алтай </a:t>
            </a:r>
          </a:p>
          <a:p>
            <a:r>
              <a:rPr lang="ru-RU" altLang="ru-RU" sz="2200" dirty="0"/>
              <a:t>58 – Пензенская обл.</a:t>
            </a:r>
          </a:p>
          <a:p>
            <a:r>
              <a:rPr lang="ru-RU" altLang="ru-RU" sz="2200" dirty="0"/>
              <a:t>61 – Ростовская обл.</a:t>
            </a:r>
          </a:p>
          <a:p>
            <a:r>
              <a:rPr lang="ru-RU" altLang="ru-RU" sz="2200" dirty="0"/>
              <a:t>54 – </a:t>
            </a:r>
            <a:r>
              <a:rPr lang="ru-RU" altLang="ru-RU" sz="2200" dirty="0">
                <a:solidFill>
                  <a:srgbClr val="00FFFF"/>
                </a:solidFill>
              </a:rPr>
              <a:t>Новосибирская обл.</a:t>
            </a:r>
          </a:p>
          <a:p>
            <a:r>
              <a:rPr lang="ru-RU" altLang="ru-RU" sz="2200" dirty="0"/>
              <a:t>02 – Башкирия</a:t>
            </a:r>
          </a:p>
          <a:p>
            <a:r>
              <a:rPr lang="ru-RU" altLang="ru-RU" sz="2200" dirty="0"/>
              <a:t>42 – Кемеровская обл.</a:t>
            </a:r>
          </a:p>
          <a:p>
            <a:r>
              <a:rPr lang="ru-RU" altLang="ru-RU" sz="2200" dirty="0"/>
              <a:t>69 – Тверская обл.</a:t>
            </a:r>
          </a:p>
          <a:p>
            <a:r>
              <a:rPr lang="ru-RU" altLang="ru-RU" sz="2200" dirty="0"/>
              <a:t>53 – Новгородская обл.</a:t>
            </a:r>
          </a:p>
          <a:p>
            <a:r>
              <a:rPr lang="ru-RU" altLang="ru-RU" sz="2200" dirty="0"/>
              <a:t>25 – Приморский край</a:t>
            </a:r>
          </a:p>
          <a:p>
            <a:r>
              <a:rPr lang="ru-RU" altLang="ru-RU" sz="2200" dirty="0"/>
              <a:t>72 – </a:t>
            </a:r>
            <a:r>
              <a:rPr lang="ru-RU" altLang="ru-RU" sz="2200" dirty="0">
                <a:solidFill>
                  <a:srgbClr val="00FFFF"/>
                </a:solidFill>
              </a:rPr>
              <a:t>Тюменская обл.</a:t>
            </a:r>
            <a:endParaRPr lang="ru-RU" altLang="ru-RU" sz="2200" dirty="0"/>
          </a:p>
          <a:p>
            <a:r>
              <a:rPr lang="ru-RU" altLang="ru-RU" sz="2200" dirty="0"/>
              <a:t>65 – Сахалинская обл.</a:t>
            </a:r>
          </a:p>
          <a:p>
            <a:r>
              <a:rPr lang="ru-RU" altLang="ru-RU" sz="2200" dirty="0"/>
              <a:t>30 – Астраханская обл.</a:t>
            </a:r>
          </a:p>
        </p:txBody>
      </p:sp>
      <p:pic>
        <p:nvPicPr>
          <p:cNvPr id="14" name="Picture 3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1106488"/>
            <a:ext cx="5934075" cy="463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9460480"/>
      </p:ext>
    </p:extLst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18</a:t>
            </a:r>
            <a:endParaRPr lang="ru-RU" altLang="ru-RU" sz="7200" b="1" dirty="0">
              <a:latin typeface="Times New Roman Cyr" pitchFamily="18" charset="0"/>
            </a:endParaRPr>
          </a:p>
        </p:txBody>
      </p:sp>
      <p:sp>
        <p:nvSpPr>
          <p:cNvPr id="11" name="Text Box 388"/>
          <p:cNvSpPr txBox="1">
            <a:spLocks noChangeArrowheads="1"/>
          </p:cNvSpPr>
          <p:nvPr/>
        </p:nvSpPr>
        <p:spPr bwMode="auto">
          <a:xfrm>
            <a:off x="1161288" y="323844"/>
            <a:ext cx="6858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7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. Размер населенного пункта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graphicFrame>
        <p:nvGraphicFramePr>
          <p:cNvPr id="7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039971"/>
              </p:ext>
            </p:extLst>
          </p:nvPr>
        </p:nvGraphicFramePr>
        <p:xfrm>
          <a:off x="87313" y="1849438"/>
          <a:ext cx="4278312" cy="3017835"/>
        </p:xfrm>
        <a:graphic>
          <a:graphicData uri="http://schemas.openxmlformats.org/drawingml/2006/table">
            <a:tbl>
              <a:tblPr/>
              <a:tblGrid>
                <a:gridCol w="2252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3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Размер насел. пункта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Чел.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kumimoji="0" lang="ru-RU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ru-RU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altLang="ru-RU" sz="16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z</a:t>
                      </a:r>
                      <a:r>
                        <a:rPr kumimoji="0" lang="ru-RU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ru-RU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endParaRPr kumimoji="0" lang="en-US" altLang="ru-RU" sz="16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881063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40335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925638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447925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90512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336232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81952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427672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Москва, СП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163</a:t>
                      </a: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1,54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Times New Roman" pitchFamily="18" charset="0"/>
                        </a:rPr>
                        <a:t>0,25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33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 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139</a:t>
                      </a: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–0,44</a:t>
                      </a: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Times New Roman" pitchFamily="18" charset="0"/>
                        </a:rPr>
                        <a:t>0,33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33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 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148</a:t>
                      </a: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0,01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0,14</a:t>
                      </a: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 </a:t>
                      </a: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290</a:t>
                      </a: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–0,34</a:t>
                      </a: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0,32</a:t>
                      </a: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5. </a:t>
                      </a: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135</a:t>
                      </a: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0,23</a:t>
                      </a: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Times New Roman" pitchFamily="18" charset="0"/>
                        </a:rPr>
                        <a:t>0,35</a:t>
                      </a: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 </a:t>
                      </a: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171</a:t>
                      </a: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0,39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0,61</a:t>
                      </a: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7.</a:t>
                      </a: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116</a:t>
                      </a: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0,18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0,10</a:t>
                      </a: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8.  Село</a:t>
                      </a: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426</a:t>
                      </a: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Times New Roman" pitchFamily="18" charset="0"/>
                        </a:rPr>
                        <a:t>0,28</a:t>
                      </a: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0,17</a:t>
                      </a: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Rectangle 72"/>
          <p:cNvSpPr>
            <a:spLocks noChangeArrowheads="1"/>
          </p:cNvSpPr>
          <p:nvPr/>
        </p:nvSpPr>
        <p:spPr bwMode="auto">
          <a:xfrm>
            <a:off x="4727222" y="5573713"/>
            <a:ext cx="428854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algn="ctr"/>
            <a:r>
              <a:rPr lang="ru-RU" altLang="ru-RU" sz="2200" b="1" dirty="0" smtClean="0">
                <a:solidFill>
                  <a:srgbClr val="00FFFF"/>
                </a:solidFill>
              </a:rPr>
              <a:t>Рис.9. </a:t>
            </a:r>
            <a:r>
              <a:rPr lang="ru-RU" altLang="ru-RU" sz="2200" dirty="0"/>
              <a:t>Размер населенного пункта</a:t>
            </a:r>
          </a:p>
        </p:txBody>
      </p:sp>
      <p:sp>
        <p:nvSpPr>
          <p:cNvPr id="13" name="Rectangle 73"/>
          <p:cNvSpPr>
            <a:spLocks noChangeArrowheads="1"/>
          </p:cNvSpPr>
          <p:nvPr/>
        </p:nvSpPr>
        <p:spPr bwMode="auto">
          <a:xfrm>
            <a:off x="40017" y="5581650"/>
            <a:ext cx="444275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algn="ctr"/>
            <a:r>
              <a:rPr lang="ru-RU" altLang="ru-RU" sz="2200" b="1">
                <a:solidFill>
                  <a:srgbClr val="00FFFF"/>
                </a:solidFill>
              </a:rPr>
              <a:t>Табл.8. </a:t>
            </a:r>
            <a:r>
              <a:rPr lang="ru-RU" altLang="ru-RU" sz="2200"/>
              <a:t>Размер населенного пункта</a:t>
            </a:r>
          </a:p>
        </p:txBody>
      </p:sp>
      <p:pic>
        <p:nvPicPr>
          <p:cNvPr id="15" name="Picture 7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1192213"/>
            <a:ext cx="4492625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3272994"/>
      </p:ext>
    </p:extLst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19</a:t>
            </a:r>
            <a:endParaRPr lang="ru-RU" altLang="ru-RU" sz="7200" b="1" dirty="0">
              <a:latin typeface="Times New Roman Cyr" pitchFamily="18" charset="0"/>
            </a:endParaRPr>
          </a:p>
        </p:txBody>
      </p:sp>
      <p:sp>
        <p:nvSpPr>
          <p:cNvPr id="11" name="Text Box 388"/>
          <p:cNvSpPr txBox="1">
            <a:spLocks noChangeArrowheads="1"/>
          </p:cNvSpPr>
          <p:nvPr/>
        </p:nvSpPr>
        <p:spPr bwMode="auto">
          <a:xfrm>
            <a:off x="1161288" y="323844"/>
            <a:ext cx="6858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8. Москва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pic>
        <p:nvPicPr>
          <p:cNvPr id="8" name="Picture 8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181100"/>
            <a:ext cx="4527550" cy="436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2"/>
          <p:cNvSpPr>
            <a:spLocks noChangeArrowheads="1"/>
          </p:cNvSpPr>
          <p:nvPr/>
        </p:nvSpPr>
        <p:spPr bwMode="auto">
          <a:xfrm>
            <a:off x="0" y="5554663"/>
            <a:ext cx="50022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algn="ctr"/>
            <a:r>
              <a:rPr lang="ru-RU" altLang="ru-RU" sz="2000" b="1" dirty="0" smtClean="0">
                <a:solidFill>
                  <a:srgbClr val="00FFFF"/>
                </a:solidFill>
              </a:rPr>
              <a:t>Рис.10. </a:t>
            </a:r>
            <a:r>
              <a:rPr lang="ru-RU" altLang="ru-RU" sz="2000" dirty="0"/>
              <a:t>Москва. 2 кластера:</a:t>
            </a:r>
          </a:p>
          <a:p>
            <a:pPr algn="ctr"/>
            <a:r>
              <a:rPr lang="ru-RU" altLang="ru-RU" sz="2000" dirty="0"/>
              <a:t>недовольные «экономически продвинутые»</a:t>
            </a:r>
          </a:p>
          <a:p>
            <a:pPr algn="ctr"/>
            <a:r>
              <a:rPr lang="ru-RU" altLang="ru-RU" sz="2000" dirty="0"/>
              <a:t>и довольные «непродвинутые»</a:t>
            </a:r>
          </a:p>
        </p:txBody>
      </p:sp>
      <p:pic>
        <p:nvPicPr>
          <p:cNvPr id="14" name="Picture 8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182688"/>
            <a:ext cx="437515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85"/>
          <p:cNvSpPr>
            <a:spLocks noChangeArrowheads="1"/>
          </p:cNvSpPr>
          <p:nvPr/>
        </p:nvSpPr>
        <p:spPr bwMode="auto">
          <a:xfrm>
            <a:off x="4652963" y="5527675"/>
            <a:ext cx="446881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algn="ctr"/>
            <a:r>
              <a:rPr lang="ru-RU" altLang="ru-RU" sz="2000" b="1" dirty="0" smtClean="0">
                <a:solidFill>
                  <a:srgbClr val="00FFFF"/>
                </a:solidFill>
              </a:rPr>
              <a:t>Рис.11. </a:t>
            </a:r>
            <a:r>
              <a:rPr lang="ru-RU" altLang="ru-RU" sz="2000" dirty="0"/>
              <a:t>Москва. Партии</a:t>
            </a:r>
          </a:p>
          <a:p>
            <a:pPr algn="ctr"/>
            <a:r>
              <a:rPr lang="ru-RU" altLang="ru-RU" sz="2000" dirty="0"/>
              <a:t>2 – ЕР, 3 – КПРФ, 4 – ЛДПР,</a:t>
            </a:r>
          </a:p>
          <a:p>
            <a:pPr algn="ctr"/>
            <a:r>
              <a:rPr lang="ru-RU" altLang="ru-RU" sz="2000" dirty="0"/>
              <a:t>7 – СР, 10 – Яблоко, 14 – не голосов.</a:t>
            </a:r>
          </a:p>
        </p:txBody>
      </p:sp>
    </p:spTree>
    <p:extLst>
      <p:ext uri="{BB962C8B-B14F-4D97-AF65-F5344CB8AC3E}">
        <p14:creationId xmlns:p14="http://schemas.microsoft.com/office/powerpoint/2010/main" val="3508386686"/>
      </p:ext>
    </p:extLst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Линейная регрессия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2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5" name="Прямоугольник 2">
            <a:extLst>
              <a:ext uri="{FF2B5EF4-FFF2-40B4-BE49-F238E27FC236}">
                <a16:creationId xmlns:a16="http://schemas.microsoft.com/office/drawing/2014/main" id="{A66D9F71-307B-46CD-9158-9C960EE43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5" y="1443915"/>
            <a:ext cx="90386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hangingPunct="0"/>
            <a:r>
              <a:rPr lang="ru-RU" sz="2200" dirty="0" smtClean="0"/>
              <a:t>Продавец настольных игр собрал статистику по ценам и объемам продаж игры «</a:t>
            </a:r>
            <a:r>
              <a:rPr lang="ru-RU" sz="2200" dirty="0" err="1" smtClean="0"/>
              <a:t>Диксит</a:t>
            </a:r>
            <a:r>
              <a:rPr lang="ru-RU" sz="2200" dirty="0" smtClean="0"/>
              <a:t>» с января 2016 по апрель 2018 г.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09410" y="1095517"/>
            <a:ext cx="903458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200" b="1" dirty="0">
                <a:solidFill>
                  <a:srgbClr val="00FFFF"/>
                </a:solidFill>
              </a:rPr>
              <a:t>Задача </a:t>
            </a:r>
            <a:r>
              <a:rPr lang="en-US" altLang="ru-RU" sz="2200" b="1" dirty="0" smtClean="0">
                <a:solidFill>
                  <a:srgbClr val="00FFFF"/>
                </a:solidFill>
              </a:rPr>
              <a:t>1</a:t>
            </a:r>
            <a:r>
              <a:rPr lang="ru-RU" altLang="ru-RU" sz="2200" b="1" dirty="0">
                <a:solidFill>
                  <a:srgbClr val="00FFFF"/>
                </a:solidFill>
              </a:rPr>
              <a:t>а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 «Продажи</a:t>
            </a:r>
            <a:r>
              <a:rPr lang="en-US" altLang="ru-RU" sz="2200" b="1" dirty="0">
                <a:solidFill>
                  <a:srgbClr val="00FFFF"/>
                </a:solidFill>
              </a:rPr>
              <a:t>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в зависимости от цены»</a:t>
            </a:r>
            <a:endParaRPr lang="ru-RU" altLang="ru-RU" sz="2200" b="1" dirty="0">
              <a:solidFill>
                <a:srgbClr val="00FFFF"/>
              </a:solidFill>
            </a:endParaRP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687685"/>
              </p:ext>
            </p:extLst>
          </p:nvPr>
        </p:nvGraphicFramePr>
        <p:xfrm>
          <a:off x="182563" y="3064741"/>
          <a:ext cx="2551826" cy="362102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908870">
                  <a:extLst>
                    <a:ext uri="{9D8B030D-6E8A-4147-A177-3AD203B41FA5}">
                      <a16:colId xmlns:a16="http://schemas.microsoft.com/office/drawing/2014/main" val="83382464"/>
                    </a:ext>
                  </a:extLst>
                </a:gridCol>
                <a:gridCol w="821478">
                  <a:extLst>
                    <a:ext uri="{9D8B030D-6E8A-4147-A177-3AD203B41FA5}">
                      <a16:colId xmlns:a16="http://schemas.microsoft.com/office/drawing/2014/main" val="3481776023"/>
                    </a:ext>
                  </a:extLst>
                </a:gridCol>
                <a:gridCol w="821478">
                  <a:extLst>
                    <a:ext uri="{9D8B030D-6E8A-4147-A177-3AD203B41FA5}">
                      <a16:colId xmlns:a16="http://schemas.microsoft.com/office/drawing/2014/main" val="416317904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endParaRPr lang="ru-RU" sz="1600" b="1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объем</a:t>
                      </a:r>
                      <a:endParaRPr lang="ru-RU" sz="1600" b="1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b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цена</a:t>
                      </a:r>
                      <a:endParaRPr lang="ru-RU" sz="1600" b="1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18960681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endParaRPr lang="ru-RU" sz="1600" b="1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en-US" sz="16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y</a:t>
                      </a:r>
                      <a:endParaRPr lang="en-US" sz="1600" b="1" i="1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en-US" sz="1600" b="1" i="1" u="none" strike="noStrike" baseline="0" dirty="0" smtClean="0">
                          <a:solidFill>
                            <a:srgbClr val="00FFFF"/>
                          </a:solidFill>
                          <a:effectLst/>
                        </a:rPr>
                        <a:t>x</a:t>
                      </a:r>
                      <a:r>
                        <a:rPr lang="ru-RU" sz="1600" b="1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(1)</a:t>
                      </a:r>
                      <a:endParaRPr lang="en-US" sz="1600" b="1" i="0" u="none" strike="noStrike" baseline="30000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354648186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янв.16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91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1990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360938748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фев.16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93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1990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178549903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мар.16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84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1990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3530044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апр.16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77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1990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315655846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май.16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69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2190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282504138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июн.16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49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2190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48851838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июл.16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53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2190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606998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авг.16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55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2190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4868247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сен.16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62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2190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7692917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окт.16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69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2190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212046615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ноя.16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68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2190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9266054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дек.16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109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2190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387422541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en-US" sz="1600" b="0" i="0" u="none" strike="noStrike" dirty="0" smtClean="0">
                          <a:solidFill>
                            <a:srgbClr val="00FFFF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255022796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апр.18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 smtClean="0">
                          <a:effectLst/>
                        </a:rPr>
                        <a:t>72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 smtClean="0">
                          <a:effectLst/>
                        </a:rPr>
                        <a:t>2290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2077781407"/>
                  </a:ext>
                </a:extLst>
              </a:tr>
            </a:tbl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093974"/>
              </p:ext>
            </p:extLst>
          </p:nvPr>
        </p:nvGraphicFramePr>
        <p:xfrm>
          <a:off x="2952766" y="2910436"/>
          <a:ext cx="51657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7" name="Уравнение" r:id="rId4" imgW="2717640" imgH="380880" progId="Equation.3">
                  <p:embed/>
                </p:oleObj>
              </mc:Choice>
              <mc:Fallback>
                <p:oleObj name="Уравнение" r:id="rId4" imgW="2717640" imgH="380880" progId="Equation.3">
                  <p:embed/>
                  <p:pic>
                    <p:nvPicPr>
                      <p:cNvPr id="17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66" y="2910436"/>
                        <a:ext cx="5165725" cy="685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Прямоугольник 2">
            <a:extLst>
              <a:ext uri="{FF2B5EF4-FFF2-40B4-BE49-F238E27FC236}">
                <a16:creationId xmlns:a16="http://schemas.microsoft.com/office/drawing/2014/main" id="{A66D9F71-307B-46CD-9158-9C960EE43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14" y="2209573"/>
            <a:ext cx="521357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hangingPunct="0"/>
            <a:r>
              <a:rPr lang="ru-RU" sz="2200" dirty="0" smtClean="0"/>
              <a:t>= ЛИНЕЙН</a:t>
            </a:r>
            <a:r>
              <a:rPr lang="en-US" sz="2200" dirty="0" smtClean="0"/>
              <a:t> </a:t>
            </a:r>
            <a:r>
              <a:rPr lang="ru-RU" sz="2200" dirty="0" smtClean="0"/>
              <a:t>(</a:t>
            </a:r>
            <a:r>
              <a:rPr lang="ru-RU" sz="2200" i="1" dirty="0" smtClean="0"/>
              <a:t>у</a:t>
            </a:r>
            <a:r>
              <a:rPr lang="ru-RU" sz="2200" baseline="-25000" dirty="0" smtClean="0"/>
              <a:t>1</a:t>
            </a:r>
            <a:r>
              <a:rPr lang="en-US" sz="2200" dirty="0" smtClean="0"/>
              <a:t>,…,</a:t>
            </a:r>
            <a:r>
              <a:rPr lang="en-US" sz="2200" i="1" dirty="0" err="1" smtClean="0"/>
              <a:t>y</a:t>
            </a:r>
            <a:r>
              <a:rPr lang="en-US" sz="2200" i="1" baseline="-25000" dirty="0" err="1" smtClean="0"/>
              <a:t>n</a:t>
            </a:r>
            <a:r>
              <a:rPr lang="en-US" sz="2200" dirty="0" smtClean="0"/>
              <a:t>;                 ; 1; 1).</a:t>
            </a:r>
            <a:endParaRPr lang="ru-RU" sz="2200" dirty="0" smtClean="0"/>
          </a:p>
          <a:p>
            <a:pPr hangingPunct="0"/>
            <a:r>
              <a:rPr lang="ru-RU" sz="2200" dirty="0" smtClean="0"/>
              <a:t>3</a:t>
            </a:r>
            <a:r>
              <a:rPr lang="en-US" sz="2200" dirty="0" smtClean="0"/>
              <a:t> </a:t>
            </a:r>
            <a:r>
              <a:rPr lang="en-US" sz="2200" dirty="0" smtClean="0">
                <a:sym typeface="Symbol" panose="05050102010706020507" pitchFamily="18" charset="2"/>
              </a:rPr>
              <a:t> (</a:t>
            </a:r>
            <a:r>
              <a:rPr lang="en-US" sz="2200" i="1" dirty="0" smtClean="0">
                <a:sym typeface="Symbol" panose="05050102010706020507" pitchFamily="18" charset="2"/>
              </a:rPr>
              <a:t>p</a:t>
            </a:r>
            <a:r>
              <a:rPr lang="en-US" sz="2200" dirty="0" smtClean="0">
                <a:sym typeface="Symbol" panose="05050102010706020507" pitchFamily="18" charset="2"/>
              </a:rPr>
              <a:t>+1)    </a:t>
            </a:r>
            <a:r>
              <a:rPr lang="ru-RU" sz="2200" dirty="0" smtClean="0">
                <a:sym typeface="Symbol" panose="05050102010706020507" pitchFamily="18" charset="2"/>
              </a:rPr>
              <a:t>формула </a:t>
            </a:r>
            <a:r>
              <a:rPr lang="en-US" sz="2200" dirty="0" smtClean="0">
                <a:sym typeface="Symbol" panose="05050102010706020507" pitchFamily="18" charset="2"/>
              </a:rPr>
              <a:t></a:t>
            </a:r>
            <a:r>
              <a:rPr lang="ru-RU" sz="2200" dirty="0" smtClean="0">
                <a:sym typeface="Symbol" panose="05050102010706020507" pitchFamily="18" charset="2"/>
              </a:rPr>
              <a:t>  </a:t>
            </a:r>
            <a:r>
              <a:rPr lang="en-US" sz="2200" dirty="0" smtClean="0">
                <a:sym typeface="Symbol" panose="05050102010706020507" pitchFamily="18" charset="2"/>
              </a:rPr>
              <a:t>Ctrl-Shift-Enter</a:t>
            </a:r>
            <a:endParaRPr lang="ru-RU" sz="2000" dirty="0" smtClean="0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364696"/>
              </p:ext>
            </p:extLst>
          </p:nvPr>
        </p:nvGraphicFramePr>
        <p:xfrm>
          <a:off x="2785277" y="2209573"/>
          <a:ext cx="113823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8" name="Уравнение" r:id="rId6" imgW="698400" imgH="266400" progId="Equation.3">
                  <p:embed/>
                </p:oleObj>
              </mc:Choice>
              <mc:Fallback>
                <p:oleObj name="Уравнение" r:id="rId6" imgW="698400" imgH="266400" progId="Equation.3">
                  <p:embed/>
                  <p:pic>
                    <p:nvPicPr>
                      <p:cNvPr id="19" name="Объект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5277" y="2209573"/>
                        <a:ext cx="1138238" cy="4794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886514"/>
              </p:ext>
            </p:extLst>
          </p:nvPr>
        </p:nvGraphicFramePr>
        <p:xfrm>
          <a:off x="7032070" y="1894205"/>
          <a:ext cx="1930130" cy="103441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965065">
                  <a:extLst>
                    <a:ext uri="{9D8B030D-6E8A-4147-A177-3AD203B41FA5}">
                      <a16:colId xmlns:a16="http://schemas.microsoft.com/office/drawing/2014/main" val="2762871306"/>
                    </a:ext>
                  </a:extLst>
                </a:gridCol>
                <a:gridCol w="965065">
                  <a:extLst>
                    <a:ext uri="{9D8B030D-6E8A-4147-A177-3AD203B41FA5}">
                      <a16:colId xmlns:a16="http://schemas.microsoft.com/office/drawing/2014/main" val="42876243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–</a:t>
                      </a:r>
                      <a:r>
                        <a:rPr lang="en-US" sz="2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0,040</a:t>
                      </a:r>
                      <a:endParaRPr lang="ru-RU" sz="2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162,7</a:t>
                      </a:r>
                      <a:endParaRPr lang="ru-RU" sz="2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08213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 smtClean="0">
                          <a:effectLst/>
                        </a:rPr>
                        <a:t>0</a:t>
                      </a:r>
                      <a:r>
                        <a:rPr lang="ru-RU" sz="2200" u="none" strike="noStrike" dirty="0" smtClean="0">
                          <a:effectLst/>
                        </a:rPr>
                        <a:t>,</a:t>
                      </a:r>
                      <a:r>
                        <a:rPr lang="en-US" sz="2200" u="none" strike="noStrike" dirty="0" smtClean="0">
                          <a:effectLst/>
                        </a:rPr>
                        <a:t>023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 smtClean="0">
                          <a:effectLst/>
                        </a:rPr>
                        <a:t>49</a:t>
                      </a:r>
                      <a:r>
                        <a:rPr lang="ru-RU" sz="2200" u="none" strike="noStrike" dirty="0" smtClean="0">
                          <a:effectLst/>
                        </a:rPr>
                        <a:t>,</a:t>
                      </a:r>
                      <a:r>
                        <a:rPr lang="en-US" sz="2200" u="none" strike="noStrike" dirty="0" smtClean="0">
                          <a:effectLst/>
                        </a:rPr>
                        <a:t>9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71668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0,</a:t>
                      </a:r>
                      <a:r>
                        <a:rPr lang="en-US" sz="22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105</a:t>
                      </a:r>
                      <a:endParaRPr lang="ru-RU" sz="2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 smtClean="0">
                          <a:effectLst/>
                        </a:rPr>
                        <a:t>1</a:t>
                      </a:r>
                      <a:r>
                        <a:rPr lang="en-US" sz="2200" u="none" strike="noStrike" dirty="0" smtClean="0">
                          <a:effectLst/>
                        </a:rPr>
                        <a:t>7</a:t>
                      </a:r>
                      <a:r>
                        <a:rPr lang="ru-RU" sz="2200" u="none" strike="noStrike" dirty="0" smtClean="0">
                          <a:effectLst/>
                        </a:rPr>
                        <a:t>,</a:t>
                      </a:r>
                      <a:r>
                        <a:rPr lang="en-US" sz="2200" u="none" strike="noStrike" dirty="0" smtClean="0">
                          <a:effectLst/>
                        </a:rPr>
                        <a:t>30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4962767"/>
                  </a:ext>
                </a:extLst>
              </a:tr>
            </a:tbl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603569"/>
              </p:ext>
            </p:extLst>
          </p:nvPr>
        </p:nvGraphicFramePr>
        <p:xfrm>
          <a:off x="2952766" y="3559660"/>
          <a:ext cx="4706938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9" name="Уравнение" r:id="rId8" imgW="2476440" imgH="419040" progId="Equation.3">
                  <p:embed/>
                </p:oleObj>
              </mc:Choice>
              <mc:Fallback>
                <p:oleObj name="Уравнение" r:id="rId8" imgW="2476440" imgH="419040" progId="Equation.3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66" y="3559660"/>
                        <a:ext cx="4706938" cy="7540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Прямоугольник 22"/>
          <p:cNvSpPr/>
          <p:nvPr/>
        </p:nvSpPr>
        <p:spPr>
          <a:xfrm>
            <a:off x="2897902" y="4208705"/>
            <a:ext cx="5690147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t</a:t>
            </a:r>
            <a:r>
              <a:rPr lang="ru-RU" baseline="-25000" dirty="0" err="1"/>
              <a:t>крит</a:t>
            </a:r>
            <a:r>
              <a:rPr lang="ru-RU" dirty="0"/>
              <a:t> = </a:t>
            </a:r>
            <a:r>
              <a:rPr lang="ru-RU" sz="2200" dirty="0" smtClean="0"/>
              <a:t>СТЬЮДРАСПОБР(0,05</a:t>
            </a:r>
            <a:r>
              <a:rPr lang="en-US" dirty="0" smtClean="0"/>
              <a:t>; </a:t>
            </a:r>
            <a:r>
              <a:rPr lang="ru-RU" dirty="0" smtClean="0"/>
              <a:t>28</a:t>
            </a:r>
            <a:r>
              <a:rPr lang="en-US" dirty="0" smtClean="0"/>
              <a:t> </a:t>
            </a:r>
            <a:r>
              <a:rPr lang="en-US" dirty="0"/>
              <a:t>– 1</a:t>
            </a:r>
            <a:r>
              <a:rPr lang="en-US" dirty="0" smtClean="0"/>
              <a:t> </a:t>
            </a:r>
            <a:r>
              <a:rPr lang="en-US" dirty="0"/>
              <a:t>– 1</a:t>
            </a:r>
            <a:r>
              <a:rPr lang="en-US" dirty="0" smtClean="0"/>
              <a:t>)</a:t>
            </a:r>
            <a:r>
              <a:rPr lang="ru-RU" dirty="0" smtClean="0"/>
              <a:t> = 2,06.</a:t>
            </a:r>
            <a:endParaRPr lang="en-US" dirty="0" smtClean="0"/>
          </a:p>
          <a:p>
            <a:endParaRPr lang="en-US" sz="400" dirty="0" smtClean="0"/>
          </a:p>
          <a:p>
            <a:r>
              <a:rPr lang="ru-RU" b="1" dirty="0" smtClean="0">
                <a:solidFill>
                  <a:srgbClr val="00FFFF"/>
                </a:solidFill>
              </a:rPr>
              <a:t>Цена не значима при </a:t>
            </a:r>
            <a:r>
              <a:rPr lang="en-US" b="1" i="1" dirty="0" smtClean="0">
                <a:solidFill>
                  <a:srgbClr val="00FFFF"/>
                </a:solidFill>
              </a:rPr>
              <a:t>α</a:t>
            </a:r>
            <a:r>
              <a:rPr lang="en-US" b="1" dirty="0" smtClean="0">
                <a:solidFill>
                  <a:srgbClr val="00FFFF"/>
                </a:solidFill>
              </a:rPr>
              <a:t> = 0,05.</a:t>
            </a:r>
            <a:endParaRPr lang="ru-RU" b="1" dirty="0">
              <a:solidFill>
                <a:srgbClr val="00FFFF"/>
              </a:solidFill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371519"/>
              </p:ext>
            </p:extLst>
          </p:nvPr>
        </p:nvGraphicFramePr>
        <p:xfrm>
          <a:off x="2942463" y="5009769"/>
          <a:ext cx="6184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0" name="Уравнение" r:id="rId10" imgW="4089240" imgH="457200" progId="Equation.3">
                  <p:embed/>
                </p:oleObj>
              </mc:Choice>
              <mc:Fallback>
                <p:oleObj name="Уравнение" r:id="rId10" imgW="4089240" imgH="457200" progId="Equation.3">
                  <p:embed/>
                  <p:pic>
                    <p:nvPicPr>
                      <p:cNvPr id="24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2463" y="5009769"/>
                        <a:ext cx="6184900" cy="8255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649294"/>
              </p:ext>
            </p:extLst>
          </p:nvPr>
        </p:nvGraphicFramePr>
        <p:xfrm>
          <a:off x="2963990" y="5729669"/>
          <a:ext cx="608965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1" name="Уравнение" r:id="rId12" imgW="3403440" imgH="419040" progId="Equation.3">
                  <p:embed/>
                </p:oleObj>
              </mc:Choice>
              <mc:Fallback>
                <p:oleObj name="Уравнение" r:id="rId12" imgW="3403440" imgH="419040" progId="Equation.3">
                  <p:embed/>
                  <p:pic>
                    <p:nvPicPr>
                      <p:cNvPr id="26" name="Объект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990" y="5729669"/>
                        <a:ext cx="6089650" cy="7524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2924175" y="6351091"/>
            <a:ext cx="40427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rgbClr val="00FFFF"/>
                </a:solidFill>
              </a:rPr>
              <a:t>Модель не значима при </a:t>
            </a:r>
            <a:r>
              <a:rPr lang="en-US" b="1" i="1" dirty="0" smtClean="0">
                <a:solidFill>
                  <a:srgbClr val="00FFFF"/>
                </a:solidFill>
              </a:rPr>
              <a:t>α</a:t>
            </a:r>
            <a:r>
              <a:rPr lang="en-US" b="1" dirty="0" smtClean="0">
                <a:solidFill>
                  <a:srgbClr val="00FFFF"/>
                </a:solidFill>
              </a:rPr>
              <a:t> = 0,05.</a:t>
            </a:r>
            <a:endParaRPr lang="ru-RU" b="1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739577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18" grpId="0"/>
      <p:bldP spid="23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20</a:t>
            </a:r>
            <a:endParaRPr lang="ru-RU" altLang="ru-RU" sz="7200" b="1" dirty="0">
              <a:latin typeface="Times New Roman Cyr" pitchFamily="18" charset="0"/>
            </a:endParaRPr>
          </a:p>
        </p:txBody>
      </p:sp>
      <p:sp>
        <p:nvSpPr>
          <p:cNvPr id="11" name="Text Box 388"/>
          <p:cNvSpPr txBox="1">
            <a:spLocks noChangeArrowheads="1"/>
          </p:cNvSpPr>
          <p:nvPr/>
        </p:nvSpPr>
        <p:spPr bwMode="auto">
          <a:xfrm>
            <a:off x="1161288" y="323844"/>
            <a:ext cx="68580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9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. Доверие к Путину.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Готовность к акциям протеста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graphicFrame>
        <p:nvGraphicFramePr>
          <p:cNvPr id="12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71527"/>
              </p:ext>
            </p:extLst>
          </p:nvPr>
        </p:nvGraphicFramePr>
        <p:xfrm>
          <a:off x="247650" y="1485900"/>
          <a:ext cx="4278313" cy="1584816"/>
        </p:xfrm>
        <a:graphic>
          <a:graphicData uri="http://schemas.openxmlformats.org/drawingml/2006/table">
            <a:tbl>
              <a:tblPr/>
              <a:tblGrid>
                <a:gridCol w="2252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8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Доверие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 Путину</a:t>
                      </a:r>
                      <a:endParaRPr kumimoji="0" lang="ru-RU" alt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Чел.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kumimoji="0" lang="ru-RU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ru-RU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altLang="ru-RU" sz="16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z</a:t>
                      </a:r>
                      <a:r>
                        <a:rPr kumimoji="0" lang="ru-RU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ru-RU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endParaRPr kumimoji="0" lang="en-US" altLang="ru-RU" sz="16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881063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40335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925638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447925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90512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336232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81952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427672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Да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1252</a:t>
                      </a:r>
                    </a:p>
                  </a:txBody>
                  <a:tcPr marT="45702" marB="4570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0,02</a:t>
                      </a:r>
                    </a:p>
                  </a:txBody>
                  <a:tcPr marT="45702" marB="4570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0,11</a:t>
                      </a:r>
                    </a:p>
                  </a:txBody>
                  <a:tcPr marT="45702" marB="4570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 Нет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201</a:t>
                      </a:r>
                    </a:p>
                  </a:txBody>
                  <a:tcPr marT="45702" marB="4570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0,02</a:t>
                      </a:r>
                    </a:p>
                  </a:txBody>
                  <a:tcPr marT="45702" marB="4570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Times New Roman" pitchFamily="18" charset="0"/>
                        </a:rPr>
                        <a:t>0,44</a:t>
                      </a:r>
                    </a:p>
                  </a:txBody>
                  <a:tcPr marT="45702" marB="4570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 Затрудн. ответить</a:t>
                      </a:r>
                    </a:p>
                  </a:txBody>
                  <a:tcPr marT="45702" marB="4570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134</a:t>
                      </a:r>
                    </a:p>
                  </a:txBody>
                  <a:tcPr marT="45702" marB="4570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0,18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Times New Roman" pitchFamily="18" charset="0"/>
                        </a:rPr>
                        <a:t>0,39</a:t>
                      </a:r>
                    </a:p>
                  </a:txBody>
                  <a:tcPr marT="45702" marB="4570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62"/>
          <p:cNvSpPr>
            <a:spLocks noChangeArrowheads="1"/>
          </p:cNvSpPr>
          <p:nvPr/>
        </p:nvSpPr>
        <p:spPr bwMode="auto">
          <a:xfrm>
            <a:off x="4218861" y="3111500"/>
            <a:ext cx="492109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algn="ctr"/>
            <a:r>
              <a:rPr lang="ru-RU" altLang="ru-RU" sz="2200" b="1" dirty="0">
                <a:solidFill>
                  <a:srgbClr val="00FFFF"/>
                </a:solidFill>
              </a:rPr>
              <a:t>Табл.10. </a:t>
            </a:r>
            <a:r>
              <a:rPr lang="ru-RU" altLang="ru-RU" sz="2200" dirty="0"/>
              <a:t>Готовность к акциям протеста</a:t>
            </a:r>
          </a:p>
        </p:txBody>
      </p:sp>
      <p:sp>
        <p:nvSpPr>
          <p:cNvPr id="15" name="Rectangle 63"/>
          <p:cNvSpPr>
            <a:spLocks noChangeArrowheads="1"/>
          </p:cNvSpPr>
          <p:nvPr/>
        </p:nvSpPr>
        <p:spPr bwMode="auto">
          <a:xfrm>
            <a:off x="696314" y="3101975"/>
            <a:ext cx="334764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algn="ctr"/>
            <a:r>
              <a:rPr lang="ru-RU" altLang="ru-RU" sz="2200" b="1" dirty="0">
                <a:solidFill>
                  <a:srgbClr val="00FFFF"/>
                </a:solidFill>
              </a:rPr>
              <a:t>Табл.9. </a:t>
            </a:r>
            <a:r>
              <a:rPr lang="ru-RU" altLang="ru-RU" sz="2200" dirty="0"/>
              <a:t>Доверие к Путину</a:t>
            </a:r>
          </a:p>
        </p:txBody>
      </p:sp>
      <p:graphicFrame>
        <p:nvGraphicFramePr>
          <p:cNvPr id="17" name="Group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732009"/>
              </p:ext>
            </p:extLst>
          </p:nvPr>
        </p:nvGraphicFramePr>
        <p:xfrm>
          <a:off x="4708525" y="1485900"/>
          <a:ext cx="4278313" cy="1584816"/>
        </p:xfrm>
        <a:graphic>
          <a:graphicData uri="http://schemas.openxmlformats.org/drawingml/2006/table">
            <a:tbl>
              <a:tblPr/>
              <a:tblGrid>
                <a:gridCol w="2252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8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Готовность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 акциям протеста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Чел.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kumimoji="0" lang="ru-RU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ru-RU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altLang="ru-RU" sz="16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z</a:t>
                      </a:r>
                      <a:r>
                        <a:rPr kumimoji="0" lang="ru-RU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ru-RU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endParaRPr kumimoji="0" lang="en-US" altLang="ru-RU" sz="16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881063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40335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925638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447925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90512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336232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81952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427672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Да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347</a:t>
                      </a:r>
                    </a:p>
                  </a:txBody>
                  <a:tcPr marT="45702" marB="4570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Times New Roman" pitchFamily="18" charset="0"/>
                        </a:rPr>
                        <a:t>0,23</a:t>
                      </a:r>
                    </a:p>
                  </a:txBody>
                  <a:tcPr marT="45702" marB="4570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Times New Roman" pitchFamily="18" charset="0"/>
                        </a:rPr>
                        <a:t>0,36</a:t>
                      </a:r>
                    </a:p>
                  </a:txBody>
                  <a:tcPr marT="45702" marB="4570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 Нет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1074</a:t>
                      </a:r>
                    </a:p>
                  </a:txBody>
                  <a:tcPr marT="45702" marB="4570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0,08</a:t>
                      </a:r>
                    </a:p>
                  </a:txBody>
                  <a:tcPr marT="45702" marB="4570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 Затрудн. ответить</a:t>
                      </a:r>
                    </a:p>
                  </a:txBody>
                  <a:tcPr marT="45702" marB="4570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165</a:t>
                      </a:r>
                    </a:p>
                  </a:txBody>
                  <a:tcPr marT="45702" marB="4570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–0,01</a:t>
                      </a:r>
                    </a:p>
                  </a:txBody>
                  <a:tcPr marT="45702" marB="4570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0,25</a:t>
                      </a:r>
                    </a:p>
                  </a:txBody>
                  <a:tcPr marT="45702" marB="4570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 Box 104"/>
          <p:cNvSpPr txBox="1">
            <a:spLocks noChangeArrowheads="1"/>
          </p:cNvSpPr>
          <p:nvPr/>
        </p:nvSpPr>
        <p:spPr bwMode="auto">
          <a:xfrm>
            <a:off x="719138" y="3633788"/>
            <a:ext cx="77152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algn="ctr"/>
            <a:r>
              <a:rPr lang="ru-RU" altLang="ru-RU" sz="3200" b="1">
                <a:solidFill>
                  <a:srgbClr val="00FFFF"/>
                </a:solidFill>
              </a:rPr>
              <a:t>Модель множественного выбора</a:t>
            </a:r>
          </a:p>
        </p:txBody>
      </p:sp>
      <p:sp>
        <p:nvSpPr>
          <p:cNvPr id="19" name="Rectangle 105"/>
          <p:cNvSpPr>
            <a:spLocks noChangeArrowheads="1"/>
          </p:cNvSpPr>
          <p:nvPr/>
        </p:nvSpPr>
        <p:spPr bwMode="auto">
          <a:xfrm>
            <a:off x="174625" y="4164806"/>
            <a:ext cx="5578475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eaLnBrk="1" hangingPunct="1">
              <a:tabLst>
                <a:tab pos="3048000" algn="l"/>
              </a:tabLst>
            </a:pPr>
            <a:r>
              <a:rPr lang="ru-RU" altLang="ru-RU" sz="2200" dirty="0">
                <a:cs typeface="Times New Roman" panose="02020603050405020304" pitchFamily="18" charset="0"/>
              </a:rPr>
              <a:t>Образование (0→1)	Не влияет</a:t>
            </a:r>
          </a:p>
          <a:p>
            <a:pPr eaLnBrk="1" hangingPunct="1">
              <a:tabLst>
                <a:tab pos="3048000" algn="l"/>
              </a:tabLst>
            </a:pPr>
            <a:r>
              <a:rPr lang="ru-RU" altLang="ru-RU" sz="2200" dirty="0">
                <a:cs typeface="Times New Roman" panose="02020603050405020304" pitchFamily="18" charset="0"/>
              </a:rPr>
              <a:t>Доверие к власти (0→1)	ЕР (+)</a:t>
            </a:r>
          </a:p>
          <a:p>
            <a:pPr eaLnBrk="1" hangingPunct="1">
              <a:tabLst>
                <a:tab pos="3048000" algn="l"/>
              </a:tabLst>
            </a:pPr>
            <a:r>
              <a:rPr lang="ru-RU" altLang="ru-RU" sz="2200" dirty="0">
                <a:cs typeface="Times New Roman" panose="02020603050405020304" pitchFamily="18" charset="0"/>
              </a:rPr>
              <a:t>Жизнь в деревне (0</a:t>
            </a:r>
            <a:r>
              <a:rPr lang="en-US" altLang="ru-RU" sz="2200" dirty="0">
                <a:cs typeface="Times New Roman" panose="02020603050405020304" pitchFamily="18" charset="0"/>
              </a:rPr>
              <a:t>/1)</a:t>
            </a:r>
            <a:endParaRPr lang="ru-RU" altLang="ru-RU" sz="2200" dirty="0">
              <a:cs typeface="Times New Roman" panose="02020603050405020304" pitchFamily="18" charset="0"/>
            </a:endParaRPr>
          </a:p>
          <a:p>
            <a:pPr eaLnBrk="1" hangingPunct="1">
              <a:tabLst>
                <a:tab pos="3048000" algn="l"/>
              </a:tabLst>
            </a:pPr>
            <a:r>
              <a:rPr lang="ru-RU" altLang="ru-RU" sz="2200" dirty="0">
                <a:cs typeface="Times New Roman" panose="02020603050405020304" pitchFamily="18" charset="0"/>
              </a:rPr>
              <a:t>Бедность (0→1)	</a:t>
            </a:r>
            <a:r>
              <a:rPr lang="ru-RU" altLang="ru-RU" sz="2200" dirty="0" smtClean="0">
                <a:cs typeface="Times New Roman" panose="02020603050405020304" pitchFamily="18" charset="0"/>
              </a:rPr>
              <a:t>ЛДПР</a:t>
            </a:r>
            <a:r>
              <a:rPr lang="ru-RU" altLang="ru-RU" sz="2200" dirty="0">
                <a:cs typeface="Times New Roman" panose="02020603050405020304" pitchFamily="18" charset="0"/>
              </a:rPr>
              <a:t>(+)</a:t>
            </a:r>
          </a:p>
          <a:p>
            <a:pPr eaLnBrk="1" hangingPunct="1">
              <a:tabLst>
                <a:tab pos="3048000" algn="l"/>
              </a:tabLst>
            </a:pPr>
            <a:r>
              <a:rPr lang="ru-RU" altLang="ru-RU" sz="2200" dirty="0">
                <a:cs typeface="Times New Roman" panose="02020603050405020304" pitchFamily="18" charset="0"/>
              </a:rPr>
              <a:t>Возраст (в годах)	КПРФ (+),   СР (+)</a:t>
            </a:r>
          </a:p>
          <a:p>
            <a:pPr eaLnBrk="1" hangingPunct="1">
              <a:tabLst>
                <a:tab pos="3048000" algn="l"/>
              </a:tabLst>
            </a:pPr>
            <a:r>
              <a:rPr lang="ru-RU" altLang="ru-RU" sz="2200" dirty="0">
                <a:cs typeface="Times New Roman" panose="02020603050405020304" pitchFamily="18" charset="0"/>
              </a:rPr>
              <a:t>Пол	</a:t>
            </a:r>
            <a:r>
              <a:rPr lang="ru-RU" altLang="ru-RU" sz="2200" dirty="0" smtClean="0">
                <a:cs typeface="Times New Roman" panose="02020603050405020304" pitchFamily="18" charset="0"/>
              </a:rPr>
              <a:t>ЛДПР </a:t>
            </a:r>
            <a:r>
              <a:rPr lang="ru-RU" altLang="ru-RU" sz="2200" dirty="0">
                <a:cs typeface="Times New Roman" panose="02020603050405020304" pitchFamily="18" charset="0"/>
              </a:rPr>
              <a:t>(М)</a:t>
            </a:r>
          </a:p>
          <a:p>
            <a:pPr eaLnBrk="1" hangingPunct="1">
              <a:tabLst>
                <a:tab pos="3048000" algn="l"/>
              </a:tabLst>
            </a:pPr>
            <a:r>
              <a:rPr lang="ru-RU" altLang="ru-RU" sz="2200" dirty="0"/>
              <a:t>Степень влияния на жизнь в стране</a:t>
            </a:r>
          </a:p>
        </p:txBody>
      </p:sp>
      <p:graphicFrame>
        <p:nvGraphicFramePr>
          <p:cNvPr id="20" name="Object 10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7013439"/>
              </p:ext>
            </p:extLst>
          </p:nvPr>
        </p:nvGraphicFramePr>
        <p:xfrm>
          <a:off x="5280025" y="4160838"/>
          <a:ext cx="3800475" cy="1051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Уравнение" r:id="rId4" imgW="2095200" imgH="583920" progId="Equation.3">
                  <p:embed/>
                </p:oleObj>
              </mc:Choice>
              <mc:Fallback>
                <p:oleObj name="Уравнение" r:id="rId4" imgW="2095200" imgH="583920" progId="Equation.3">
                  <p:embed/>
                  <p:pic>
                    <p:nvPicPr>
                      <p:cNvPr id="97386" name="Object 10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0025" y="4160838"/>
                        <a:ext cx="3800475" cy="1051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495911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21</a:t>
            </a:r>
            <a:endParaRPr lang="ru-RU" altLang="ru-RU" sz="7200" b="1" dirty="0">
              <a:latin typeface="Times New Roman Cyr" pitchFamily="18" charset="0"/>
            </a:endParaRPr>
          </a:p>
        </p:txBody>
      </p:sp>
      <p:sp>
        <p:nvSpPr>
          <p:cNvPr id="11" name="Text Box 388"/>
          <p:cNvSpPr txBox="1">
            <a:spLocks noChangeArrowheads="1"/>
          </p:cNvSpPr>
          <p:nvPr/>
        </p:nvSpPr>
        <p:spPr bwMode="auto">
          <a:xfrm>
            <a:off x="1161288" y="323844"/>
            <a:ext cx="6858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Игра: моделирование избирателя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4" name="Rectangle 163"/>
          <p:cNvSpPr>
            <a:spLocks noChangeArrowheads="1"/>
          </p:cNvSpPr>
          <p:nvPr/>
        </p:nvSpPr>
        <p:spPr bwMode="auto">
          <a:xfrm>
            <a:off x="1375178" y="3430588"/>
            <a:ext cx="652858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algn="ctr"/>
            <a:r>
              <a:rPr lang="ru-RU" altLang="ru-RU" sz="2200" b="1">
                <a:solidFill>
                  <a:srgbClr val="00FFFF"/>
                </a:solidFill>
              </a:rPr>
              <a:t>Табл.</a:t>
            </a:r>
            <a:r>
              <a:rPr lang="en-US" altLang="ru-RU" sz="2200" b="1">
                <a:solidFill>
                  <a:srgbClr val="00FFFF"/>
                </a:solidFill>
              </a:rPr>
              <a:t>12</a:t>
            </a:r>
            <a:r>
              <a:rPr lang="ru-RU" altLang="ru-RU" sz="2200" b="1">
                <a:solidFill>
                  <a:srgbClr val="00FFFF"/>
                </a:solidFill>
              </a:rPr>
              <a:t>. </a:t>
            </a:r>
            <a:r>
              <a:rPr lang="ru-RU" altLang="ru-RU" sz="2200"/>
              <a:t>Процент голосующих за партии (мужчины)</a:t>
            </a:r>
          </a:p>
        </p:txBody>
      </p:sp>
      <p:graphicFrame>
        <p:nvGraphicFramePr>
          <p:cNvPr id="16" name="Group 3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973845"/>
              </p:ext>
            </p:extLst>
          </p:nvPr>
        </p:nvGraphicFramePr>
        <p:xfrm>
          <a:off x="331788" y="3914775"/>
          <a:ext cx="8589962" cy="2798766"/>
        </p:xfrm>
        <a:graphic>
          <a:graphicData uri="http://schemas.openxmlformats.org/drawingml/2006/table">
            <a:tbl>
              <a:tblPr/>
              <a:tblGrid>
                <a:gridCol w="954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4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5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40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4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5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540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09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Путин</a:t>
                      </a:r>
                      <a:endParaRPr kumimoji="0" lang="en-US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Влиян.</a:t>
                      </a:r>
                      <a:endParaRPr kumimoji="0" lang="en-US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Бедн.</a:t>
                      </a:r>
                      <a:endParaRPr kumimoji="0" lang="en-US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Село</a:t>
                      </a:r>
                      <a:endParaRPr kumimoji="0" lang="en-US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Возраст</a:t>
                      </a:r>
                      <a:endParaRPr kumimoji="0" lang="en-US" alt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ЕР</a:t>
                      </a:r>
                      <a:endParaRPr kumimoji="0" lang="en-US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КПРФ</a:t>
                      </a:r>
                      <a:endParaRPr kumimoji="0" lang="en-US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ЛДПР</a:t>
                      </a:r>
                      <a:endParaRPr kumimoji="0" lang="en-US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СР</a:t>
                      </a:r>
                      <a:endParaRPr kumimoji="0" lang="en-US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9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94%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1%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1%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3%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9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78%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2%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16%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4%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9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61%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15%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13%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11%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9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23%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10%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62%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5%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9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85%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5%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1%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9%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9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74%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8%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8%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10%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9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37%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38%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4%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20%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9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21%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36%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29%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14%</a:t>
                      </a: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1" name="Group 3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755618"/>
              </p:ext>
            </p:extLst>
          </p:nvPr>
        </p:nvGraphicFramePr>
        <p:xfrm>
          <a:off x="357188" y="1558925"/>
          <a:ext cx="8561387" cy="1865352"/>
        </p:xfrm>
        <a:graphic>
          <a:graphicData uri="http://schemas.openxmlformats.org/drawingml/2006/table">
            <a:tbl>
              <a:tblPr/>
              <a:tblGrid>
                <a:gridCol w="89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6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6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60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08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kumimoji="0" lang="ru-RU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ru-RU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altLang="ru-RU" sz="16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8" marB="4571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z</a:t>
                      </a:r>
                      <a:r>
                        <a:rPr kumimoji="0" lang="ru-RU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ru-RU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endParaRPr kumimoji="0" lang="en-US" altLang="ru-RU" sz="16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8" marB="4571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ЕР</a:t>
                      </a:r>
                      <a:endParaRPr kumimoji="0" lang="en-US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8" marB="4571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КПРФ</a:t>
                      </a:r>
                      <a:endParaRPr kumimoji="0" lang="en-US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8" marB="4571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ЛДПР</a:t>
                      </a:r>
                      <a:endParaRPr kumimoji="0" lang="en-US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8" marB="4571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СР</a:t>
                      </a:r>
                      <a:endParaRPr kumimoji="0" lang="en-US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8" marB="4571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8" marB="4571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8" marB="4571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73%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 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86%</a:t>
                      </a:r>
                    </a:p>
                  </a:txBody>
                  <a:tcPr marT="45718" marB="4571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7%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 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4%</a:t>
                      </a:r>
                    </a:p>
                  </a:txBody>
                  <a:tcPr marT="45718" marB="4571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11%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 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2%</a:t>
                      </a:r>
                    </a:p>
                  </a:txBody>
                  <a:tcPr marT="45718" marB="4571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9%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 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8%</a:t>
                      </a:r>
                    </a:p>
                  </a:txBody>
                  <a:tcPr marT="45718" marB="4571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3,4</a:t>
                      </a:r>
                    </a:p>
                  </a:txBody>
                  <a:tcPr marT="45718" marB="4571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8" marB="4571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83%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/ 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 92%</a:t>
                      </a:r>
                    </a:p>
                  </a:txBody>
                  <a:tcPr marT="45718" marB="4571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4%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 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2%</a:t>
                      </a:r>
                    </a:p>
                  </a:txBody>
                  <a:tcPr marT="45718" marB="4571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7%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 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1%</a:t>
                      </a:r>
                    </a:p>
                  </a:txBody>
                  <a:tcPr marT="45718" marB="4571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6%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 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4%</a:t>
                      </a:r>
                    </a:p>
                  </a:txBody>
                  <a:tcPr marT="45718" marB="4571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3,4 </a:t>
                      </a:r>
                    </a:p>
                  </a:txBody>
                  <a:tcPr marT="45718" marB="4571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8" marB="4571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56%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 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7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%</a:t>
                      </a:r>
                    </a:p>
                  </a:txBody>
                  <a:tcPr marT="45718" marB="4571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13%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 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8%</a:t>
                      </a:r>
                    </a:p>
                  </a:txBody>
                  <a:tcPr marT="45718" marB="4571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15%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 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3%</a:t>
                      </a:r>
                    </a:p>
                  </a:txBody>
                  <a:tcPr marT="45718" marB="4571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4%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/ 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3%</a:t>
                      </a:r>
                    </a:p>
                  </a:txBody>
                  <a:tcPr marT="45718" marB="4571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8" marB="4571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3,4</a:t>
                      </a:r>
                    </a:p>
                  </a:txBody>
                  <a:tcPr marT="45718" marB="4571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78%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/ 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 94%</a:t>
                      </a:r>
                    </a:p>
                  </a:txBody>
                  <a:tcPr marT="45718" marB="4571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%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 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%</a:t>
                      </a:r>
                    </a:p>
                  </a:txBody>
                  <a:tcPr marT="45718" marB="4571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17%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 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3%</a:t>
                      </a:r>
                    </a:p>
                  </a:txBody>
                  <a:tcPr marT="45718" marB="4571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%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 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%</a:t>
                      </a:r>
                    </a:p>
                  </a:txBody>
                  <a:tcPr marT="45718" marB="4571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8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8" marB="4571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3,4 </a:t>
                      </a:r>
                    </a:p>
                  </a:txBody>
                  <a:tcPr marT="45718" marB="4571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45%</a:t>
                      </a:r>
                      <a:r>
                        <a:rPr kumimoji="0" lang="en-US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 </a:t>
                      </a: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61%</a:t>
                      </a:r>
                    </a:p>
                  </a:txBody>
                  <a:tcPr marT="45718" marB="4571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31%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/ 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 20%</a:t>
                      </a:r>
                    </a:p>
                  </a:txBody>
                  <a:tcPr marT="45718" marB="4571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4%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 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1%</a:t>
                      </a:r>
                    </a:p>
                  </a:txBody>
                  <a:tcPr marT="45718" marB="4571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9%</a:t>
                      </a:r>
                      <a:r>
                        <a:rPr kumimoji="0" lang="en-US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/ </a:t>
                      </a: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8%</a:t>
                      </a:r>
                    </a:p>
                  </a:txBody>
                  <a:tcPr marT="45718" marB="4571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Rectangle 423"/>
          <p:cNvSpPr>
            <a:spLocks noChangeArrowheads="1"/>
          </p:cNvSpPr>
          <p:nvPr/>
        </p:nvSpPr>
        <p:spPr bwMode="auto">
          <a:xfrm>
            <a:off x="695436" y="1103313"/>
            <a:ext cx="790870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algn="ctr"/>
            <a:r>
              <a:rPr lang="ru-RU" altLang="ru-RU" sz="2200" b="1" dirty="0">
                <a:solidFill>
                  <a:srgbClr val="00FFFF"/>
                </a:solidFill>
              </a:rPr>
              <a:t>Табл.</a:t>
            </a:r>
            <a:r>
              <a:rPr lang="en-US" altLang="ru-RU" sz="2200" b="1" dirty="0">
                <a:solidFill>
                  <a:srgbClr val="00FFFF"/>
                </a:solidFill>
              </a:rPr>
              <a:t>1</a:t>
            </a:r>
            <a:r>
              <a:rPr lang="ru-RU" altLang="ru-RU" sz="2200" b="1" dirty="0">
                <a:solidFill>
                  <a:srgbClr val="00FFFF"/>
                </a:solidFill>
              </a:rPr>
              <a:t>1. </a:t>
            </a:r>
            <a:r>
              <a:rPr lang="ru-RU" altLang="ru-RU" sz="2200" dirty="0"/>
              <a:t>Процент голосующих за партии (мужчины / женщины)</a:t>
            </a:r>
          </a:p>
        </p:txBody>
      </p:sp>
    </p:spTree>
    <p:extLst>
      <p:ext uri="{BB962C8B-B14F-4D97-AF65-F5344CB8AC3E}">
        <p14:creationId xmlns:p14="http://schemas.microsoft.com/office/powerpoint/2010/main" val="2895906763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22</a:t>
            </a:r>
            <a:endParaRPr lang="ru-RU" altLang="ru-RU" sz="7200" b="1" dirty="0">
              <a:latin typeface="Times New Roman Cyr" pitchFamily="18" charset="0"/>
            </a:endParaRPr>
          </a:p>
        </p:txBody>
      </p:sp>
      <p:sp>
        <p:nvSpPr>
          <p:cNvPr id="11" name="Text Box 388"/>
          <p:cNvSpPr txBox="1">
            <a:spLocks noChangeArrowheads="1"/>
          </p:cNvSpPr>
          <p:nvPr/>
        </p:nvSpPr>
        <p:spPr bwMode="auto">
          <a:xfrm>
            <a:off x="1161288" y="323844"/>
            <a:ext cx="6858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Игра: моделирование избирателя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8" name="Rectangle 179"/>
          <p:cNvSpPr>
            <a:spLocks noChangeArrowheads="1"/>
          </p:cNvSpPr>
          <p:nvPr/>
        </p:nvSpPr>
        <p:spPr bwMode="auto">
          <a:xfrm>
            <a:off x="99021" y="3906838"/>
            <a:ext cx="893544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algn="ctr"/>
            <a:r>
              <a:rPr lang="ru-RU" altLang="ru-RU" sz="2200" b="1" dirty="0">
                <a:solidFill>
                  <a:srgbClr val="00FFFF"/>
                </a:solidFill>
              </a:rPr>
              <a:t>Табл.</a:t>
            </a:r>
            <a:r>
              <a:rPr lang="en-US" altLang="ru-RU" sz="2200" b="1" dirty="0">
                <a:solidFill>
                  <a:srgbClr val="00FFFF"/>
                </a:solidFill>
              </a:rPr>
              <a:t>1</a:t>
            </a:r>
            <a:r>
              <a:rPr lang="ru-RU" altLang="ru-RU" sz="2200" b="1" dirty="0">
                <a:solidFill>
                  <a:srgbClr val="00FFFF"/>
                </a:solidFill>
              </a:rPr>
              <a:t>3. </a:t>
            </a:r>
            <a:r>
              <a:rPr lang="ru-RU" altLang="ru-RU" sz="2200" dirty="0"/>
              <a:t>Процент голосующих за партии (факт / </a:t>
            </a:r>
            <a:r>
              <a:rPr lang="ru-RU" altLang="ru-RU" sz="2200" dirty="0" smtClean="0"/>
              <a:t>наличие </a:t>
            </a:r>
            <a:r>
              <a:rPr lang="ru-RU" altLang="ru-RU" sz="2200" dirty="0"/>
              <a:t>«против всех»)</a:t>
            </a:r>
          </a:p>
        </p:txBody>
      </p:sp>
      <p:graphicFrame>
        <p:nvGraphicFramePr>
          <p:cNvPr id="9" name="Group 2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997305"/>
              </p:ext>
            </p:extLst>
          </p:nvPr>
        </p:nvGraphicFramePr>
        <p:xfrm>
          <a:off x="228598" y="4362450"/>
          <a:ext cx="8674102" cy="1243416"/>
        </p:xfrm>
        <a:graphic>
          <a:graphicData uri="http://schemas.openxmlformats.org/drawingml/2006/table">
            <a:tbl>
              <a:tblPr/>
              <a:tblGrid>
                <a:gridCol w="144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5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5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5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07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Путин</a:t>
                      </a:r>
                      <a:endParaRPr kumimoji="0" lang="en-US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9" marB="4569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ЕР</a:t>
                      </a:r>
                      <a:endParaRPr kumimoji="0" lang="en-US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9" marB="4569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КПРФ</a:t>
                      </a:r>
                      <a:endParaRPr kumimoji="0" lang="en-US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9" marB="4569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ЛДПР</a:t>
                      </a:r>
                      <a:endParaRPr kumimoji="0" lang="en-US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9" marB="4569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СР</a:t>
                      </a:r>
                      <a:endParaRPr kumimoji="0" lang="en-US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9" marB="4569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Против всех</a:t>
                      </a:r>
                      <a:endParaRPr kumimoji="0" lang="en-US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9" marB="4569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7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Ноябрь, 2007</a:t>
                      </a:r>
                    </a:p>
                  </a:txBody>
                  <a:tcPr marT="45699" marB="4569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72%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 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56%</a:t>
                      </a:r>
                    </a:p>
                  </a:txBody>
                  <a:tcPr marT="45699" marB="4569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11%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 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9%</a:t>
                      </a:r>
                    </a:p>
                  </a:txBody>
                  <a:tcPr marT="45699" marB="4569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7%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 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5%</a:t>
                      </a:r>
                    </a:p>
                  </a:txBody>
                  <a:tcPr marT="45699" marB="4569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10%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 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8%</a:t>
                      </a:r>
                    </a:p>
                  </a:txBody>
                  <a:tcPr marT="45699" marB="4569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 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22%</a:t>
                      </a:r>
                    </a:p>
                  </a:txBody>
                  <a:tcPr marT="45699" marB="4569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7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50%</a:t>
                      </a:r>
                    </a:p>
                  </a:txBody>
                  <a:tcPr marT="45699" marB="4569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61%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 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35%</a:t>
                      </a:r>
                    </a:p>
                  </a:txBody>
                  <a:tcPr marT="45699" marB="4569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16%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 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13%</a:t>
                      </a:r>
                    </a:p>
                  </a:txBody>
                  <a:tcPr marT="45699" marB="4569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11%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 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8%</a:t>
                      </a:r>
                    </a:p>
                  </a:txBody>
                  <a:tcPr marT="45699" marB="4569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12%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 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8%</a:t>
                      </a:r>
                    </a:p>
                  </a:txBody>
                  <a:tcPr marT="45699" marB="4569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 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36%</a:t>
                      </a:r>
                    </a:p>
                  </a:txBody>
                  <a:tcPr marT="45699" marB="4569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7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0%</a:t>
                      </a:r>
                    </a:p>
                  </a:txBody>
                  <a:tcPr marT="45699" marB="4569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43%</a:t>
                      </a:r>
                      <a:r>
                        <a:rPr kumimoji="0" lang="en-US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 </a:t>
                      </a: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18%</a:t>
                      </a:r>
                    </a:p>
                  </a:txBody>
                  <a:tcPr marT="45699" marB="4569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25%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 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16%</a:t>
                      </a:r>
                    </a:p>
                  </a:txBody>
                  <a:tcPr marT="45699" marB="4569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19%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 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1%</a:t>
                      </a:r>
                    </a:p>
                  </a:txBody>
                  <a:tcPr marT="45699" marB="4569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2%</a:t>
                      </a:r>
                      <a:r>
                        <a:rPr kumimoji="0" lang="en-US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 </a:t>
                      </a: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6%</a:t>
                      </a:r>
                    </a:p>
                  </a:txBody>
                  <a:tcPr marT="45699" marB="4569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 </a:t>
                      </a: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49%</a:t>
                      </a:r>
                    </a:p>
                  </a:txBody>
                  <a:tcPr marT="45699" marB="4569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Rectangle 272"/>
          <p:cNvSpPr>
            <a:spLocks noChangeArrowheads="1"/>
          </p:cNvSpPr>
          <p:nvPr/>
        </p:nvSpPr>
        <p:spPr bwMode="auto">
          <a:xfrm>
            <a:off x="190499" y="1106488"/>
            <a:ext cx="8807451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162050" indent="-11620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algn="just"/>
            <a:r>
              <a:rPr lang="ru-RU" altLang="ru-RU" sz="2200" b="1" dirty="0">
                <a:solidFill>
                  <a:srgbClr val="00FFFF"/>
                </a:solidFill>
              </a:rPr>
              <a:t>Профили репрезентативных избирателей ключевых партий:</a:t>
            </a:r>
          </a:p>
          <a:p>
            <a:pPr marL="1352550" indent="-1352550" algn="just"/>
            <a:r>
              <a:rPr lang="ru-RU" altLang="ru-RU" sz="2200" b="1" dirty="0">
                <a:solidFill>
                  <a:srgbClr val="00FFFF"/>
                </a:solidFill>
              </a:rPr>
              <a:t>ЕР (97%):</a:t>
            </a:r>
            <a:r>
              <a:rPr lang="ru-RU" altLang="ru-RU" sz="2200" dirty="0"/>
              <a:t> женщина, </a:t>
            </a:r>
            <a:r>
              <a:rPr lang="en-US" altLang="ru-RU" sz="2200" b="1" i="1" dirty="0"/>
              <a:t>z</a:t>
            </a:r>
            <a:r>
              <a:rPr lang="ru-RU" altLang="ru-RU" sz="2200" b="1" baseline="30000" dirty="0"/>
              <a:t>(</a:t>
            </a:r>
            <a:r>
              <a:rPr lang="en-US" altLang="ru-RU" sz="2200" b="1" baseline="30000" dirty="0"/>
              <a:t>1</a:t>
            </a:r>
            <a:r>
              <a:rPr lang="ru-RU" altLang="ru-RU" sz="2200" b="1" baseline="30000" dirty="0"/>
              <a:t>)</a:t>
            </a:r>
            <a:r>
              <a:rPr lang="en-US" altLang="ru-RU" sz="2200" dirty="0"/>
              <a:t>=</a:t>
            </a:r>
            <a:r>
              <a:rPr lang="ru-RU" altLang="ru-RU" sz="2200" dirty="0"/>
              <a:t>0, </a:t>
            </a:r>
            <a:r>
              <a:rPr lang="en-US" altLang="ru-RU" sz="2200" b="1" i="1" dirty="0"/>
              <a:t>z</a:t>
            </a:r>
            <a:r>
              <a:rPr lang="ru-RU" altLang="ru-RU" sz="2200" b="1" baseline="30000" dirty="0"/>
              <a:t>(</a:t>
            </a:r>
            <a:r>
              <a:rPr lang="en-US" altLang="ru-RU" sz="2200" b="1" baseline="30000" dirty="0"/>
              <a:t>2</a:t>
            </a:r>
            <a:r>
              <a:rPr lang="ru-RU" altLang="ru-RU" sz="2200" b="1" baseline="30000" dirty="0"/>
              <a:t>)</a:t>
            </a:r>
            <a:r>
              <a:rPr lang="en-US" altLang="ru-RU" sz="2200" dirty="0"/>
              <a:t>=</a:t>
            </a:r>
            <a:r>
              <a:rPr lang="ru-RU" altLang="ru-RU" sz="2200" dirty="0"/>
              <a:t>0, 30 лет, город, обеспеченная, доверяет </a:t>
            </a:r>
            <a:r>
              <a:rPr lang="ru-RU" altLang="ru-RU" sz="2200" dirty="0" smtClean="0"/>
              <a:t>Путину, доверяет </a:t>
            </a:r>
            <a:r>
              <a:rPr lang="ru-RU" altLang="ru-RU" sz="2200" dirty="0"/>
              <a:t>Думе, влияет на жизнь.</a:t>
            </a:r>
          </a:p>
          <a:p>
            <a:pPr marL="1352550" indent="-1352550" algn="just"/>
            <a:r>
              <a:rPr lang="ru-RU" altLang="ru-RU" sz="2200" b="1" dirty="0">
                <a:solidFill>
                  <a:srgbClr val="00FFFF"/>
                </a:solidFill>
              </a:rPr>
              <a:t>ЛДПР (88%):</a:t>
            </a:r>
            <a:r>
              <a:rPr lang="ru-RU" altLang="ru-RU" sz="2200" dirty="0"/>
              <a:t> мужчина, </a:t>
            </a:r>
            <a:r>
              <a:rPr lang="en-US" altLang="ru-RU" sz="2200" b="1" i="1" dirty="0"/>
              <a:t>z</a:t>
            </a:r>
            <a:r>
              <a:rPr lang="ru-RU" altLang="ru-RU" sz="2200" b="1" baseline="30000" dirty="0"/>
              <a:t>(</a:t>
            </a:r>
            <a:r>
              <a:rPr lang="en-US" altLang="ru-RU" sz="2200" b="1" baseline="30000" dirty="0"/>
              <a:t>1</a:t>
            </a:r>
            <a:r>
              <a:rPr lang="ru-RU" altLang="ru-RU" sz="2200" b="1" baseline="30000" dirty="0"/>
              <a:t>)</a:t>
            </a:r>
            <a:r>
              <a:rPr lang="en-US" altLang="ru-RU" sz="2200" dirty="0" smtClean="0"/>
              <a:t>=</a:t>
            </a:r>
            <a:r>
              <a:rPr lang="ru-RU" altLang="ru-RU" sz="2200" dirty="0" smtClean="0"/>
              <a:t> –</a:t>
            </a:r>
            <a:r>
              <a:rPr lang="ru-RU" altLang="ru-RU" sz="2200" dirty="0"/>
              <a:t>1,7,  </a:t>
            </a:r>
            <a:r>
              <a:rPr lang="en-US" altLang="ru-RU" sz="2200" b="1" i="1" dirty="0"/>
              <a:t>z</a:t>
            </a:r>
            <a:r>
              <a:rPr lang="ru-RU" altLang="ru-RU" sz="2200" b="1" baseline="30000" dirty="0"/>
              <a:t>(</a:t>
            </a:r>
            <a:r>
              <a:rPr lang="en-US" altLang="ru-RU" sz="2200" b="1" baseline="30000" dirty="0"/>
              <a:t>2</a:t>
            </a:r>
            <a:r>
              <a:rPr lang="ru-RU" altLang="ru-RU" sz="2200" b="1" baseline="30000" dirty="0"/>
              <a:t>)</a:t>
            </a:r>
            <a:r>
              <a:rPr lang="en-US" altLang="ru-RU" sz="2200" dirty="0"/>
              <a:t>=</a:t>
            </a:r>
            <a:r>
              <a:rPr lang="ru-RU" altLang="ru-RU" sz="2200" dirty="0"/>
              <a:t>1,7, 30 лет, город, бедный, не доверяет Путину, доверяет Думе, не влияет на жизнь.</a:t>
            </a:r>
          </a:p>
          <a:p>
            <a:pPr marL="1352550" indent="-1352550" algn="just"/>
            <a:r>
              <a:rPr lang="ru-RU" altLang="ru-RU" sz="2200" b="1" dirty="0">
                <a:solidFill>
                  <a:srgbClr val="00FFFF"/>
                </a:solidFill>
              </a:rPr>
              <a:t>КПРФ (33%):</a:t>
            </a:r>
            <a:r>
              <a:rPr lang="ru-RU" altLang="ru-RU" sz="2200" dirty="0"/>
              <a:t> мужчина, </a:t>
            </a:r>
            <a:r>
              <a:rPr lang="en-US" altLang="ru-RU" sz="2200" b="1" i="1" dirty="0"/>
              <a:t>z</a:t>
            </a:r>
            <a:r>
              <a:rPr lang="ru-RU" altLang="ru-RU" sz="2200" b="1" baseline="30000" dirty="0"/>
              <a:t>(</a:t>
            </a:r>
            <a:r>
              <a:rPr lang="en-US" altLang="ru-RU" sz="2200" b="1" baseline="30000" dirty="0"/>
              <a:t>1</a:t>
            </a:r>
            <a:r>
              <a:rPr lang="ru-RU" altLang="ru-RU" sz="2200" b="1" baseline="30000" dirty="0"/>
              <a:t>)</a:t>
            </a:r>
            <a:r>
              <a:rPr lang="en-US" altLang="ru-RU" sz="2200" dirty="0"/>
              <a:t>=</a:t>
            </a:r>
            <a:r>
              <a:rPr lang="ru-RU" altLang="ru-RU" sz="2200" dirty="0"/>
              <a:t>–1,7,  </a:t>
            </a:r>
            <a:r>
              <a:rPr lang="en-US" altLang="ru-RU" sz="2200" b="1" i="1" dirty="0"/>
              <a:t>z</a:t>
            </a:r>
            <a:r>
              <a:rPr lang="ru-RU" altLang="ru-RU" sz="2200" b="1" baseline="30000" dirty="0"/>
              <a:t>(</a:t>
            </a:r>
            <a:r>
              <a:rPr lang="en-US" altLang="ru-RU" sz="2200" b="1" baseline="30000" dirty="0"/>
              <a:t>2</a:t>
            </a:r>
            <a:r>
              <a:rPr lang="ru-RU" altLang="ru-RU" sz="2200" b="1" baseline="30000" dirty="0"/>
              <a:t>)</a:t>
            </a:r>
            <a:r>
              <a:rPr lang="en-US" altLang="ru-RU" sz="2200" dirty="0"/>
              <a:t>=</a:t>
            </a:r>
            <a:r>
              <a:rPr lang="ru-RU" altLang="ru-RU" sz="2200" dirty="0"/>
              <a:t>–1,7, 60 лет, село, бедный, не доверяет Путину, не доверяет Думе, не влияет на жизнь.</a:t>
            </a:r>
          </a:p>
          <a:p>
            <a:pPr marL="1352550" indent="-1352550" algn="just"/>
            <a:r>
              <a:rPr lang="ru-RU" altLang="ru-RU" sz="2200" b="1" dirty="0">
                <a:solidFill>
                  <a:srgbClr val="00FFFF"/>
                </a:solidFill>
              </a:rPr>
              <a:t>Не голосует: </a:t>
            </a:r>
            <a:r>
              <a:rPr lang="ru-RU" altLang="ru-RU" sz="2200" dirty="0"/>
              <a:t>низкое </a:t>
            </a:r>
            <a:r>
              <a:rPr lang="ru-RU" altLang="ru-RU" sz="2200" dirty="0" smtClean="0"/>
              <a:t>образование и </a:t>
            </a:r>
            <a:r>
              <a:rPr lang="ru-RU" altLang="ru-RU" sz="2200" dirty="0"/>
              <a:t>доход, недоверие, молодежь, город.</a:t>
            </a:r>
          </a:p>
        </p:txBody>
      </p:sp>
      <p:sp>
        <p:nvSpPr>
          <p:cNvPr id="13" name="Rectangle 273"/>
          <p:cNvSpPr>
            <a:spLocks noChangeArrowheads="1"/>
          </p:cNvSpPr>
          <p:nvPr/>
        </p:nvSpPr>
        <p:spPr bwMode="auto">
          <a:xfrm>
            <a:off x="209550" y="5641975"/>
            <a:ext cx="869315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800100" indent="-3429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257300" indent="-3429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714500" indent="-3429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171700" indent="-3429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r>
              <a:rPr lang="ru-RU" altLang="ru-RU" sz="2200" b="1" dirty="0">
                <a:solidFill>
                  <a:srgbClr val="00FFFF"/>
                </a:solidFill>
              </a:rPr>
              <a:t>Идеи дальнейших исследований:</a:t>
            </a:r>
          </a:p>
          <a:p>
            <a:pPr>
              <a:buFontTx/>
              <a:buAutoNum type="arabicPeriod"/>
            </a:pPr>
            <a:r>
              <a:rPr lang="ru-RU" altLang="ru-RU" sz="2200" dirty="0"/>
              <a:t>Позиции партий – сознательное поведение (равновесие </a:t>
            </a:r>
            <a:r>
              <a:rPr lang="ru-RU" altLang="ru-RU" sz="2200" dirty="0" err="1"/>
              <a:t>Нэша</a:t>
            </a:r>
            <a:r>
              <a:rPr lang="ru-RU" altLang="ru-RU" sz="2200" dirty="0"/>
              <a:t>).</a:t>
            </a:r>
          </a:p>
          <a:p>
            <a:pPr>
              <a:buFontTx/>
              <a:buAutoNum type="arabicPeriod"/>
            </a:pPr>
            <a:r>
              <a:rPr lang="ru-RU" altLang="ru-RU" sz="2200" dirty="0" smtClean="0"/>
              <a:t>Влияние изменения </a:t>
            </a:r>
            <a:r>
              <a:rPr lang="ru-RU" altLang="ru-RU" sz="2200" dirty="0"/>
              <a:t>экономического положения за последние </a:t>
            </a:r>
            <a:r>
              <a:rPr lang="ru-RU" altLang="ru-RU" sz="2200" dirty="0" smtClean="0"/>
              <a:t>годы.</a:t>
            </a:r>
            <a:endParaRPr lang="ru-RU" altLang="ru-RU" sz="2200" dirty="0"/>
          </a:p>
        </p:txBody>
      </p:sp>
    </p:spTree>
    <p:extLst>
      <p:ext uri="{BB962C8B-B14F-4D97-AF65-F5344CB8AC3E}">
        <p14:creationId xmlns:p14="http://schemas.microsoft.com/office/powerpoint/2010/main" val="259856556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62025" y="1298575"/>
            <a:ext cx="72961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Спасибо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за внимание!</a:t>
            </a:r>
          </a:p>
        </p:txBody>
      </p:sp>
      <p:sp>
        <p:nvSpPr>
          <p:cNvPr id="12292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23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3642178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/>
          </a:p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5"/>
              </a:rPr>
              <a:t>https://youtube.com/alexanderfilatov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Линейная регрессия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3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5" name="Прямоугольник 2">
            <a:extLst>
              <a:ext uri="{FF2B5EF4-FFF2-40B4-BE49-F238E27FC236}">
                <a16:creationId xmlns:a16="http://schemas.microsoft.com/office/drawing/2014/main" id="{A66D9F71-307B-46CD-9158-9C960EE43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5" y="1443915"/>
            <a:ext cx="90386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hangingPunct="0"/>
            <a:r>
              <a:rPr lang="ru-RU" sz="2200" dirty="0" smtClean="0"/>
              <a:t>Продавец также собрал данные о рекламном бюджете фирмы.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09410" y="1095517"/>
            <a:ext cx="903458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200" b="1" dirty="0">
                <a:solidFill>
                  <a:srgbClr val="00FFFF"/>
                </a:solidFill>
              </a:rPr>
              <a:t>Задача </a:t>
            </a:r>
            <a:r>
              <a:rPr lang="en-US" altLang="ru-RU" sz="2200" b="1" dirty="0" smtClean="0">
                <a:solidFill>
                  <a:srgbClr val="00FFFF"/>
                </a:solidFill>
              </a:rPr>
              <a:t>1b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 «Продажи</a:t>
            </a:r>
            <a:r>
              <a:rPr lang="en-US" altLang="ru-RU" sz="2200" b="1" dirty="0">
                <a:solidFill>
                  <a:srgbClr val="00FFFF"/>
                </a:solidFill>
              </a:rPr>
              <a:t>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в зависимости от цены и рекламы»</a:t>
            </a:r>
            <a:endParaRPr lang="ru-RU" altLang="ru-RU" sz="2200" b="1" dirty="0">
              <a:solidFill>
                <a:srgbClr val="00FFFF"/>
              </a:solidFill>
            </a:endParaRPr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601286"/>
              </p:ext>
            </p:extLst>
          </p:nvPr>
        </p:nvGraphicFramePr>
        <p:xfrm>
          <a:off x="2924175" y="3020695"/>
          <a:ext cx="6186996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0" name="Уравнение" r:id="rId4" imgW="3454200" imgH="380880" progId="Equation.3">
                  <p:embed/>
                </p:oleObj>
              </mc:Choice>
              <mc:Fallback>
                <p:oleObj name="Уравнение" r:id="rId4" imgW="3454200" imgH="380880" progId="Equation.3">
                  <p:embed/>
                  <p:pic>
                    <p:nvPicPr>
                      <p:cNvPr id="17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4175" y="3020695"/>
                        <a:ext cx="6186996" cy="685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17319"/>
              </p:ext>
            </p:extLst>
          </p:nvPr>
        </p:nvGraphicFramePr>
        <p:xfrm>
          <a:off x="2942463" y="3664690"/>
          <a:ext cx="35972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1" name="Уравнение" r:id="rId6" imgW="1892160" imgH="228600" progId="Equation.3">
                  <p:embed/>
                </p:oleObj>
              </mc:Choice>
              <mc:Fallback>
                <p:oleObj name="Уравнение" r:id="rId6" imgW="1892160" imgH="228600" progId="Equation.3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2463" y="3664690"/>
                        <a:ext cx="3597275" cy="4111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Прямоугольник 22"/>
          <p:cNvSpPr/>
          <p:nvPr/>
        </p:nvSpPr>
        <p:spPr>
          <a:xfrm>
            <a:off x="2897902" y="3970961"/>
            <a:ext cx="5754268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t</a:t>
            </a:r>
            <a:r>
              <a:rPr lang="ru-RU" baseline="-25000" dirty="0" err="1"/>
              <a:t>крит</a:t>
            </a:r>
            <a:r>
              <a:rPr lang="ru-RU" dirty="0"/>
              <a:t> = </a:t>
            </a:r>
            <a:r>
              <a:rPr lang="ru-RU" sz="2200" dirty="0" smtClean="0"/>
              <a:t>СТЬЮДРАСПОБР(0,05</a:t>
            </a:r>
            <a:r>
              <a:rPr lang="en-US" dirty="0" smtClean="0"/>
              <a:t>; </a:t>
            </a:r>
            <a:r>
              <a:rPr lang="ru-RU" dirty="0" smtClean="0"/>
              <a:t>28</a:t>
            </a:r>
            <a:r>
              <a:rPr lang="en-US" dirty="0" smtClean="0"/>
              <a:t> – 2 – </a:t>
            </a:r>
            <a:r>
              <a:rPr lang="en-US" dirty="0"/>
              <a:t>1</a:t>
            </a:r>
            <a:r>
              <a:rPr lang="en-US" dirty="0" smtClean="0"/>
              <a:t>)</a:t>
            </a:r>
            <a:r>
              <a:rPr lang="ru-RU" dirty="0" smtClean="0"/>
              <a:t> = 2,06.</a:t>
            </a:r>
            <a:endParaRPr lang="en-US" dirty="0" smtClean="0"/>
          </a:p>
          <a:p>
            <a:endParaRPr lang="en-US" sz="400" dirty="0" smtClean="0"/>
          </a:p>
          <a:p>
            <a:r>
              <a:rPr lang="ru-RU" b="1" dirty="0" smtClean="0">
                <a:solidFill>
                  <a:srgbClr val="00FFFF"/>
                </a:solidFill>
              </a:rPr>
              <a:t>Цена не значима</a:t>
            </a:r>
            <a:r>
              <a:rPr lang="en-US" b="1" dirty="0" smtClean="0">
                <a:solidFill>
                  <a:srgbClr val="00FFFF"/>
                </a:solidFill>
              </a:rPr>
              <a:t>, </a:t>
            </a:r>
            <a:r>
              <a:rPr lang="ru-RU" b="1" dirty="0" smtClean="0">
                <a:solidFill>
                  <a:srgbClr val="00FFFF"/>
                </a:solidFill>
              </a:rPr>
              <a:t>реклама значима при </a:t>
            </a:r>
            <a:r>
              <a:rPr lang="en-US" b="1" i="1" dirty="0" smtClean="0">
                <a:solidFill>
                  <a:srgbClr val="00FFFF"/>
                </a:solidFill>
              </a:rPr>
              <a:t>α</a:t>
            </a:r>
            <a:r>
              <a:rPr lang="en-US" b="1" dirty="0" smtClean="0">
                <a:solidFill>
                  <a:srgbClr val="00FFFF"/>
                </a:solidFill>
              </a:rPr>
              <a:t> = 0,05.</a:t>
            </a:r>
            <a:endParaRPr lang="ru-RU" b="1" dirty="0">
              <a:solidFill>
                <a:srgbClr val="00FFFF"/>
              </a:solidFill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344815"/>
              </p:ext>
            </p:extLst>
          </p:nvPr>
        </p:nvGraphicFramePr>
        <p:xfrm>
          <a:off x="2917381" y="4759452"/>
          <a:ext cx="6138926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2" name="Уравнение" r:id="rId8" imgW="3784320" imgH="228600" progId="Equation.3">
                  <p:embed/>
                </p:oleObj>
              </mc:Choice>
              <mc:Fallback>
                <p:oleObj name="Уравнение" r:id="rId8" imgW="3784320" imgH="228600" progId="Equation.3">
                  <p:embed/>
                  <p:pic>
                    <p:nvPicPr>
                      <p:cNvPr id="24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381" y="4759452"/>
                        <a:ext cx="6138926" cy="4127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901695"/>
              </p:ext>
            </p:extLst>
          </p:nvPr>
        </p:nvGraphicFramePr>
        <p:xfrm>
          <a:off x="2930525" y="5217795"/>
          <a:ext cx="6157913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3" name="Уравнение" r:id="rId10" imgW="3441600" imgH="419040" progId="Equation.3">
                  <p:embed/>
                </p:oleObj>
              </mc:Choice>
              <mc:Fallback>
                <p:oleObj name="Уравнение" r:id="rId10" imgW="3441600" imgH="419040" progId="Equation.3">
                  <p:embed/>
                  <p:pic>
                    <p:nvPicPr>
                      <p:cNvPr id="26" name="Объект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525" y="5217795"/>
                        <a:ext cx="6157913" cy="7524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2924175" y="5839027"/>
            <a:ext cx="35891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rgbClr val="00FFFF"/>
                </a:solidFill>
              </a:rPr>
              <a:t>Модель значима при </a:t>
            </a:r>
            <a:r>
              <a:rPr lang="en-US" b="1" i="1" dirty="0" smtClean="0">
                <a:solidFill>
                  <a:srgbClr val="00FFFF"/>
                </a:solidFill>
              </a:rPr>
              <a:t>α</a:t>
            </a:r>
            <a:r>
              <a:rPr lang="en-US" b="1" dirty="0" smtClean="0">
                <a:solidFill>
                  <a:srgbClr val="00FFFF"/>
                </a:solidFill>
              </a:rPr>
              <a:t> = 0,05.</a:t>
            </a:r>
            <a:endParaRPr lang="ru-RU" b="1" dirty="0">
              <a:solidFill>
                <a:srgbClr val="00FFFF"/>
              </a:solidFill>
            </a:endParaRPr>
          </a:p>
        </p:txBody>
      </p:sp>
      <p:graphicFrame>
        <p:nvGraphicFramePr>
          <p:cNvPr id="22" name="Таблица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606524"/>
              </p:ext>
            </p:extLst>
          </p:nvPr>
        </p:nvGraphicFramePr>
        <p:xfrm>
          <a:off x="182564" y="1916829"/>
          <a:ext cx="2469197" cy="428572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65276">
                  <a:extLst>
                    <a:ext uri="{9D8B030D-6E8A-4147-A177-3AD203B41FA5}">
                      <a16:colId xmlns:a16="http://schemas.microsoft.com/office/drawing/2014/main" val="83382464"/>
                    </a:ext>
                  </a:extLst>
                </a:gridCol>
                <a:gridCol w="601307">
                  <a:extLst>
                    <a:ext uri="{9D8B030D-6E8A-4147-A177-3AD203B41FA5}">
                      <a16:colId xmlns:a16="http://schemas.microsoft.com/office/drawing/2014/main" val="3481776023"/>
                    </a:ext>
                  </a:extLst>
                </a:gridCol>
                <a:gridCol w="601307">
                  <a:extLst>
                    <a:ext uri="{9D8B030D-6E8A-4147-A177-3AD203B41FA5}">
                      <a16:colId xmlns:a16="http://schemas.microsoft.com/office/drawing/2014/main" val="4163179041"/>
                    </a:ext>
                  </a:extLst>
                </a:gridCol>
                <a:gridCol w="601307">
                  <a:extLst>
                    <a:ext uri="{9D8B030D-6E8A-4147-A177-3AD203B41FA5}">
                      <a16:colId xmlns:a16="http://schemas.microsoft.com/office/drawing/2014/main" val="1588064039"/>
                    </a:ext>
                  </a:extLst>
                </a:gridCol>
              </a:tblGrid>
              <a:tr h="267858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endParaRPr lang="ru-RU" sz="1600" b="1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b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объем</a:t>
                      </a:r>
                      <a:endParaRPr lang="ru-RU" sz="1600" b="1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b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цена</a:t>
                      </a:r>
                      <a:endParaRPr lang="ru-RU" sz="1600" b="1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b="1" u="none" strike="noStrike" dirty="0" err="1" smtClean="0">
                          <a:solidFill>
                            <a:srgbClr val="00FFFF"/>
                          </a:solidFill>
                          <a:effectLst/>
                        </a:rPr>
                        <a:t>рекл</a:t>
                      </a:r>
                      <a:endParaRPr lang="ru-RU" sz="1600" b="1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1896068104"/>
                  </a:ext>
                </a:extLst>
              </a:tr>
              <a:tr h="267858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endParaRPr lang="ru-RU" sz="1600" b="1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6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y</a:t>
                      </a:r>
                      <a:endParaRPr lang="en-US" sz="1600" b="1" i="1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600" b="1" i="1" u="none" strike="noStrike" baseline="0" dirty="0" smtClean="0">
                          <a:solidFill>
                            <a:srgbClr val="00FFFF"/>
                          </a:solidFill>
                          <a:effectLst/>
                        </a:rPr>
                        <a:t>x</a:t>
                      </a:r>
                      <a:r>
                        <a:rPr lang="ru-RU" sz="1600" b="1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(1)</a:t>
                      </a:r>
                      <a:endParaRPr lang="en-US" sz="1600" b="1" i="0" u="none" strike="noStrike" baseline="30000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600" b="1" i="1" u="none" strike="noStrike" baseline="0" dirty="0" smtClean="0">
                          <a:solidFill>
                            <a:srgbClr val="00FFFF"/>
                          </a:solidFill>
                          <a:effectLst/>
                        </a:rPr>
                        <a:t>x</a:t>
                      </a:r>
                      <a:r>
                        <a:rPr lang="ru-RU" sz="1600" b="1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(</a:t>
                      </a:r>
                      <a:r>
                        <a:rPr lang="en-US" sz="1600" b="1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2</a:t>
                      </a:r>
                      <a:r>
                        <a:rPr lang="ru-RU" sz="1600" b="1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)</a:t>
                      </a:r>
                      <a:endParaRPr lang="en-US" sz="1600" b="1" i="0" u="none" strike="noStrike" baseline="30000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3546481865"/>
                  </a:ext>
                </a:extLst>
              </a:tr>
              <a:tr h="267858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янв.16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91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1990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3609387487"/>
                  </a:ext>
                </a:extLst>
              </a:tr>
              <a:tr h="267858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фев.16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93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1990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30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1785499038"/>
                  </a:ext>
                </a:extLst>
              </a:tr>
              <a:tr h="267858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мар.16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84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1990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30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35300449"/>
                  </a:ext>
                </a:extLst>
              </a:tr>
              <a:tr h="267858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апр.16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77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1990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3156558464"/>
                  </a:ext>
                </a:extLst>
              </a:tr>
              <a:tr h="267858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май.16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69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2190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2825041380"/>
                  </a:ext>
                </a:extLst>
              </a:tr>
              <a:tr h="267858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июн.16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49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2190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488518383"/>
                  </a:ext>
                </a:extLst>
              </a:tr>
              <a:tr h="267858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июл.16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53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2190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606998002"/>
                  </a:ext>
                </a:extLst>
              </a:tr>
              <a:tr h="267858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авг.16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55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2190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486824708"/>
                  </a:ext>
                </a:extLst>
              </a:tr>
              <a:tr h="267858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сен.16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62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2190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769291700"/>
                  </a:ext>
                </a:extLst>
              </a:tr>
              <a:tr h="267858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окт.16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69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2190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2120466157"/>
                  </a:ext>
                </a:extLst>
              </a:tr>
              <a:tr h="267858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ноя.16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68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2190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92660544"/>
                  </a:ext>
                </a:extLst>
              </a:tr>
              <a:tr h="267858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дек.16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109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2190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3874225418"/>
                  </a:ext>
                </a:extLst>
              </a:tr>
              <a:tr h="267858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600" b="0" i="0" u="none" strike="noStrike" dirty="0" smtClean="0">
                          <a:solidFill>
                            <a:srgbClr val="00FFFF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2550227964"/>
                  </a:ext>
                </a:extLst>
              </a:tr>
              <a:tr h="267858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апр.18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 dirty="0" smtClean="0">
                          <a:effectLst/>
                        </a:rPr>
                        <a:t>72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 dirty="0" smtClean="0">
                          <a:effectLst/>
                        </a:rPr>
                        <a:t>2290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2077781407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987646"/>
              </p:ext>
            </p:extLst>
          </p:nvPr>
        </p:nvGraphicFramePr>
        <p:xfrm>
          <a:off x="2997327" y="1907683"/>
          <a:ext cx="2487486" cy="103441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29162">
                  <a:extLst>
                    <a:ext uri="{9D8B030D-6E8A-4147-A177-3AD203B41FA5}">
                      <a16:colId xmlns:a16="http://schemas.microsoft.com/office/drawing/2014/main" val="3783640694"/>
                    </a:ext>
                  </a:extLst>
                </a:gridCol>
                <a:gridCol w="829162">
                  <a:extLst>
                    <a:ext uri="{9D8B030D-6E8A-4147-A177-3AD203B41FA5}">
                      <a16:colId xmlns:a16="http://schemas.microsoft.com/office/drawing/2014/main" val="1342878782"/>
                    </a:ext>
                  </a:extLst>
                </a:gridCol>
                <a:gridCol w="829162">
                  <a:extLst>
                    <a:ext uri="{9D8B030D-6E8A-4147-A177-3AD203B41FA5}">
                      <a16:colId xmlns:a16="http://schemas.microsoft.com/office/drawing/2014/main" val="173670236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0,470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-0,039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149,2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63433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0,170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>
                          <a:effectLst/>
                        </a:rPr>
                        <a:t>0,020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44,8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40227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0,315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15,43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>
                          <a:effectLst/>
                        </a:rPr>
                        <a:t>#Н/Д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3584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879279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23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Линейная регрессия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>
                <a:latin typeface="Times New Roman Cyr" pitchFamily="18" charset="0"/>
              </a:rPr>
              <a:t>4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5" name="Прямоугольник 2">
            <a:extLst>
              <a:ext uri="{FF2B5EF4-FFF2-40B4-BE49-F238E27FC236}">
                <a16:creationId xmlns:a16="http://schemas.microsoft.com/office/drawing/2014/main" id="{A66D9F71-307B-46CD-9158-9C960EE43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5" y="1443915"/>
            <a:ext cx="90386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hangingPunct="0"/>
            <a:r>
              <a:rPr lang="ru-RU" sz="2200" dirty="0" smtClean="0"/>
              <a:t>Продавец учел число праздничных дней в месяце.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09410" y="1095517"/>
            <a:ext cx="903458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200" b="1" dirty="0">
                <a:solidFill>
                  <a:srgbClr val="00FFFF"/>
                </a:solidFill>
              </a:rPr>
              <a:t>Задача </a:t>
            </a:r>
            <a:r>
              <a:rPr lang="en-US" altLang="ru-RU" sz="2200" b="1" dirty="0" smtClean="0">
                <a:solidFill>
                  <a:srgbClr val="00FFFF"/>
                </a:solidFill>
              </a:rPr>
              <a:t>1c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 «Продажи</a:t>
            </a:r>
            <a:r>
              <a:rPr lang="en-US" altLang="ru-RU" sz="2200" b="1" dirty="0">
                <a:solidFill>
                  <a:srgbClr val="00FFFF"/>
                </a:solidFill>
              </a:rPr>
              <a:t>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в зависимости от цены</a:t>
            </a:r>
            <a:r>
              <a:rPr lang="en-US" altLang="ru-RU" sz="2200" b="1" dirty="0" smtClean="0">
                <a:solidFill>
                  <a:srgbClr val="00FFFF"/>
                </a:solidFill>
              </a:rPr>
              <a:t>,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рекламы</a:t>
            </a:r>
            <a:r>
              <a:rPr lang="en-US" altLang="ru-RU" sz="2200" b="1" dirty="0">
                <a:solidFill>
                  <a:srgbClr val="00FFFF"/>
                </a:solidFill>
              </a:rPr>
              <a:t>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и праздников»</a:t>
            </a:r>
            <a:endParaRPr lang="ru-RU" altLang="ru-RU" sz="2200" b="1" dirty="0">
              <a:solidFill>
                <a:srgbClr val="00FFFF"/>
              </a:solidFill>
            </a:endParaRPr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152516"/>
              </p:ext>
            </p:extLst>
          </p:nvPr>
        </p:nvGraphicFramePr>
        <p:xfrm>
          <a:off x="3559239" y="3900488"/>
          <a:ext cx="485457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3" name="Уравнение" r:id="rId4" imgW="2552400" imgH="228600" progId="Equation.3">
                  <p:embed/>
                </p:oleObj>
              </mc:Choice>
              <mc:Fallback>
                <p:oleObj name="Уравнение" r:id="rId4" imgW="2552400" imgH="228600" progId="Equation.3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239" y="3900488"/>
                        <a:ext cx="4854575" cy="4111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Прямоугольник 22"/>
          <p:cNvSpPr/>
          <p:nvPr/>
        </p:nvSpPr>
        <p:spPr>
          <a:xfrm>
            <a:off x="3503613" y="4208832"/>
            <a:ext cx="5690147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t</a:t>
            </a:r>
            <a:r>
              <a:rPr lang="ru-RU" baseline="-25000" dirty="0" err="1"/>
              <a:t>крит</a:t>
            </a:r>
            <a:r>
              <a:rPr lang="ru-RU" dirty="0"/>
              <a:t> = </a:t>
            </a:r>
            <a:r>
              <a:rPr lang="ru-RU" sz="2200" dirty="0" smtClean="0"/>
              <a:t>СТЬЮДРАСПОБР(0,05</a:t>
            </a:r>
            <a:r>
              <a:rPr lang="en-US" dirty="0" smtClean="0"/>
              <a:t>; </a:t>
            </a:r>
            <a:r>
              <a:rPr lang="ru-RU" dirty="0" smtClean="0"/>
              <a:t>28</a:t>
            </a:r>
            <a:r>
              <a:rPr lang="en-US" dirty="0" smtClean="0"/>
              <a:t> – 3 – </a:t>
            </a:r>
            <a:r>
              <a:rPr lang="en-US" dirty="0"/>
              <a:t>1</a:t>
            </a:r>
            <a:r>
              <a:rPr lang="en-US" dirty="0" smtClean="0"/>
              <a:t>)</a:t>
            </a:r>
            <a:r>
              <a:rPr lang="ru-RU" dirty="0" smtClean="0"/>
              <a:t> = 2,06.</a:t>
            </a:r>
            <a:endParaRPr lang="en-US" dirty="0" smtClean="0"/>
          </a:p>
          <a:p>
            <a:endParaRPr lang="en-US" sz="400" dirty="0" smtClean="0"/>
          </a:p>
          <a:p>
            <a:r>
              <a:rPr lang="ru-RU" b="1" dirty="0" smtClean="0">
                <a:solidFill>
                  <a:srgbClr val="00FFFF"/>
                </a:solidFill>
              </a:rPr>
              <a:t>Цена и</a:t>
            </a:r>
            <a:r>
              <a:rPr lang="en-US" b="1" dirty="0" smtClean="0">
                <a:solidFill>
                  <a:srgbClr val="00FFFF"/>
                </a:solidFill>
              </a:rPr>
              <a:t> </a:t>
            </a:r>
            <a:r>
              <a:rPr lang="ru-RU" b="1" dirty="0" smtClean="0">
                <a:solidFill>
                  <a:srgbClr val="00FFFF"/>
                </a:solidFill>
              </a:rPr>
              <a:t>реклама значимы, праздники нет.</a:t>
            </a:r>
            <a:endParaRPr lang="ru-RU" b="1" dirty="0">
              <a:solidFill>
                <a:srgbClr val="00FFFF"/>
              </a:solidFill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923327"/>
              </p:ext>
            </p:extLst>
          </p:nvPr>
        </p:nvGraphicFramePr>
        <p:xfrm>
          <a:off x="3559239" y="4985043"/>
          <a:ext cx="4305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4" name="Уравнение" r:id="rId6" imgW="2654280" imgH="457200" progId="Equation.3">
                  <p:embed/>
                </p:oleObj>
              </mc:Choice>
              <mc:Fallback>
                <p:oleObj name="Уравнение" r:id="rId6" imgW="2654280" imgH="457200" progId="Equation.3">
                  <p:embed/>
                  <p:pic>
                    <p:nvPicPr>
                      <p:cNvPr id="24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239" y="4985043"/>
                        <a:ext cx="4305300" cy="8255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288243"/>
              </p:ext>
            </p:extLst>
          </p:nvPr>
        </p:nvGraphicFramePr>
        <p:xfrm>
          <a:off x="3544889" y="5753100"/>
          <a:ext cx="559911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5" name="Уравнение" r:id="rId8" imgW="3416040" imgH="419040" progId="Equation.3">
                  <p:embed/>
                </p:oleObj>
              </mc:Choice>
              <mc:Fallback>
                <p:oleObj name="Уравнение" r:id="rId8" imgW="3416040" imgH="419040" progId="Equation.3">
                  <p:embed/>
                  <p:pic>
                    <p:nvPicPr>
                      <p:cNvPr id="26" name="Объект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4889" y="5753100"/>
                        <a:ext cx="5599112" cy="7524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3503613" y="6416361"/>
            <a:ext cx="35891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rgbClr val="00FFFF"/>
                </a:solidFill>
              </a:rPr>
              <a:t>Модель значима при </a:t>
            </a:r>
            <a:r>
              <a:rPr lang="en-US" b="1" i="1" dirty="0" smtClean="0">
                <a:solidFill>
                  <a:srgbClr val="00FFFF"/>
                </a:solidFill>
              </a:rPr>
              <a:t>α</a:t>
            </a:r>
            <a:r>
              <a:rPr lang="en-US" b="1" dirty="0" smtClean="0">
                <a:solidFill>
                  <a:srgbClr val="00FFFF"/>
                </a:solidFill>
              </a:rPr>
              <a:t> = 0,05.</a:t>
            </a:r>
            <a:endParaRPr lang="ru-RU" b="1" dirty="0">
              <a:solidFill>
                <a:srgbClr val="00FFFF"/>
              </a:solidFill>
            </a:endParaRPr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51630"/>
              </p:ext>
            </p:extLst>
          </p:nvPr>
        </p:nvGraphicFramePr>
        <p:xfrm>
          <a:off x="182563" y="1916829"/>
          <a:ext cx="3109278" cy="401116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73678">
                  <a:extLst>
                    <a:ext uri="{9D8B030D-6E8A-4147-A177-3AD203B41FA5}">
                      <a16:colId xmlns:a16="http://schemas.microsoft.com/office/drawing/2014/main" val="83382464"/>
                    </a:ext>
                  </a:extLst>
                </a:gridCol>
                <a:gridCol w="608900">
                  <a:extLst>
                    <a:ext uri="{9D8B030D-6E8A-4147-A177-3AD203B41FA5}">
                      <a16:colId xmlns:a16="http://schemas.microsoft.com/office/drawing/2014/main" val="3481776023"/>
                    </a:ext>
                  </a:extLst>
                </a:gridCol>
                <a:gridCol w="608900">
                  <a:extLst>
                    <a:ext uri="{9D8B030D-6E8A-4147-A177-3AD203B41FA5}">
                      <a16:colId xmlns:a16="http://schemas.microsoft.com/office/drawing/2014/main" val="4163179041"/>
                    </a:ext>
                  </a:extLst>
                </a:gridCol>
                <a:gridCol w="608900">
                  <a:extLst>
                    <a:ext uri="{9D8B030D-6E8A-4147-A177-3AD203B41FA5}">
                      <a16:colId xmlns:a16="http://schemas.microsoft.com/office/drawing/2014/main" val="1588064039"/>
                    </a:ext>
                  </a:extLst>
                </a:gridCol>
                <a:gridCol w="608900">
                  <a:extLst>
                    <a:ext uri="{9D8B030D-6E8A-4147-A177-3AD203B41FA5}">
                      <a16:colId xmlns:a16="http://schemas.microsoft.com/office/drawing/2014/main" val="2435880089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 fontAlgn="b"/>
                      <a:endParaRPr lang="ru-RU" sz="1600" b="1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объем</a:t>
                      </a:r>
                      <a:endParaRPr lang="ru-RU" sz="1600" b="1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цена</a:t>
                      </a:r>
                      <a:endParaRPr lang="ru-RU" sz="1600" b="1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 err="1" smtClean="0">
                          <a:solidFill>
                            <a:srgbClr val="00FFFF"/>
                          </a:solidFill>
                          <a:effectLst/>
                        </a:rPr>
                        <a:t>рекл</a:t>
                      </a:r>
                      <a:endParaRPr lang="ru-RU" sz="1600" b="1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solidFill>
                            <a:srgbClr val="00FFFF"/>
                          </a:solidFill>
                          <a:effectLst/>
                        </a:rPr>
                        <a:t>празд</a:t>
                      </a:r>
                      <a:endParaRPr lang="ru-RU" sz="1600" b="1" i="0" u="none" strike="noStrike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18960681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endParaRPr lang="ru-RU" sz="1600" b="1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y</a:t>
                      </a:r>
                      <a:endParaRPr lang="en-US" sz="1600" b="1" i="1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1" u="none" strike="noStrike" baseline="0" dirty="0" smtClean="0">
                          <a:solidFill>
                            <a:srgbClr val="00FFFF"/>
                          </a:solidFill>
                          <a:effectLst/>
                        </a:rPr>
                        <a:t>x</a:t>
                      </a:r>
                      <a:r>
                        <a:rPr lang="ru-RU" sz="1600" b="1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(1)</a:t>
                      </a:r>
                      <a:endParaRPr lang="en-US" sz="1600" b="1" i="0" u="none" strike="noStrike" baseline="30000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1" u="none" strike="noStrike" baseline="0" dirty="0" smtClean="0">
                          <a:solidFill>
                            <a:srgbClr val="00FFFF"/>
                          </a:solidFill>
                          <a:effectLst/>
                        </a:rPr>
                        <a:t>x</a:t>
                      </a:r>
                      <a:r>
                        <a:rPr lang="ru-RU" sz="1600" b="1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(</a:t>
                      </a:r>
                      <a:r>
                        <a:rPr lang="en-US" sz="1600" b="1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2</a:t>
                      </a:r>
                      <a:r>
                        <a:rPr lang="ru-RU" sz="1600" b="1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)</a:t>
                      </a:r>
                      <a:endParaRPr lang="en-US" sz="1600" b="1" i="0" u="none" strike="noStrike" baseline="30000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u="none" strike="noStrike" baseline="0" dirty="0" smtClean="0">
                          <a:solidFill>
                            <a:srgbClr val="00FFFF"/>
                          </a:solidFill>
                          <a:effectLst/>
                        </a:rPr>
                        <a:t>x</a:t>
                      </a:r>
                      <a:r>
                        <a:rPr lang="ru-RU" sz="1600" b="1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(</a:t>
                      </a:r>
                      <a:r>
                        <a:rPr lang="en-US" sz="1600" b="1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3</a:t>
                      </a:r>
                      <a:r>
                        <a:rPr lang="ru-RU" sz="1600" b="1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)</a:t>
                      </a:r>
                      <a:endParaRPr lang="en-US" sz="1600" b="1" i="0" u="none" strike="noStrike" baseline="30000" dirty="0" smtClean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354648186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янв.16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91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1990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360938748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фев.16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93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1990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30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178549903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мар.16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84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1990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30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3530044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апр.16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77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1990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315655846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май.16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69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2190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282504138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июн.16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49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2190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48851838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июл.16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53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2190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606998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авг.16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55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2190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4868247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сен.16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62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2190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7692917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окт.16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69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2190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212046615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ноя.16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68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2190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9266054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дек.16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109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2190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387422541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255022796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апр.18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 smtClean="0">
                          <a:effectLst/>
                        </a:rPr>
                        <a:t>72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 smtClean="0">
                          <a:effectLst/>
                        </a:rPr>
                        <a:t>2290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2077781407"/>
                  </a:ext>
                </a:extLst>
              </a:tr>
            </a:tbl>
          </a:graphicData>
        </a:graphic>
      </p:graphicFrame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201481"/>
              </p:ext>
            </p:extLst>
          </p:nvPr>
        </p:nvGraphicFramePr>
        <p:xfrm>
          <a:off x="3563166" y="1924942"/>
          <a:ext cx="3379996" cy="103441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44999">
                  <a:extLst>
                    <a:ext uri="{9D8B030D-6E8A-4147-A177-3AD203B41FA5}">
                      <a16:colId xmlns:a16="http://schemas.microsoft.com/office/drawing/2014/main" val="2762871306"/>
                    </a:ext>
                  </a:extLst>
                </a:gridCol>
                <a:gridCol w="844999">
                  <a:extLst>
                    <a:ext uri="{9D8B030D-6E8A-4147-A177-3AD203B41FA5}">
                      <a16:colId xmlns:a16="http://schemas.microsoft.com/office/drawing/2014/main" val="4287624311"/>
                    </a:ext>
                  </a:extLst>
                </a:gridCol>
                <a:gridCol w="844999">
                  <a:extLst>
                    <a:ext uri="{9D8B030D-6E8A-4147-A177-3AD203B41FA5}">
                      <a16:colId xmlns:a16="http://schemas.microsoft.com/office/drawing/2014/main" val="4096549593"/>
                    </a:ext>
                  </a:extLst>
                </a:gridCol>
                <a:gridCol w="844999">
                  <a:extLst>
                    <a:ext uri="{9D8B030D-6E8A-4147-A177-3AD203B41FA5}">
                      <a16:colId xmlns:a16="http://schemas.microsoft.com/office/drawing/2014/main" val="394956038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2,70</a:t>
                      </a:r>
                      <a:endParaRPr lang="ru-RU" sz="2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0,471</a:t>
                      </a:r>
                      <a:endParaRPr lang="ru-RU" sz="2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ru-RU" sz="22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0,045</a:t>
                      </a:r>
                      <a:endParaRPr lang="ru-RU" sz="2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158,8</a:t>
                      </a:r>
                      <a:endParaRPr lang="ru-RU" sz="2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08213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 smtClean="0">
                          <a:effectLst/>
                        </a:rPr>
                        <a:t>1,62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 smtClean="0">
                          <a:effectLst/>
                        </a:rPr>
                        <a:t>0,164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>
                          <a:effectLst/>
                        </a:rPr>
                        <a:t>0,020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 smtClean="0">
                          <a:effectLst/>
                        </a:rPr>
                        <a:t>43,7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71668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0,386</a:t>
                      </a:r>
                      <a:endParaRPr lang="ru-RU" sz="2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 smtClean="0">
                          <a:effectLst/>
                        </a:rPr>
                        <a:t>14,91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>
                          <a:effectLst/>
                        </a:rPr>
                        <a:t>#Н/Д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>
                          <a:effectLst/>
                        </a:rPr>
                        <a:t>#Н/Д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4962767"/>
                  </a:ext>
                </a:extLst>
              </a:tr>
            </a:tbl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587220"/>
              </p:ext>
            </p:extLst>
          </p:nvPr>
        </p:nvGraphicFramePr>
        <p:xfrm>
          <a:off x="3503613" y="2970213"/>
          <a:ext cx="4891087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6" name="Уравнение" r:id="rId10" imgW="2717640" imgH="380880" progId="Equation.3">
                  <p:embed/>
                </p:oleObj>
              </mc:Choice>
              <mc:Fallback>
                <p:oleObj name="Уравнение" r:id="rId10" imgW="2717640" imgH="380880" progId="Equation.3">
                  <p:embed/>
                  <p:pic>
                    <p:nvPicPr>
                      <p:cNvPr id="2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2970213"/>
                        <a:ext cx="4891087" cy="684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216493"/>
              </p:ext>
            </p:extLst>
          </p:nvPr>
        </p:nvGraphicFramePr>
        <p:xfrm>
          <a:off x="3521901" y="3503205"/>
          <a:ext cx="2298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7" name="Уравнение" r:id="rId12" imgW="1282680" imgH="253800" progId="Equation.3">
                  <p:embed/>
                </p:oleObj>
              </mc:Choice>
              <mc:Fallback>
                <p:oleObj name="Уравнение" r:id="rId12" imgW="1282680" imgH="253800" progId="Equation.3">
                  <p:embed/>
                  <p:pic>
                    <p:nvPicPr>
                      <p:cNvPr id="17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901" y="3503205"/>
                        <a:ext cx="2298700" cy="457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8822522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2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Линейная регрессия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5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9410" y="1095517"/>
            <a:ext cx="903458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200" b="1" dirty="0">
                <a:solidFill>
                  <a:srgbClr val="00FFFF"/>
                </a:solidFill>
              </a:rPr>
              <a:t>Задача </a:t>
            </a:r>
            <a:r>
              <a:rPr lang="en-US" altLang="ru-RU" sz="2200" b="1" dirty="0" smtClean="0">
                <a:solidFill>
                  <a:srgbClr val="00FFFF"/>
                </a:solidFill>
              </a:rPr>
              <a:t>1d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 «Продажи</a:t>
            </a:r>
            <a:r>
              <a:rPr lang="en-US" altLang="ru-RU" sz="2200" b="1" dirty="0">
                <a:solidFill>
                  <a:srgbClr val="00FFFF"/>
                </a:solidFill>
              </a:rPr>
              <a:t>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в зависимости от цены</a:t>
            </a:r>
            <a:r>
              <a:rPr lang="en-US" altLang="ru-RU" sz="2200" b="1" dirty="0" smtClean="0">
                <a:solidFill>
                  <a:srgbClr val="00FFFF"/>
                </a:solidFill>
              </a:rPr>
              <a:t>,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рекламы</a:t>
            </a:r>
            <a:r>
              <a:rPr lang="en-US" altLang="ru-RU" sz="2200" b="1" dirty="0" smtClean="0">
                <a:solidFill>
                  <a:srgbClr val="00FFFF"/>
                </a:solidFill>
              </a:rPr>
              <a:t>,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праздников</a:t>
            </a:r>
            <a:r>
              <a:rPr lang="en-US" altLang="ru-RU" sz="2200" b="1" dirty="0" smtClean="0">
                <a:solidFill>
                  <a:srgbClr val="00FFFF"/>
                </a:solidFill>
              </a:rPr>
              <a:t>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и цены ближайшего конкурента»</a:t>
            </a:r>
            <a:endParaRPr lang="ru-RU" altLang="ru-RU" sz="2200" b="1" dirty="0">
              <a:solidFill>
                <a:srgbClr val="00FFFF"/>
              </a:solidFill>
            </a:endParaRPr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139769"/>
              </p:ext>
            </p:extLst>
          </p:nvPr>
        </p:nvGraphicFramePr>
        <p:xfrm>
          <a:off x="4169664" y="3967604"/>
          <a:ext cx="4974336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4" name="Уравнение" r:id="rId4" imgW="3187440" imgH="228600" progId="Equation.3">
                  <p:embed/>
                </p:oleObj>
              </mc:Choice>
              <mc:Fallback>
                <p:oleObj name="Уравнение" r:id="rId4" imgW="3187440" imgH="228600" progId="Equation.3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9664" y="3967604"/>
                        <a:ext cx="4974336" cy="4111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Прямоугольник 22"/>
          <p:cNvSpPr/>
          <p:nvPr/>
        </p:nvSpPr>
        <p:spPr>
          <a:xfrm>
            <a:off x="4133089" y="4278500"/>
            <a:ext cx="498662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t</a:t>
            </a:r>
            <a:r>
              <a:rPr lang="ru-RU" baseline="-25000" dirty="0" err="1"/>
              <a:t>крит</a:t>
            </a:r>
            <a:r>
              <a:rPr lang="ru-RU" dirty="0"/>
              <a:t> = </a:t>
            </a:r>
            <a:r>
              <a:rPr lang="ru-RU" sz="2200" dirty="0" smtClean="0"/>
              <a:t>СТЬЮДРАСПОБР(0,05</a:t>
            </a:r>
            <a:r>
              <a:rPr lang="en-US" dirty="0" smtClean="0"/>
              <a:t>; 23)</a:t>
            </a:r>
            <a:r>
              <a:rPr lang="ru-RU" dirty="0" smtClean="0"/>
              <a:t> = 2,0</a:t>
            </a:r>
            <a:r>
              <a:rPr lang="en-US" dirty="0" smtClean="0"/>
              <a:t>7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sz="400" dirty="0" smtClean="0"/>
          </a:p>
          <a:p>
            <a:r>
              <a:rPr lang="ru-RU" b="1" dirty="0" smtClean="0">
                <a:solidFill>
                  <a:srgbClr val="00FFFF"/>
                </a:solidFill>
              </a:rPr>
              <a:t>Все переменные значимы</a:t>
            </a:r>
            <a:r>
              <a:rPr lang="en-US" b="1" dirty="0" smtClean="0">
                <a:solidFill>
                  <a:srgbClr val="00FFFF"/>
                </a:solidFill>
              </a:rPr>
              <a:t> </a:t>
            </a:r>
            <a:r>
              <a:rPr lang="ru-RU" b="1" dirty="0">
                <a:solidFill>
                  <a:srgbClr val="00FFFF"/>
                </a:solidFill>
              </a:rPr>
              <a:t>при </a:t>
            </a:r>
            <a:r>
              <a:rPr lang="en-US" b="1" i="1" dirty="0">
                <a:solidFill>
                  <a:srgbClr val="00FFFF"/>
                </a:solidFill>
              </a:rPr>
              <a:t>α</a:t>
            </a:r>
            <a:r>
              <a:rPr lang="en-US" b="1" dirty="0">
                <a:solidFill>
                  <a:srgbClr val="00FFFF"/>
                </a:solidFill>
              </a:rPr>
              <a:t> = </a:t>
            </a:r>
            <a:r>
              <a:rPr lang="en-US" b="1" dirty="0" smtClean="0">
                <a:solidFill>
                  <a:srgbClr val="00FFFF"/>
                </a:solidFill>
              </a:rPr>
              <a:t>0,05.</a:t>
            </a:r>
            <a:endParaRPr lang="ru-RU" b="1" dirty="0">
              <a:solidFill>
                <a:srgbClr val="00FFFF"/>
              </a:solidFill>
            </a:endParaRPr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431766"/>
              </p:ext>
            </p:extLst>
          </p:nvPr>
        </p:nvGraphicFramePr>
        <p:xfrm>
          <a:off x="4133089" y="5067581"/>
          <a:ext cx="283051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5" name="Уравнение" r:id="rId6" imgW="1726920" imgH="241200" progId="Equation.3">
                  <p:embed/>
                </p:oleObj>
              </mc:Choice>
              <mc:Fallback>
                <p:oleObj name="Уравнение" r:id="rId6" imgW="1726920" imgH="241200" progId="Equation.3">
                  <p:embed/>
                  <p:pic>
                    <p:nvPicPr>
                      <p:cNvPr id="26" name="Объект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089" y="5067581"/>
                        <a:ext cx="2830513" cy="4333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4133089" y="5422605"/>
            <a:ext cx="35891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rgbClr val="00FFFF"/>
                </a:solidFill>
              </a:rPr>
              <a:t>Модель значима при </a:t>
            </a:r>
            <a:r>
              <a:rPr lang="en-US" b="1" i="1" dirty="0" smtClean="0">
                <a:solidFill>
                  <a:srgbClr val="00FFFF"/>
                </a:solidFill>
              </a:rPr>
              <a:t>α</a:t>
            </a:r>
            <a:r>
              <a:rPr lang="en-US" b="1" dirty="0" smtClean="0">
                <a:solidFill>
                  <a:srgbClr val="00FFFF"/>
                </a:solidFill>
              </a:rPr>
              <a:t> = 0,05.</a:t>
            </a:r>
            <a:endParaRPr lang="ru-RU" b="1" dirty="0">
              <a:solidFill>
                <a:srgbClr val="00FFFF"/>
              </a:solidFill>
            </a:endParaRPr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017591"/>
              </p:ext>
            </p:extLst>
          </p:nvPr>
        </p:nvGraphicFramePr>
        <p:xfrm>
          <a:off x="4169664" y="2993686"/>
          <a:ext cx="4974336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6" name="Уравнение" r:id="rId8" imgW="3441600" imgH="380880" progId="Equation.3">
                  <p:embed/>
                </p:oleObj>
              </mc:Choice>
              <mc:Fallback>
                <p:oleObj name="Уравнение" r:id="rId8" imgW="3441600" imgH="380880" progId="Equation.3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9664" y="2993686"/>
                        <a:ext cx="4974336" cy="6842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756727"/>
              </p:ext>
            </p:extLst>
          </p:nvPr>
        </p:nvGraphicFramePr>
        <p:xfrm>
          <a:off x="4144963" y="3532188"/>
          <a:ext cx="22764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7" name="Уравнение" r:id="rId10" imgW="1269720" imgH="253800" progId="Equation.3">
                  <p:embed/>
                </p:oleObj>
              </mc:Choice>
              <mc:Fallback>
                <p:oleObj name="Уравнение" r:id="rId10" imgW="1269720" imgH="253800" progId="Equation.3">
                  <p:embed/>
                  <p:pic>
                    <p:nvPicPr>
                      <p:cNvPr id="19" name="Объект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4963" y="3532188"/>
                        <a:ext cx="2276475" cy="457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881931"/>
              </p:ext>
            </p:extLst>
          </p:nvPr>
        </p:nvGraphicFramePr>
        <p:xfrm>
          <a:off x="182563" y="1891575"/>
          <a:ext cx="3821616" cy="4053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96461">
                  <a:extLst>
                    <a:ext uri="{9D8B030D-6E8A-4147-A177-3AD203B41FA5}">
                      <a16:colId xmlns:a16="http://schemas.microsoft.com/office/drawing/2014/main" val="2131139598"/>
                    </a:ext>
                  </a:extLst>
                </a:gridCol>
                <a:gridCol w="625031">
                  <a:extLst>
                    <a:ext uri="{9D8B030D-6E8A-4147-A177-3AD203B41FA5}">
                      <a16:colId xmlns:a16="http://schemas.microsoft.com/office/drawing/2014/main" val="3678480947"/>
                    </a:ext>
                  </a:extLst>
                </a:gridCol>
                <a:gridCol w="625031">
                  <a:extLst>
                    <a:ext uri="{9D8B030D-6E8A-4147-A177-3AD203B41FA5}">
                      <a16:colId xmlns:a16="http://schemas.microsoft.com/office/drawing/2014/main" val="1697696130"/>
                    </a:ext>
                  </a:extLst>
                </a:gridCol>
                <a:gridCol w="625031">
                  <a:extLst>
                    <a:ext uri="{9D8B030D-6E8A-4147-A177-3AD203B41FA5}">
                      <a16:colId xmlns:a16="http://schemas.microsoft.com/office/drawing/2014/main" val="1462168653"/>
                    </a:ext>
                  </a:extLst>
                </a:gridCol>
                <a:gridCol w="625031">
                  <a:extLst>
                    <a:ext uri="{9D8B030D-6E8A-4147-A177-3AD203B41FA5}">
                      <a16:colId xmlns:a16="http://schemas.microsoft.com/office/drawing/2014/main" val="3510412712"/>
                    </a:ext>
                  </a:extLst>
                </a:gridCol>
                <a:gridCol w="625031">
                  <a:extLst>
                    <a:ext uri="{9D8B030D-6E8A-4147-A177-3AD203B41FA5}">
                      <a16:colId xmlns:a16="http://schemas.microsoft.com/office/drawing/2014/main" val="33373567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объем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цена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 dirty="0" err="1" smtClean="0">
                          <a:solidFill>
                            <a:srgbClr val="00FFFF"/>
                          </a:solidFill>
                          <a:effectLst/>
                        </a:rPr>
                        <a:t>рекл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solidFill>
                            <a:srgbClr val="00FFFF"/>
                          </a:solidFill>
                          <a:effectLst/>
                        </a:rPr>
                        <a:t>празд</a:t>
                      </a:r>
                      <a:endParaRPr lang="ru-RU" sz="1600" b="0" i="0" u="none" strike="noStrike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 dirty="0" err="1" smtClean="0">
                          <a:solidFill>
                            <a:srgbClr val="00FFFF"/>
                          </a:solidFill>
                          <a:effectLst/>
                        </a:rPr>
                        <a:t>конк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09249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endParaRPr lang="ru-RU" sz="1600" b="0" i="0" u="none" strike="noStrike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600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y</a:t>
                      </a:r>
                      <a:endParaRPr lang="en-US" sz="1600" b="0" i="1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600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x</a:t>
                      </a:r>
                      <a:r>
                        <a:rPr lang="ru-RU" sz="1600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(</a:t>
                      </a:r>
                      <a:r>
                        <a:rPr lang="en-US" sz="1600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1</a:t>
                      </a:r>
                      <a:r>
                        <a:rPr lang="ru-RU" sz="1600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)</a:t>
                      </a:r>
                      <a:endParaRPr lang="en-US" sz="1600" b="0" i="0" u="none" strike="noStrike" baseline="30000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x</a:t>
                      </a:r>
                      <a:r>
                        <a:rPr lang="ru-RU" sz="1600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(</a:t>
                      </a:r>
                      <a:r>
                        <a:rPr lang="en-US" sz="1600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2</a:t>
                      </a:r>
                      <a:r>
                        <a:rPr lang="ru-RU" sz="1600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600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x</a:t>
                      </a:r>
                      <a:r>
                        <a:rPr lang="ru-RU" sz="1600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(</a:t>
                      </a:r>
                      <a:r>
                        <a:rPr lang="en-US" sz="1600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3</a:t>
                      </a:r>
                      <a:r>
                        <a:rPr lang="ru-RU" sz="1600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)</a:t>
                      </a:r>
                      <a:endParaRPr lang="en-US" sz="1600" b="0" i="0" u="none" strike="noStrike" baseline="30000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600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x</a:t>
                      </a:r>
                      <a:r>
                        <a:rPr lang="ru-RU" sz="1600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(</a:t>
                      </a:r>
                      <a:r>
                        <a:rPr lang="en-US" sz="1600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4</a:t>
                      </a:r>
                      <a:r>
                        <a:rPr lang="ru-RU" sz="1600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)</a:t>
                      </a:r>
                      <a:endParaRPr lang="en-US" sz="1600" b="0" i="0" u="none" strike="noStrike" baseline="30000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5580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янв.16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91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1990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1990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80939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фев.16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93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1990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30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1990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45664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мар.16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84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1990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30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1990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52156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апр.16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77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1990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1990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36342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май.16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69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2190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2190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19693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июн.16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49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2190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2190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37399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июл.16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53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2190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2190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07885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авг.16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55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2190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2190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85289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сен.16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62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2190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2190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50477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окт.16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69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2190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2190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5391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ноя.16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68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2190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2190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01055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дек.16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109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2190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2390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18024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600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…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600" u="none" strike="noStrike" dirty="0" smtClean="0">
                          <a:effectLst/>
                        </a:rPr>
                        <a:t>…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600" u="none" strike="noStrike" dirty="0" smtClean="0">
                          <a:effectLst/>
                        </a:rPr>
                        <a:t>…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600" u="none" strike="noStrike" dirty="0" smtClean="0">
                          <a:effectLst/>
                        </a:rPr>
                        <a:t>…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600" u="none" strike="noStrike" dirty="0" smtClean="0">
                          <a:effectLst/>
                        </a:rPr>
                        <a:t>…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49369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апр.18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 dirty="0" smtClean="0">
                          <a:effectLst/>
                        </a:rPr>
                        <a:t>72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 dirty="0" smtClean="0">
                          <a:effectLst/>
                        </a:rPr>
                        <a:t>2290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600" u="none" strike="noStrike" dirty="0" smtClean="0">
                          <a:effectLst/>
                        </a:rPr>
                        <a:t>2290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8646196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96281"/>
              </p:ext>
            </p:extLst>
          </p:nvPr>
        </p:nvGraphicFramePr>
        <p:xfrm>
          <a:off x="4169664" y="1894986"/>
          <a:ext cx="3821620" cy="103441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64324">
                  <a:extLst>
                    <a:ext uri="{9D8B030D-6E8A-4147-A177-3AD203B41FA5}">
                      <a16:colId xmlns:a16="http://schemas.microsoft.com/office/drawing/2014/main" val="3436066819"/>
                    </a:ext>
                  </a:extLst>
                </a:gridCol>
                <a:gridCol w="764324">
                  <a:extLst>
                    <a:ext uri="{9D8B030D-6E8A-4147-A177-3AD203B41FA5}">
                      <a16:colId xmlns:a16="http://schemas.microsoft.com/office/drawing/2014/main" val="1792546468"/>
                    </a:ext>
                  </a:extLst>
                </a:gridCol>
                <a:gridCol w="764324">
                  <a:extLst>
                    <a:ext uri="{9D8B030D-6E8A-4147-A177-3AD203B41FA5}">
                      <a16:colId xmlns:a16="http://schemas.microsoft.com/office/drawing/2014/main" val="602470034"/>
                    </a:ext>
                  </a:extLst>
                </a:gridCol>
                <a:gridCol w="764324">
                  <a:extLst>
                    <a:ext uri="{9D8B030D-6E8A-4147-A177-3AD203B41FA5}">
                      <a16:colId xmlns:a16="http://schemas.microsoft.com/office/drawing/2014/main" val="2451852000"/>
                    </a:ext>
                  </a:extLst>
                </a:gridCol>
                <a:gridCol w="764324">
                  <a:extLst>
                    <a:ext uri="{9D8B030D-6E8A-4147-A177-3AD203B41FA5}">
                      <a16:colId xmlns:a16="http://schemas.microsoft.com/office/drawing/2014/main" val="180121619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0,111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4,22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0,623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-0,177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>
                          <a:effectLst/>
                        </a:rPr>
                        <a:t>201,3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0084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0,022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1,17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0,118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>
                          <a:effectLst/>
                        </a:rPr>
                        <a:t>0,029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31,6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68643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0,713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>
                          <a:effectLst/>
                        </a:rPr>
                        <a:t>10,41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#Н/Д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#Н/Д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>
                          <a:effectLst/>
                        </a:rPr>
                        <a:t>#Н/Д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8276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409594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Линейная регрессия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6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9411" y="1095517"/>
            <a:ext cx="887107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200" b="1" dirty="0">
                <a:solidFill>
                  <a:srgbClr val="00FFFF"/>
                </a:solidFill>
              </a:rPr>
              <a:t>Задача </a:t>
            </a:r>
            <a:r>
              <a:rPr lang="en-US" altLang="ru-RU" sz="2200" b="1" dirty="0" smtClean="0">
                <a:solidFill>
                  <a:srgbClr val="00FFFF"/>
                </a:solidFill>
              </a:rPr>
              <a:t>1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е «Продажи</a:t>
            </a:r>
            <a:r>
              <a:rPr lang="en-US" altLang="ru-RU" sz="2200" b="1" dirty="0">
                <a:solidFill>
                  <a:srgbClr val="00FFFF"/>
                </a:solidFill>
              </a:rPr>
              <a:t>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в зависимости от цены</a:t>
            </a:r>
            <a:r>
              <a:rPr lang="en-US" altLang="ru-RU" sz="2200" b="1" dirty="0" smtClean="0">
                <a:solidFill>
                  <a:srgbClr val="00FFFF"/>
                </a:solidFill>
              </a:rPr>
              <a:t>,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рекламы</a:t>
            </a:r>
            <a:r>
              <a:rPr lang="en-US" altLang="ru-RU" sz="2200" b="1" dirty="0" smtClean="0">
                <a:solidFill>
                  <a:srgbClr val="00FFFF"/>
                </a:solidFill>
              </a:rPr>
              <a:t>,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праздников, цены ближайшего конкурента и будущих праздников»</a:t>
            </a:r>
            <a:endParaRPr lang="ru-RU" altLang="ru-RU" sz="2200" b="1" dirty="0">
              <a:solidFill>
                <a:srgbClr val="00FFFF"/>
              </a:solidFill>
            </a:endParaRPr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234659"/>
              </p:ext>
            </p:extLst>
          </p:nvPr>
        </p:nvGraphicFramePr>
        <p:xfrm>
          <a:off x="4618101" y="4325214"/>
          <a:ext cx="4160139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4" name="Уравнение" r:id="rId4" imgW="2577960" imgH="457200" progId="Equation.3">
                  <p:embed/>
                </p:oleObj>
              </mc:Choice>
              <mc:Fallback>
                <p:oleObj name="Уравнение" r:id="rId4" imgW="2577960" imgH="457200" progId="Equation.3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8101" y="4325214"/>
                        <a:ext cx="4160139" cy="8223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Прямоугольник 22"/>
          <p:cNvSpPr/>
          <p:nvPr/>
        </p:nvSpPr>
        <p:spPr>
          <a:xfrm>
            <a:off x="4526662" y="5074548"/>
            <a:ext cx="46611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rgbClr val="00FFFF"/>
                </a:solidFill>
              </a:rPr>
              <a:t>Все переменные значимы</a:t>
            </a:r>
            <a:r>
              <a:rPr lang="en-US" b="1" dirty="0" smtClean="0">
                <a:solidFill>
                  <a:srgbClr val="00FFFF"/>
                </a:solidFill>
              </a:rPr>
              <a:t> </a:t>
            </a:r>
            <a:r>
              <a:rPr lang="ru-RU" b="1" dirty="0">
                <a:solidFill>
                  <a:srgbClr val="00FFFF"/>
                </a:solidFill>
              </a:rPr>
              <a:t>при </a:t>
            </a:r>
            <a:r>
              <a:rPr lang="en-US" b="1" i="1" dirty="0">
                <a:solidFill>
                  <a:srgbClr val="00FFFF"/>
                </a:solidFill>
              </a:rPr>
              <a:t>α</a:t>
            </a:r>
            <a:r>
              <a:rPr lang="en-US" b="1" dirty="0">
                <a:solidFill>
                  <a:srgbClr val="00FFFF"/>
                </a:solidFill>
              </a:rPr>
              <a:t> = 0,05</a:t>
            </a:r>
            <a:r>
              <a:rPr lang="en-US" b="1" dirty="0" smtClean="0">
                <a:solidFill>
                  <a:srgbClr val="00FFFF"/>
                </a:solidFill>
              </a:rPr>
              <a:t>.</a:t>
            </a:r>
            <a:endParaRPr lang="ru-RU" b="1" dirty="0">
              <a:solidFill>
                <a:srgbClr val="00FFFF"/>
              </a:solidFill>
            </a:endParaRPr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663203"/>
              </p:ext>
            </p:extLst>
          </p:nvPr>
        </p:nvGraphicFramePr>
        <p:xfrm>
          <a:off x="4590288" y="5477574"/>
          <a:ext cx="285115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5" name="Уравнение" r:id="rId6" imgW="1739880" imgH="241200" progId="Equation.3">
                  <p:embed/>
                </p:oleObj>
              </mc:Choice>
              <mc:Fallback>
                <p:oleObj name="Уравнение" r:id="rId6" imgW="1739880" imgH="241200" progId="Equation.3">
                  <p:embed/>
                  <p:pic>
                    <p:nvPicPr>
                      <p:cNvPr id="26" name="Объект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0288" y="5477574"/>
                        <a:ext cx="2851150" cy="4333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4544950" y="5837809"/>
            <a:ext cx="35891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rgbClr val="00FFFF"/>
                </a:solidFill>
              </a:rPr>
              <a:t>Модель значима при </a:t>
            </a:r>
            <a:r>
              <a:rPr lang="en-US" b="1" i="1" dirty="0" smtClean="0">
                <a:solidFill>
                  <a:srgbClr val="00FFFF"/>
                </a:solidFill>
              </a:rPr>
              <a:t>α</a:t>
            </a:r>
            <a:r>
              <a:rPr lang="en-US" b="1" dirty="0" smtClean="0">
                <a:solidFill>
                  <a:srgbClr val="00FFFF"/>
                </a:solidFill>
              </a:rPr>
              <a:t> = 0,05.</a:t>
            </a:r>
            <a:endParaRPr lang="ru-RU" b="1" dirty="0">
              <a:solidFill>
                <a:srgbClr val="00FFFF"/>
              </a:solidFill>
            </a:endParaRPr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630333"/>
              </p:ext>
            </p:extLst>
          </p:nvPr>
        </p:nvGraphicFramePr>
        <p:xfrm>
          <a:off x="4864608" y="3659998"/>
          <a:ext cx="4242816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6" name="Уравнение" r:id="rId8" imgW="2831760" imgH="380880" progId="Equation.3">
                  <p:embed/>
                </p:oleObj>
              </mc:Choice>
              <mc:Fallback>
                <p:oleObj name="Уравнение" r:id="rId8" imgW="2831760" imgH="380880" progId="Equation.3">
                  <p:embed/>
                  <p:pic>
                    <p:nvPicPr>
                      <p:cNvPr id="19" name="Объект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608" y="3659998"/>
                        <a:ext cx="4242816" cy="685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767472"/>
              </p:ext>
            </p:extLst>
          </p:nvPr>
        </p:nvGraphicFramePr>
        <p:xfrm>
          <a:off x="182559" y="1987976"/>
          <a:ext cx="4188271" cy="4053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55993">
                  <a:extLst>
                    <a:ext uri="{9D8B030D-6E8A-4147-A177-3AD203B41FA5}">
                      <a16:colId xmlns:a16="http://schemas.microsoft.com/office/drawing/2014/main" val="1680130596"/>
                    </a:ext>
                  </a:extLst>
                </a:gridCol>
                <a:gridCol w="588713">
                  <a:extLst>
                    <a:ext uri="{9D8B030D-6E8A-4147-A177-3AD203B41FA5}">
                      <a16:colId xmlns:a16="http://schemas.microsoft.com/office/drawing/2014/main" val="1496164231"/>
                    </a:ext>
                  </a:extLst>
                </a:gridCol>
                <a:gridCol w="588713">
                  <a:extLst>
                    <a:ext uri="{9D8B030D-6E8A-4147-A177-3AD203B41FA5}">
                      <a16:colId xmlns:a16="http://schemas.microsoft.com/office/drawing/2014/main" val="2675695803"/>
                    </a:ext>
                  </a:extLst>
                </a:gridCol>
                <a:gridCol w="588713">
                  <a:extLst>
                    <a:ext uri="{9D8B030D-6E8A-4147-A177-3AD203B41FA5}">
                      <a16:colId xmlns:a16="http://schemas.microsoft.com/office/drawing/2014/main" val="1747537659"/>
                    </a:ext>
                  </a:extLst>
                </a:gridCol>
                <a:gridCol w="588713">
                  <a:extLst>
                    <a:ext uri="{9D8B030D-6E8A-4147-A177-3AD203B41FA5}">
                      <a16:colId xmlns:a16="http://schemas.microsoft.com/office/drawing/2014/main" val="2055752570"/>
                    </a:ext>
                  </a:extLst>
                </a:gridCol>
                <a:gridCol w="588713">
                  <a:extLst>
                    <a:ext uri="{9D8B030D-6E8A-4147-A177-3AD203B41FA5}">
                      <a16:colId xmlns:a16="http://schemas.microsoft.com/office/drawing/2014/main" val="958855516"/>
                    </a:ext>
                  </a:extLst>
                </a:gridCol>
                <a:gridCol w="588713">
                  <a:extLst>
                    <a:ext uri="{9D8B030D-6E8A-4147-A177-3AD203B41FA5}">
                      <a16:colId xmlns:a16="http://schemas.microsoft.com/office/drawing/2014/main" val="15246026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объем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цена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solidFill>
                            <a:srgbClr val="00FFFF"/>
                          </a:solidFill>
                          <a:effectLst/>
                        </a:rPr>
                        <a:t>рекл</a:t>
                      </a:r>
                      <a:endParaRPr lang="ru-RU" sz="1600" b="0" i="0" u="none" strike="noStrike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solidFill>
                            <a:srgbClr val="00FFFF"/>
                          </a:solidFill>
                          <a:effectLst/>
                        </a:rPr>
                        <a:t>празд</a:t>
                      </a:r>
                      <a:endParaRPr lang="ru-RU" sz="1600" b="0" i="0" u="none" strike="noStrike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solidFill>
                            <a:srgbClr val="00FFFF"/>
                          </a:solidFill>
                          <a:effectLst/>
                        </a:rPr>
                        <a:t>конк</a:t>
                      </a:r>
                      <a:endParaRPr lang="ru-RU" sz="1600" b="0" i="0" u="none" strike="noStrike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пр+1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29483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y</a:t>
                      </a:r>
                      <a:endParaRPr lang="en-US" sz="1600" b="0" i="1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x</a:t>
                      </a:r>
                      <a:r>
                        <a:rPr lang="ru-RU" sz="1600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(</a:t>
                      </a:r>
                      <a:r>
                        <a:rPr lang="en-US" sz="1600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1</a:t>
                      </a:r>
                      <a:r>
                        <a:rPr lang="ru-RU" sz="1600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)</a:t>
                      </a:r>
                      <a:endParaRPr lang="en-US" sz="1600" b="0" i="0" u="none" strike="noStrike" baseline="30000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x</a:t>
                      </a:r>
                      <a:r>
                        <a:rPr lang="ru-RU" sz="1600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(</a:t>
                      </a:r>
                      <a:r>
                        <a:rPr lang="en-US" sz="1600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2</a:t>
                      </a:r>
                      <a:r>
                        <a:rPr lang="ru-RU" sz="1600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)</a:t>
                      </a:r>
                      <a:endParaRPr lang="en-US" sz="1600" b="0" i="0" u="none" strike="noStrike" baseline="30000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x</a:t>
                      </a:r>
                      <a:r>
                        <a:rPr lang="ru-RU" sz="1600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(</a:t>
                      </a:r>
                      <a:r>
                        <a:rPr lang="en-US" sz="1600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3</a:t>
                      </a:r>
                      <a:r>
                        <a:rPr lang="ru-RU" sz="1600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)</a:t>
                      </a:r>
                      <a:endParaRPr lang="en-US" sz="1600" b="0" i="0" u="none" strike="noStrike" baseline="30000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x</a:t>
                      </a:r>
                      <a:r>
                        <a:rPr lang="ru-RU" sz="1600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(</a:t>
                      </a:r>
                      <a:r>
                        <a:rPr lang="en-US" sz="1600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4</a:t>
                      </a:r>
                      <a:r>
                        <a:rPr lang="ru-RU" sz="1600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)</a:t>
                      </a:r>
                      <a:endParaRPr lang="en-US" sz="1600" b="0" i="0" u="none" strike="noStrike" baseline="30000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x</a:t>
                      </a:r>
                      <a:r>
                        <a:rPr lang="ru-RU" sz="1600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(</a:t>
                      </a:r>
                      <a:r>
                        <a:rPr lang="en-US" sz="1600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5</a:t>
                      </a:r>
                      <a:r>
                        <a:rPr lang="ru-RU" sz="1600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)</a:t>
                      </a:r>
                      <a:endParaRPr lang="en-US" sz="1600" b="0" i="0" u="none" strike="noStrike" baseline="30000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04309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янв.16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91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1990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1990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92808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фев.16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93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1990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30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1990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0679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мар.16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84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1990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30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1990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09288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апр.16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77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1990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1990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1061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май.16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69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2190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2190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71722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июн.16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49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2190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2190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87265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solidFill>
                            <a:srgbClr val="00FFFF"/>
                          </a:solidFill>
                          <a:effectLst/>
                        </a:rPr>
                        <a:t>июл.16</a:t>
                      </a:r>
                      <a:endParaRPr lang="ru-RU" sz="1600" b="0" i="0" u="none" strike="noStrike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53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2190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2190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82212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авг.16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55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2190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2190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42991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сен.16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62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2190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2190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72661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окт.16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69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2190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2190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82248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ноя.16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68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2190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2190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35445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дек.16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109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2190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2390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62030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00FFFF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 smtClean="0">
                          <a:effectLst/>
                        </a:rPr>
                        <a:t>…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 smtClean="0">
                          <a:effectLst/>
                        </a:rPr>
                        <a:t>…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 smtClean="0">
                          <a:effectLst/>
                        </a:rPr>
                        <a:t>…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 smtClean="0">
                          <a:effectLst/>
                        </a:rPr>
                        <a:t>…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 smtClean="0">
                          <a:effectLst/>
                        </a:rPr>
                        <a:t>…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 smtClean="0">
                          <a:effectLst/>
                        </a:rPr>
                        <a:t>…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31575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апр.18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 smtClean="0">
                          <a:effectLst/>
                        </a:rPr>
                        <a:t>72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 smtClean="0">
                          <a:effectLst/>
                        </a:rPr>
                        <a:t>2290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 smtClean="0">
                          <a:effectLst/>
                        </a:rPr>
                        <a:t>2290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 smtClean="0">
                          <a:effectLst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9140884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330770"/>
              </p:ext>
            </p:extLst>
          </p:nvPr>
        </p:nvGraphicFramePr>
        <p:xfrm>
          <a:off x="4599815" y="1987976"/>
          <a:ext cx="4452744" cy="103441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42124">
                  <a:extLst>
                    <a:ext uri="{9D8B030D-6E8A-4147-A177-3AD203B41FA5}">
                      <a16:colId xmlns:a16="http://schemas.microsoft.com/office/drawing/2014/main" val="1463220859"/>
                    </a:ext>
                  </a:extLst>
                </a:gridCol>
                <a:gridCol w="742124">
                  <a:extLst>
                    <a:ext uri="{9D8B030D-6E8A-4147-A177-3AD203B41FA5}">
                      <a16:colId xmlns:a16="http://schemas.microsoft.com/office/drawing/2014/main" val="3514483618"/>
                    </a:ext>
                  </a:extLst>
                </a:gridCol>
                <a:gridCol w="742124">
                  <a:extLst>
                    <a:ext uri="{9D8B030D-6E8A-4147-A177-3AD203B41FA5}">
                      <a16:colId xmlns:a16="http://schemas.microsoft.com/office/drawing/2014/main" val="995833257"/>
                    </a:ext>
                  </a:extLst>
                </a:gridCol>
                <a:gridCol w="742124">
                  <a:extLst>
                    <a:ext uri="{9D8B030D-6E8A-4147-A177-3AD203B41FA5}">
                      <a16:colId xmlns:a16="http://schemas.microsoft.com/office/drawing/2014/main" val="1976255741"/>
                    </a:ext>
                  </a:extLst>
                </a:gridCol>
                <a:gridCol w="742124">
                  <a:extLst>
                    <a:ext uri="{9D8B030D-6E8A-4147-A177-3AD203B41FA5}">
                      <a16:colId xmlns:a16="http://schemas.microsoft.com/office/drawing/2014/main" val="1379123861"/>
                    </a:ext>
                  </a:extLst>
                </a:gridCol>
                <a:gridCol w="742124">
                  <a:extLst>
                    <a:ext uri="{9D8B030D-6E8A-4147-A177-3AD203B41FA5}">
                      <a16:colId xmlns:a16="http://schemas.microsoft.com/office/drawing/2014/main" val="193216281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5,29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0,085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4,31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0,641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-0,142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173,3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8854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0,77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0,013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0,68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0,068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0,018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18,7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4367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0,908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6,02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#Н/Д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#Н/Д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#Н/Д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>
                          <a:effectLst/>
                        </a:rPr>
                        <a:t>#Н/Д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7539007"/>
                  </a:ext>
                </a:extLst>
              </a:tr>
            </a:tbl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738719"/>
              </p:ext>
            </p:extLst>
          </p:nvPr>
        </p:nvGraphicFramePr>
        <p:xfrm>
          <a:off x="4602099" y="2994025"/>
          <a:ext cx="4341813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7" name="Уравнение" r:id="rId10" imgW="2793960" imgH="380880" progId="Equation.3">
                  <p:embed/>
                </p:oleObj>
              </mc:Choice>
              <mc:Fallback>
                <p:oleObj name="Уравнение" r:id="rId10" imgW="2793960" imgH="380880" progId="Equation.3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099" y="2994025"/>
                        <a:ext cx="4341813" cy="6842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72832" y="6128191"/>
            <a:ext cx="89797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solidFill>
                  <a:srgbClr val="00FFFF"/>
                </a:solidFill>
              </a:rPr>
              <a:t>Возможные дальнейшие шаги:</a:t>
            </a:r>
            <a:r>
              <a:rPr lang="ru-RU" dirty="0" smtClean="0"/>
              <a:t>  тренд, доход, макропоказатели, учет инфляции (через индексацию), нелинейные зависимости. </a:t>
            </a:r>
            <a:r>
              <a:rPr lang="ru-RU" b="1" smtClean="0">
                <a:solidFill>
                  <a:srgbClr val="00FFFF"/>
                </a:solidFill>
              </a:rPr>
              <a:t>Они могут </a:t>
            </a:r>
            <a:r>
              <a:rPr lang="ru-RU" b="1" dirty="0" smtClean="0">
                <a:solidFill>
                  <a:srgbClr val="00FFFF"/>
                </a:solidFill>
              </a:rPr>
              <a:t>ухудшить модель!</a:t>
            </a:r>
            <a:endParaRPr lang="ru-RU" b="1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299324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Метод главных компонент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7</a:t>
            </a:r>
            <a:endParaRPr lang="ru-RU" altLang="ru-RU" sz="7200" b="1" dirty="0">
              <a:latin typeface="Times New Roman Cyr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9411" y="1095517"/>
            <a:ext cx="887107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200" b="1" dirty="0">
                <a:solidFill>
                  <a:srgbClr val="00FFFF"/>
                </a:solidFill>
              </a:rPr>
              <a:t>Задача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2 «Эмпирическое исследование на основе опроса ВЦИОМ перед выборами 2007 г.» (Алексей Захаров, НИУ ВШЭ)</a:t>
            </a:r>
          </a:p>
        </p:txBody>
      </p:sp>
      <p:sp>
        <p:nvSpPr>
          <p:cNvPr id="14" name="Rectangle 1024"/>
          <p:cNvSpPr>
            <a:spLocks noChangeArrowheads="1"/>
          </p:cNvSpPr>
          <p:nvPr/>
        </p:nvSpPr>
        <p:spPr bwMode="auto">
          <a:xfrm>
            <a:off x="109410" y="2946650"/>
            <a:ext cx="8871077" cy="222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800100" indent="-3429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257300" indent="-3429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714500" indent="-3429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171700" indent="-3429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ru-RU" altLang="ru-RU" sz="2200" b="1" dirty="0">
                <a:solidFill>
                  <a:srgbClr val="00FFFF"/>
                </a:solidFill>
              </a:rPr>
              <a:t>Дополнительные вопросы:</a:t>
            </a:r>
          </a:p>
          <a:p>
            <a:pPr>
              <a:lnSpc>
                <a:spcPct val="90000"/>
              </a:lnSpc>
              <a:buFontTx/>
              <a:buAutoNum type="arabicPeriod"/>
            </a:pPr>
            <a:r>
              <a:rPr lang="ru-RU" altLang="ru-RU" sz="2200" dirty="0"/>
              <a:t>Намерение голосовать за ту или иную партию на </a:t>
            </a:r>
            <a:r>
              <a:rPr lang="ru-RU" altLang="ru-RU" sz="2200" dirty="0" smtClean="0"/>
              <a:t>выборах.</a:t>
            </a:r>
            <a:endParaRPr lang="ru-RU" altLang="ru-RU" sz="2200" dirty="0"/>
          </a:p>
          <a:p>
            <a:pPr>
              <a:lnSpc>
                <a:spcPct val="90000"/>
              </a:lnSpc>
              <a:buFontTx/>
              <a:buAutoNum type="arabicPeriod"/>
            </a:pPr>
            <a:r>
              <a:rPr lang="ru-RU" altLang="ru-RU" sz="2200" dirty="0"/>
              <a:t>Демографические характеристики (пол, возраст, образование, доход</a:t>
            </a:r>
            <a:r>
              <a:rPr lang="ru-RU" altLang="ru-RU" sz="2200" dirty="0" smtClean="0"/>
              <a:t>).</a:t>
            </a:r>
            <a:endParaRPr lang="ru-RU" altLang="ru-RU" sz="2200" dirty="0"/>
          </a:p>
          <a:p>
            <a:pPr>
              <a:lnSpc>
                <a:spcPct val="90000"/>
              </a:lnSpc>
              <a:buFontTx/>
              <a:buAutoNum type="arabicPeriod"/>
            </a:pPr>
            <a:r>
              <a:rPr lang="ru-RU" altLang="ru-RU" sz="2200" dirty="0"/>
              <a:t>Заинтересованность </a:t>
            </a:r>
            <a:r>
              <a:rPr lang="ru-RU" altLang="ru-RU" sz="2200" dirty="0" smtClean="0"/>
              <a:t>политикой.</a:t>
            </a:r>
            <a:endParaRPr lang="ru-RU" altLang="ru-RU" sz="2200" dirty="0"/>
          </a:p>
          <a:p>
            <a:pPr>
              <a:lnSpc>
                <a:spcPct val="90000"/>
              </a:lnSpc>
              <a:buFontTx/>
              <a:buAutoNum type="arabicPeriod"/>
            </a:pPr>
            <a:r>
              <a:rPr lang="ru-RU" altLang="ru-RU" sz="2200" dirty="0"/>
              <a:t>Степень влияния на жизнь в </a:t>
            </a:r>
            <a:r>
              <a:rPr lang="ru-RU" altLang="ru-RU" sz="2200" dirty="0" smtClean="0"/>
              <a:t>стране.</a:t>
            </a:r>
            <a:endParaRPr lang="ru-RU" altLang="ru-RU" sz="2200" dirty="0"/>
          </a:p>
          <a:p>
            <a:pPr>
              <a:lnSpc>
                <a:spcPct val="90000"/>
              </a:lnSpc>
              <a:buFontTx/>
              <a:buAutoNum type="arabicPeriod"/>
            </a:pPr>
            <a:r>
              <a:rPr lang="ru-RU" altLang="ru-RU" sz="2200" dirty="0"/>
              <a:t>Регион и тип населенного пункта, где проживает </a:t>
            </a:r>
            <a:r>
              <a:rPr lang="ru-RU" altLang="ru-RU" sz="2200" dirty="0" smtClean="0"/>
              <a:t>респондент.</a:t>
            </a:r>
            <a:endParaRPr lang="ru-RU" altLang="ru-RU" sz="2200" dirty="0"/>
          </a:p>
          <a:p>
            <a:pPr>
              <a:lnSpc>
                <a:spcPct val="90000"/>
              </a:lnSpc>
              <a:buFontTx/>
              <a:buAutoNum type="arabicPeriod"/>
            </a:pPr>
            <a:r>
              <a:rPr lang="ru-RU" altLang="ru-RU" sz="2200" dirty="0"/>
              <a:t>Доверие к Президенту, другим органам </a:t>
            </a:r>
            <a:r>
              <a:rPr lang="ru-RU" altLang="ru-RU" sz="2200" dirty="0" smtClean="0"/>
              <a:t>власти.</a:t>
            </a:r>
            <a:endParaRPr lang="ru-RU" altLang="ru-RU" sz="2200" dirty="0"/>
          </a:p>
        </p:txBody>
      </p:sp>
      <p:sp>
        <p:nvSpPr>
          <p:cNvPr id="18" name="Rectangle 1025"/>
          <p:cNvSpPr>
            <a:spLocks noChangeArrowheads="1"/>
          </p:cNvSpPr>
          <p:nvPr/>
        </p:nvSpPr>
        <p:spPr bwMode="auto">
          <a:xfrm>
            <a:off x="109410" y="1915741"/>
            <a:ext cx="8871077" cy="100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ru-RU" altLang="ru-RU" sz="2200" b="1" dirty="0">
                <a:solidFill>
                  <a:srgbClr val="00FFFF"/>
                </a:solidFill>
              </a:rPr>
              <a:t>Дано:</a:t>
            </a:r>
            <a:r>
              <a:rPr lang="ru-RU" altLang="ru-RU" sz="2200" dirty="0"/>
              <a:t> 40 </a:t>
            </a:r>
            <a:r>
              <a:rPr lang="ru-RU" altLang="ru-RU" sz="2200" dirty="0" smtClean="0"/>
              <a:t>понятий.</a:t>
            </a:r>
            <a:endParaRPr lang="ru-RU" altLang="ru-RU" sz="2200" dirty="0"/>
          </a:p>
          <a:p>
            <a:pPr algn="just">
              <a:lnSpc>
                <a:spcPct val="90000"/>
              </a:lnSpc>
            </a:pPr>
            <a:r>
              <a:rPr lang="ru-RU" altLang="ru-RU" sz="2200" dirty="0"/>
              <a:t>Каждый из 1589 респондентов выбирает несколько (в пределах 15</a:t>
            </a:r>
            <a:r>
              <a:rPr lang="ru-RU" altLang="ru-RU" sz="2200" dirty="0" smtClean="0"/>
              <a:t>), вы-</a:t>
            </a:r>
            <a:r>
              <a:rPr lang="ru-RU" altLang="ru-RU" sz="2200" dirty="0" err="1" smtClean="0"/>
              <a:t>зывающих</a:t>
            </a:r>
            <a:r>
              <a:rPr lang="ru-RU" altLang="ru-RU" sz="2200" dirty="0" smtClean="0"/>
              <a:t> </a:t>
            </a:r>
            <a:r>
              <a:rPr lang="ru-RU" altLang="ru-RU" sz="2200" dirty="0"/>
              <a:t>у него положительную или отрицательную </a:t>
            </a:r>
            <a:r>
              <a:rPr lang="ru-RU" altLang="ru-RU" sz="2200" dirty="0" smtClean="0"/>
              <a:t>реакцию.</a:t>
            </a:r>
            <a:endParaRPr lang="ru-RU" altLang="ru-RU" sz="2200" dirty="0"/>
          </a:p>
        </p:txBody>
      </p:sp>
      <p:sp>
        <p:nvSpPr>
          <p:cNvPr id="20" name="Rectangle 1026"/>
          <p:cNvSpPr>
            <a:spLocks noChangeArrowheads="1"/>
          </p:cNvSpPr>
          <p:nvPr/>
        </p:nvSpPr>
        <p:spPr bwMode="auto">
          <a:xfrm>
            <a:off x="109410" y="5196355"/>
            <a:ext cx="7673191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ru-RU" altLang="ru-RU" sz="2200" b="1" dirty="0">
                <a:solidFill>
                  <a:srgbClr val="00FFFF"/>
                </a:solidFill>
              </a:rPr>
              <a:t>Модификация данных:</a:t>
            </a:r>
          </a:p>
          <a:p>
            <a:pPr>
              <a:lnSpc>
                <a:spcPct val="90000"/>
              </a:lnSpc>
            </a:pPr>
            <a:r>
              <a:rPr lang="ru-RU" altLang="ru-RU" sz="2200" dirty="0"/>
              <a:t>Каждому понятию присвоено значение</a:t>
            </a:r>
          </a:p>
          <a:p>
            <a:pPr>
              <a:lnSpc>
                <a:spcPct val="90000"/>
              </a:lnSpc>
            </a:pPr>
            <a:r>
              <a:rPr lang="ru-RU" altLang="ru-RU" sz="2200" dirty="0"/>
              <a:t>–1, если оно вызывает у респондента отрицательные чувства,</a:t>
            </a:r>
          </a:p>
          <a:p>
            <a:pPr>
              <a:lnSpc>
                <a:spcPct val="90000"/>
              </a:lnSpc>
            </a:pPr>
            <a:r>
              <a:rPr lang="ru-RU" altLang="ru-RU" sz="2200" dirty="0"/>
              <a:t>  1, если оно вызывает у респондента положительные чувства,</a:t>
            </a:r>
          </a:p>
          <a:p>
            <a:pPr>
              <a:lnSpc>
                <a:spcPct val="90000"/>
              </a:lnSpc>
            </a:pPr>
            <a:r>
              <a:rPr lang="ru-RU" altLang="ru-RU" sz="2200" dirty="0"/>
              <a:t>  0, если оно не вызывает никаких чувств.</a:t>
            </a:r>
          </a:p>
        </p:txBody>
      </p:sp>
    </p:spTree>
    <p:extLst>
      <p:ext uri="{BB962C8B-B14F-4D97-AF65-F5344CB8AC3E}">
        <p14:creationId xmlns:p14="http://schemas.microsoft.com/office/powerpoint/2010/main" val="3815916938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8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179" name="Group 1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153345"/>
              </p:ext>
            </p:extLst>
          </p:nvPr>
        </p:nvGraphicFramePr>
        <p:xfrm>
          <a:off x="182563" y="1716088"/>
          <a:ext cx="4357687" cy="5014914"/>
        </p:xfrm>
        <a:graphic>
          <a:graphicData uri="http://schemas.openxmlformats.org/drawingml/2006/table">
            <a:tbl>
              <a:tblPr/>
              <a:tblGrid>
                <a:gridCol w="2609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1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Понятие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Полож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Отриц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01.   Нация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0,21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0,08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02.   Порядок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0,57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0,01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03.   Свобода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0,37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0,03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04.   Рынок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05.   Русские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0,34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0,02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06.   Запад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0,02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0,23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7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07.   Социализм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0,11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0,11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08.   Коммунизм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0,07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0,19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1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09.   Демократия</a:t>
                      </a:r>
                      <a:endParaRPr kumimoji="0" lang="ru-RU" alt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0,09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7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10.   Традиция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0,29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0,01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81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11.   Патриотизм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0,34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0,01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7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12.   Государство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0,26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0,03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81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13.   Конкурентоспособн.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0,05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0,07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81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14.   Суверенитет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0,07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0,05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97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15.   Элита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0,02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0,41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81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16.   Партия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0,02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0,16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97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17.   Власть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0,09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0,18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81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18.   Справедливость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0,49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0,02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97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19.   Оппозиция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0,01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0,17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81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20.   Бизнес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0,07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0,13</a:t>
                      </a:r>
                      <a:endParaRPr kumimoji="0" lang="ru-RU" alt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85182" name="Group 1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862824"/>
              </p:ext>
            </p:extLst>
          </p:nvPr>
        </p:nvGraphicFramePr>
        <p:xfrm>
          <a:off x="4733925" y="1724025"/>
          <a:ext cx="4246564" cy="5035700"/>
        </p:xfrm>
        <a:graphic>
          <a:graphicData uri="http://schemas.openxmlformats.org/drawingml/2006/table">
            <a:tbl>
              <a:tblPr/>
              <a:tblGrid>
                <a:gridCol w="2547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9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77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Понятие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8" marB="4571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Полож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8" marB="4571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Отриц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8" marB="4571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8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21.   СССР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0,12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0,08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8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22.   Церковь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0,21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0,02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8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23.   Революция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0,01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0,22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8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24.   Собственность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0,14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0,04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8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25.   Успех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0,31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0,00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8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26.   Либерализм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0,01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0,14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8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27.   Реформа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0,06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0,14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8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28.   Стабильность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0,38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0,00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8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29.   Труд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0,31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0,00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8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30.   Индивидуализм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0,02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0,12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8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31.   Нерусские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0,02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0,29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8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32.   Равенство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0,18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0,02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98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33.   Коллективизм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0,06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0,09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98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34.   Мораль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0,22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0,03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98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35.   Права человека 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0,32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0,02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98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36.   Богатство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0,12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0,01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98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37.   Россия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0,28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0,00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98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38.   Достаток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0,37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0,01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98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39.   Прогресс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0,21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0,01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98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40.   Капитализм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0,02</a:t>
                      </a:r>
                      <a:endParaRPr kumimoji="0" lang="ru-RU" alt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9399" name="Rectangle 183"/>
          <p:cNvSpPr>
            <a:spLocks noChangeArrowheads="1"/>
          </p:cNvSpPr>
          <p:nvPr/>
        </p:nvSpPr>
        <p:spPr bwMode="auto">
          <a:xfrm>
            <a:off x="1450975" y="873633"/>
            <a:ext cx="618966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algn="ctr"/>
            <a:r>
              <a:rPr lang="ru-RU" altLang="ru-RU" sz="2200" b="1" dirty="0">
                <a:solidFill>
                  <a:srgbClr val="00FFFF"/>
                </a:solidFill>
              </a:rPr>
              <a:t>Табл.1. </a:t>
            </a:r>
            <a:r>
              <a:rPr lang="ru-RU" altLang="ru-RU" sz="2200" dirty="0"/>
              <a:t>Доля респондентов, оценивших понятие</a:t>
            </a:r>
          </a:p>
          <a:p>
            <a:pPr algn="ctr"/>
            <a:r>
              <a:rPr lang="ru-RU" altLang="ru-RU" sz="2200" dirty="0"/>
              <a:t>как положительное или отрицательное</a:t>
            </a:r>
          </a:p>
        </p:txBody>
      </p:sp>
      <p:sp>
        <p:nvSpPr>
          <p:cNvPr id="6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8</a:t>
            </a:r>
            <a:endParaRPr lang="ru-RU" altLang="ru-RU" sz="7200" b="1" dirty="0">
              <a:latin typeface="Times New Roman Cyr" pitchFamily="18" charset="0"/>
            </a:endParaRPr>
          </a:p>
        </p:txBody>
      </p:sp>
      <p:sp>
        <p:nvSpPr>
          <p:cNvPr id="7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Исходные данные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182240"/>
      </p:ext>
    </p:extLst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245" name="Group 33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039925"/>
              </p:ext>
            </p:extLst>
          </p:nvPr>
        </p:nvGraphicFramePr>
        <p:xfrm>
          <a:off x="182563" y="1716088"/>
          <a:ext cx="4357687" cy="5111755"/>
        </p:xfrm>
        <a:graphic>
          <a:graphicData uri="http://schemas.openxmlformats.org/drawingml/2006/table">
            <a:tbl>
              <a:tblPr/>
              <a:tblGrid>
                <a:gridCol w="2609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Понятие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1" marB="4572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kumimoji="0" lang="ru-RU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ru-RU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altLang="ru-RU" sz="16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1" marB="4572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 pitchFamily="18" charset="-52"/>
                        </a:rPr>
                        <a:t>z</a:t>
                      </a:r>
                      <a:r>
                        <a:rPr kumimoji="0" lang="ru-RU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 pitchFamily="18" charset="-52"/>
                        </a:rPr>
                        <a:t>(</a:t>
                      </a:r>
                      <a:r>
                        <a:rPr kumimoji="0" lang="en-US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 pitchFamily="18" charset="-52"/>
                        </a:rPr>
                        <a:t>2</a:t>
                      </a:r>
                      <a:r>
                        <a:rPr kumimoji="0" lang="ru-RU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 pitchFamily="18" charset="-52"/>
                        </a:rPr>
                        <a:t>)</a:t>
                      </a:r>
                      <a:endParaRPr kumimoji="0" lang="en-US" altLang="ru-RU" sz="16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Cyr" pitchFamily="18" charset="-52"/>
                      </a:endParaRPr>
                    </a:p>
                  </a:txBody>
                  <a:tcPr marT="45721" marB="4572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01.   Нация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0,11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-0,08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02.   Порядок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-0,18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33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0,01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03.   Свобода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-0,13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0,20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04.   Рынок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0,26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0,08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05.   Русские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-0,15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0,03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06.   Запад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0,21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7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07.   Социализм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-0,13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-0,28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33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08.   Коммунизм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0,05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-0,32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33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1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09.   Демократия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0,11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0,07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7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10.   Традиция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-0,06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-0,04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81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11.   Патриотизм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-0,14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-0,15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7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12.   Государство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-0,17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33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-0,03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81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13.   Конкурентоспособн.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0,07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0,12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81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14.   Суверенитет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-0,08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0,01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97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15.   Элита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0,30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0,04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81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16.   Партия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0,04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-0,14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97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17.   Власть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0,26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-0,09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81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18.   Справедливость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-0,30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33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0,02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97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19.   Оппозиция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0,12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-0,06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81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20.   Бизнес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0,17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0,27</a:t>
                      </a:r>
                      <a:endParaRPr kumimoji="0" lang="ru-RU" alt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83246" name="Group 33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417495"/>
              </p:ext>
            </p:extLst>
          </p:nvPr>
        </p:nvGraphicFramePr>
        <p:xfrm>
          <a:off x="4733924" y="1716088"/>
          <a:ext cx="4300539" cy="5089908"/>
        </p:xfrm>
        <a:graphic>
          <a:graphicData uri="http://schemas.openxmlformats.org/drawingml/2006/table">
            <a:tbl>
              <a:tblPr/>
              <a:tblGrid>
                <a:gridCol w="2580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Понятие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kumimoji="0" lang="ru-RU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ru-RU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altLang="ru-RU" sz="16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 pitchFamily="18" charset="-52"/>
                        </a:rPr>
                        <a:t>z</a:t>
                      </a:r>
                      <a:r>
                        <a:rPr kumimoji="0" lang="ru-RU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 pitchFamily="18" charset="-52"/>
                        </a:rPr>
                        <a:t>(</a:t>
                      </a:r>
                      <a:r>
                        <a:rPr kumimoji="0" lang="en-US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 pitchFamily="18" charset="-52"/>
                        </a:rPr>
                        <a:t>2</a:t>
                      </a:r>
                      <a:r>
                        <a:rPr kumimoji="0" lang="ru-RU" altLang="ru-RU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 pitchFamily="18" charset="-52"/>
                        </a:rPr>
                        <a:t>)</a:t>
                      </a:r>
                      <a:endParaRPr kumimoji="0" lang="en-US" altLang="ru-RU" sz="16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Cyr" pitchFamily="18" charset="-52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7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21.   СССР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,01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33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7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22.   Церковь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7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23.   Революция</a:t>
                      </a:r>
                      <a:endParaRPr kumimoji="0" lang="ru-RU" alt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0,2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33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7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24.   Собственность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7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25.   Успех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26.   Либерализм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7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27.   Реформа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02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77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28.   Стабильность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0,00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7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29.   Труд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33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7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30.   Индивидуализм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77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31.   Нерусские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0,2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77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32.   Равенство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0,18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33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77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33.   Коллективизм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33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77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34.   Мораль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05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77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35.   Права человека 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77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36.   Богатство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77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37.   Россия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03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77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38.   Достаток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77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39.   Прогресс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03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77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40.   Капитализм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09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  <a:r>
                        <a:rPr kumimoji="0" lang="en-US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alt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11447" name="Rectangle 3365"/>
          <p:cNvSpPr>
            <a:spLocks noChangeArrowheads="1"/>
          </p:cNvSpPr>
          <p:nvPr/>
        </p:nvSpPr>
        <p:spPr bwMode="auto">
          <a:xfrm>
            <a:off x="1382712" y="868804"/>
            <a:ext cx="639762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algn="ctr"/>
            <a:r>
              <a:rPr lang="ru-RU" altLang="ru-RU" sz="2200" b="1" dirty="0">
                <a:solidFill>
                  <a:srgbClr val="00FFFF"/>
                </a:solidFill>
              </a:rPr>
              <a:t>Табл.2. </a:t>
            </a:r>
            <a:r>
              <a:rPr lang="ru-RU" altLang="ru-RU" sz="2200" dirty="0"/>
              <a:t>Коэффициенты корреляции главных компонент и исходных переменных</a:t>
            </a:r>
          </a:p>
        </p:txBody>
      </p:sp>
      <p:sp>
        <p:nvSpPr>
          <p:cNvPr id="6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9</a:t>
            </a:r>
            <a:endParaRPr lang="ru-RU" altLang="ru-RU" sz="7200" b="1" dirty="0">
              <a:latin typeface="Times New Roman Cyr" pitchFamily="18" charset="0"/>
            </a:endParaRPr>
          </a:p>
        </p:txBody>
      </p:sp>
      <p:sp>
        <p:nvSpPr>
          <p:cNvPr id="7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Матрица факторных нагрузок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299025"/>
      </p:ext>
    </p:extLst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ерцание">
  <a:themeElements>
    <a:clrScheme name="Мерцание 1">
      <a:dk1>
        <a:srgbClr val="2A004E"/>
      </a:dk1>
      <a:lt1>
        <a:srgbClr val="FFFFFF"/>
      </a:lt1>
      <a:dk2>
        <a:srgbClr val="500093"/>
      </a:dk2>
      <a:lt2>
        <a:srgbClr val="00CCCC"/>
      </a:lt2>
      <a:accent1>
        <a:srgbClr val="D60093"/>
      </a:accent1>
      <a:accent2>
        <a:srgbClr val="0000FF"/>
      </a:accent2>
      <a:accent3>
        <a:srgbClr val="B3AAC8"/>
      </a:accent3>
      <a:accent4>
        <a:srgbClr val="DADADA"/>
      </a:accent4>
      <a:accent5>
        <a:srgbClr val="E8AAC8"/>
      </a:accent5>
      <a:accent6>
        <a:srgbClr val="0000E7"/>
      </a:accent6>
      <a:hlink>
        <a:srgbClr val="FFFF00"/>
      </a:hlink>
      <a:folHlink>
        <a:srgbClr val="7500D7"/>
      </a:folHlink>
    </a:clrScheme>
    <a:fontScheme name="Мерцание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lnDef>
  </a:objectDefaults>
  <a:extraClrSchemeLst>
    <a:extraClrScheme>
      <a:clrScheme name="Мерцание 1">
        <a:dk1>
          <a:srgbClr val="2A004E"/>
        </a:dk1>
        <a:lt1>
          <a:srgbClr val="FFFFFF"/>
        </a:lt1>
        <a:dk2>
          <a:srgbClr val="500093"/>
        </a:dk2>
        <a:lt2>
          <a:srgbClr val="00CCCC"/>
        </a:lt2>
        <a:accent1>
          <a:srgbClr val="D60093"/>
        </a:accent1>
        <a:accent2>
          <a:srgbClr val="0000FF"/>
        </a:accent2>
        <a:accent3>
          <a:srgbClr val="B3AAC8"/>
        </a:accent3>
        <a:accent4>
          <a:srgbClr val="DADADA"/>
        </a:accent4>
        <a:accent5>
          <a:srgbClr val="E8AAC8"/>
        </a:accent5>
        <a:accent6>
          <a:srgbClr val="0000E7"/>
        </a:accent6>
        <a:hlink>
          <a:srgbClr val="FFFF00"/>
        </a:hlink>
        <a:folHlink>
          <a:srgbClr val="7500D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CC99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777777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B8B8B8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4">
        <a:dk1>
          <a:srgbClr val="000000"/>
        </a:dk1>
        <a:lt1>
          <a:srgbClr val="00CCCC"/>
        </a:lt1>
        <a:dk2>
          <a:srgbClr val="FFFFCC"/>
        </a:dk2>
        <a:lt2>
          <a:srgbClr val="009999"/>
        </a:lt2>
        <a:accent1>
          <a:srgbClr val="CC99FF"/>
        </a:accent1>
        <a:accent2>
          <a:srgbClr val="3366FF"/>
        </a:accent2>
        <a:accent3>
          <a:srgbClr val="AAE2E2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00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5">
        <a:dk1>
          <a:srgbClr val="003300"/>
        </a:dk1>
        <a:lt1>
          <a:srgbClr val="FFFFFF"/>
        </a:lt1>
        <a:dk2>
          <a:srgbClr val="669900"/>
        </a:dk2>
        <a:lt2>
          <a:srgbClr val="FFCC66"/>
        </a:lt2>
        <a:accent1>
          <a:srgbClr val="990033"/>
        </a:accent1>
        <a:accent2>
          <a:srgbClr val="FF9933"/>
        </a:accent2>
        <a:accent3>
          <a:srgbClr val="B8CAAA"/>
        </a:accent3>
        <a:accent4>
          <a:srgbClr val="DADADA"/>
        </a:accent4>
        <a:accent5>
          <a:srgbClr val="CAAAAD"/>
        </a:accent5>
        <a:accent6>
          <a:srgbClr val="E78A2D"/>
        </a:accent6>
        <a:hlink>
          <a:srgbClr val="CCCC00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6">
        <a:dk1>
          <a:srgbClr val="663300"/>
        </a:dk1>
        <a:lt1>
          <a:srgbClr val="FFFFFF"/>
        </a:lt1>
        <a:dk2>
          <a:srgbClr val="CC6600"/>
        </a:dk2>
        <a:lt2>
          <a:srgbClr val="FFCC00"/>
        </a:lt2>
        <a:accent1>
          <a:srgbClr val="990033"/>
        </a:accent1>
        <a:accent2>
          <a:srgbClr val="FF0033"/>
        </a:accent2>
        <a:accent3>
          <a:srgbClr val="E2B8AA"/>
        </a:accent3>
        <a:accent4>
          <a:srgbClr val="DADADA"/>
        </a:accent4>
        <a:accent5>
          <a:srgbClr val="CAAAAD"/>
        </a:accent5>
        <a:accent6>
          <a:srgbClr val="E7002D"/>
        </a:accent6>
        <a:hlink>
          <a:srgbClr val="CC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7">
        <a:dk1>
          <a:srgbClr val="660033"/>
        </a:dk1>
        <a:lt1>
          <a:srgbClr val="FFFFFF"/>
        </a:lt1>
        <a:dk2>
          <a:srgbClr val="990066"/>
        </a:dk2>
        <a:lt2>
          <a:srgbClr val="FFFF66"/>
        </a:lt2>
        <a:accent1>
          <a:srgbClr val="9933FF"/>
        </a:accent1>
        <a:accent2>
          <a:srgbClr val="00CCCC"/>
        </a:accent2>
        <a:accent3>
          <a:srgbClr val="CAAAB8"/>
        </a:accent3>
        <a:accent4>
          <a:srgbClr val="DADADA"/>
        </a:accent4>
        <a:accent5>
          <a:srgbClr val="CAADFF"/>
        </a:accent5>
        <a:accent6>
          <a:srgbClr val="00B9B9"/>
        </a:accent6>
        <a:hlink>
          <a:srgbClr val="CC66FF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C:\MSOffice\Шаблоны\Дизайны презентаций\Мерцание.pot</Template>
  <TotalTime>18019</TotalTime>
  <Words>2938</Words>
  <Application>Microsoft Office PowerPoint</Application>
  <PresentationFormat>Экран (4:3)</PresentationFormat>
  <Paragraphs>1246</Paragraphs>
  <Slides>23</Slides>
  <Notes>14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1" baseType="lpstr">
      <vt:lpstr>Arial</vt:lpstr>
      <vt:lpstr>Calibri</vt:lpstr>
      <vt:lpstr>Monotype Sorts</vt:lpstr>
      <vt:lpstr>Symbol</vt:lpstr>
      <vt:lpstr>Times New Roman</vt:lpstr>
      <vt:lpstr>Times New Roman Cyr</vt:lpstr>
      <vt:lpstr>Мерцание</vt:lpstr>
      <vt:lpstr>Уравнение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Alexander</dc:creator>
  <cp:lastModifiedBy>AlexFilatov</cp:lastModifiedBy>
  <cp:revision>573</cp:revision>
  <dcterms:created xsi:type="dcterms:W3CDTF">1997-05-19T02:18:46Z</dcterms:created>
  <dcterms:modified xsi:type="dcterms:W3CDTF">2019-02-04T17:00:11Z</dcterms:modified>
</cp:coreProperties>
</file>