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91" r:id="rId2"/>
    <p:sldId id="390" r:id="rId3"/>
    <p:sldId id="391" r:id="rId4"/>
    <p:sldId id="392" r:id="rId5"/>
    <p:sldId id="393" r:id="rId6"/>
    <p:sldId id="394" r:id="rId7"/>
    <p:sldId id="395" r:id="rId8"/>
    <p:sldId id="37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Реальный обменный курс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'Задача 2'!$A$2:$A$24</c:f>
              <c:numCache>
                <c:formatCode>General</c:formatCode>
                <c:ptCount val="23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</c:numCache>
            </c:numRef>
          </c:xVal>
          <c:yVal>
            <c:numRef>
              <c:f>'Задача 2'!$B$2:$B$24</c:f>
              <c:numCache>
                <c:formatCode>0.000</c:formatCode>
                <c:ptCount val="23"/>
                <c:pt idx="0">
                  <c:v>2.1070000000000002</c:v>
                </c:pt>
                <c:pt idx="1">
                  <c:v>2.0880000000000001</c:v>
                </c:pt>
                <c:pt idx="2">
                  <c:v>2.0830000000000002</c:v>
                </c:pt>
                <c:pt idx="3">
                  <c:v>2.9790000000000001</c:v>
                </c:pt>
                <c:pt idx="4">
                  <c:v>4.444</c:v>
                </c:pt>
                <c:pt idx="5">
                  <c:v>3.8519999999999999</c:v>
                </c:pt>
                <c:pt idx="6">
                  <c:v>3.508</c:v>
                </c:pt>
                <c:pt idx="7">
                  <c:v>3.3809999999999998</c:v>
                </c:pt>
                <c:pt idx="8">
                  <c:v>3.1110000000000002</c:v>
                </c:pt>
                <c:pt idx="9">
                  <c:v>2.4940000000000002</c:v>
                </c:pt>
                <c:pt idx="10">
                  <c:v>2.2210000000000001</c:v>
                </c:pt>
                <c:pt idx="11">
                  <c:v>2.1560000000000001</c:v>
                </c:pt>
                <c:pt idx="12">
                  <c:v>1.829</c:v>
                </c:pt>
                <c:pt idx="13">
                  <c:v>1.7330000000000001</c:v>
                </c:pt>
                <c:pt idx="14">
                  <c:v>2.262</c:v>
                </c:pt>
                <c:pt idx="15">
                  <c:v>1.9179999999999999</c:v>
                </c:pt>
                <c:pt idx="16">
                  <c:v>1.694</c:v>
                </c:pt>
                <c:pt idx="17">
                  <c:v>1.6679999999999999</c:v>
                </c:pt>
                <c:pt idx="18">
                  <c:v>1.65</c:v>
                </c:pt>
                <c:pt idx="19">
                  <c:v>1.7929999999999999</c:v>
                </c:pt>
                <c:pt idx="20">
                  <c:v>2.7149999999999999</c:v>
                </c:pt>
                <c:pt idx="21">
                  <c:v>2.6480000000000001</c:v>
                </c:pt>
                <c:pt idx="22">
                  <c:v>2.629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60-4ED0-A1A2-AABD3E1BA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013096"/>
        <c:axId val="452011456"/>
      </c:scatterChart>
      <c:valAx>
        <c:axId val="452013096"/>
        <c:scaling>
          <c:orientation val="minMax"/>
          <c:max val="2018"/>
          <c:min val="199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2011456"/>
        <c:crosses val="autoZero"/>
        <c:crossBetween val="midCat"/>
      </c:valAx>
      <c:valAx>
        <c:axId val="45201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201309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47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09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54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2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Практика-4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Взвешенный и обобщенный МНК.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Неоднородность. </a:t>
            </a:r>
            <a:r>
              <a:rPr lang="ru-RU" altLang="ru-RU" sz="3600" b="1" dirty="0" err="1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-переменные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гетероскедастичностью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38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Собраны данные по ценам квартир </a:t>
            </a:r>
            <a:r>
              <a:rPr lang="en-US" sz="2200" i="1" dirty="0" smtClean="0"/>
              <a:t>y</a:t>
            </a:r>
            <a:r>
              <a:rPr lang="ru-RU" sz="2200" dirty="0" smtClean="0"/>
              <a:t> в зависимости</a:t>
            </a:r>
            <a:r>
              <a:rPr lang="en-US" sz="2200" dirty="0" smtClean="0"/>
              <a:t> </a:t>
            </a:r>
            <a:r>
              <a:rPr lang="ru-RU" sz="2200" dirty="0" smtClean="0"/>
              <a:t>от общей площади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(1)</a:t>
            </a:r>
            <a:r>
              <a:rPr lang="en-US" sz="2200" dirty="0" smtClean="0"/>
              <a:t> </a:t>
            </a:r>
            <a:r>
              <a:rPr lang="ru-RU" sz="2200" dirty="0" smtClean="0"/>
              <a:t>и площади кухни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</a:t>
            </a:r>
            <a:r>
              <a:rPr lang="ru-RU" sz="2200" baseline="30000" dirty="0" smtClean="0"/>
              <a:t>2</a:t>
            </a:r>
            <a:r>
              <a:rPr lang="en-US" sz="2200" baseline="30000" dirty="0" smtClean="0"/>
              <a:t>)</a:t>
            </a:r>
            <a:r>
              <a:rPr lang="ru-RU" sz="22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«Цена квартиры»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80362"/>
              </p:ext>
            </p:extLst>
          </p:nvPr>
        </p:nvGraphicFramePr>
        <p:xfrm>
          <a:off x="3578943" y="2474072"/>
          <a:ext cx="358862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Уравнение" r:id="rId4" imgW="1993680" imgH="380880" progId="Equation.3">
                  <p:embed/>
                </p:oleObj>
              </mc:Choice>
              <mc:Fallback>
                <p:oleObj name="Уравнение" r:id="rId4" imgW="199368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943" y="2474072"/>
                        <a:ext cx="3588624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35071"/>
              </p:ext>
            </p:extLst>
          </p:nvPr>
        </p:nvGraphicFramePr>
        <p:xfrm>
          <a:off x="3628818" y="3048952"/>
          <a:ext cx="386272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Уравнение" r:id="rId6" imgW="2145960" imgH="228600" progId="Equation.3">
                  <p:embed/>
                </p:oleObj>
              </mc:Choice>
              <mc:Fallback>
                <p:oleObj name="Уравнение" r:id="rId6" imgW="21459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818" y="3048952"/>
                        <a:ext cx="3862728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3551249" y="3403966"/>
            <a:ext cx="5541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ru-RU" sz="2200" dirty="0"/>
              <a:t> = </a:t>
            </a:r>
            <a:r>
              <a:rPr lang="ru-RU" sz="2200" dirty="0" smtClean="0"/>
              <a:t>СТЬЮДРАСПОБР(0,05</a:t>
            </a:r>
            <a:r>
              <a:rPr lang="en-US" sz="2200" dirty="0" smtClean="0"/>
              <a:t>; 12 </a:t>
            </a:r>
            <a:r>
              <a:rPr lang="en-US" sz="2200" dirty="0"/>
              <a:t>– </a:t>
            </a:r>
            <a:r>
              <a:rPr lang="en-US" sz="2200" dirty="0" smtClean="0"/>
              <a:t>3)</a:t>
            </a:r>
            <a:r>
              <a:rPr lang="ru-RU" sz="2200" dirty="0" smtClean="0"/>
              <a:t> = 2,</a:t>
            </a:r>
            <a:r>
              <a:rPr lang="en-US" sz="2200" dirty="0" smtClean="0"/>
              <a:t>23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ru-RU" sz="2200" dirty="0" smtClean="0"/>
              <a:t>Значима только общая площадь.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18744" y="2156525"/>
            <a:ext cx="26645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FFFF"/>
                </a:solidFill>
              </a:rPr>
              <a:t>1-</a:t>
            </a:r>
            <a:r>
              <a:rPr lang="ru-RU" sz="2200" b="1" dirty="0" smtClean="0">
                <a:solidFill>
                  <a:srgbClr val="00FFFF"/>
                </a:solidFill>
              </a:rPr>
              <a:t>итерация (МНК):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90136"/>
              </p:ext>
            </p:extLst>
          </p:nvPr>
        </p:nvGraphicFramePr>
        <p:xfrm>
          <a:off x="199188" y="2196731"/>
          <a:ext cx="2839148" cy="44824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9787">
                  <a:extLst>
                    <a:ext uri="{9D8B030D-6E8A-4147-A177-3AD203B41FA5}">
                      <a16:colId xmlns:a16="http://schemas.microsoft.com/office/drawing/2014/main" val="1938636692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418052608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14997189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365305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(0)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(2)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36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1890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30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26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1920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31,5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598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1830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5,6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130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2940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088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2850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225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3060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48,8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7,9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700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2760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5,6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986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7,2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09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3840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806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3930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55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4080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27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4950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270178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232644" y="4128617"/>
            <a:ext cx="4400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Проверка </a:t>
            </a:r>
            <a:r>
              <a:rPr lang="ru-RU" sz="2200" b="1" dirty="0" err="1" smtClean="0">
                <a:solidFill>
                  <a:srgbClr val="00FFFF"/>
                </a:solidFill>
              </a:rPr>
              <a:t>гетероскедастичности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65471"/>
              </p:ext>
            </p:extLst>
          </p:nvPr>
        </p:nvGraphicFramePr>
        <p:xfrm>
          <a:off x="3595564" y="4433092"/>
          <a:ext cx="51911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Уравнение" r:id="rId8" imgW="2882880" imgH="380880" progId="Equation.3">
                  <p:embed/>
                </p:oleObj>
              </mc:Choice>
              <mc:Fallback>
                <p:oleObj name="Уравнение" r:id="rId8" imgW="2882880" imgH="380880" progId="Equation.3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564" y="4433092"/>
                        <a:ext cx="51911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3548520" y="5058769"/>
            <a:ext cx="5541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ru-RU" sz="2200" dirty="0"/>
              <a:t> = </a:t>
            </a:r>
            <a:r>
              <a:rPr lang="ru-RU" sz="2200" dirty="0" smtClean="0"/>
              <a:t>СТЬЮДРАСПОБР(0,05</a:t>
            </a:r>
            <a:r>
              <a:rPr lang="en-US" sz="2200" dirty="0" smtClean="0"/>
              <a:t>; 12 </a:t>
            </a:r>
            <a:r>
              <a:rPr lang="en-US" sz="2200" dirty="0"/>
              <a:t>– </a:t>
            </a:r>
            <a:r>
              <a:rPr lang="ru-RU" sz="2200" dirty="0" smtClean="0"/>
              <a:t>2</a:t>
            </a:r>
            <a:r>
              <a:rPr lang="en-US" sz="2200" dirty="0" smtClean="0"/>
              <a:t>)</a:t>
            </a:r>
            <a:r>
              <a:rPr lang="ru-RU" sz="2200" dirty="0" smtClean="0"/>
              <a:t> = 2,</a:t>
            </a:r>
            <a:r>
              <a:rPr lang="en-US" sz="2200" dirty="0" smtClean="0"/>
              <a:t>2</a:t>
            </a:r>
            <a:r>
              <a:rPr lang="ru-RU" sz="2200" dirty="0" smtClean="0"/>
              <a:t>6.</a:t>
            </a:r>
            <a:endParaRPr lang="en-US" sz="2200" dirty="0" smtClean="0"/>
          </a:p>
          <a:p>
            <a:r>
              <a:rPr lang="ru-RU" sz="2200" dirty="0" smtClean="0"/>
              <a:t>Присутствует </a:t>
            </a:r>
            <a:r>
              <a:rPr lang="ru-RU" sz="2200" dirty="0" err="1" smtClean="0"/>
              <a:t>гетероскедастичность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007395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3" grpId="0"/>
      <p:bldP spid="15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гетероскедастичностью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38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Собраны данные по ценам квартир </a:t>
            </a:r>
            <a:r>
              <a:rPr lang="en-US" sz="2200" i="1" dirty="0" smtClean="0"/>
              <a:t>y</a:t>
            </a:r>
            <a:r>
              <a:rPr lang="ru-RU" sz="2200" dirty="0" smtClean="0"/>
              <a:t> в зависимости</a:t>
            </a:r>
            <a:r>
              <a:rPr lang="en-US" sz="2200" dirty="0" smtClean="0"/>
              <a:t> </a:t>
            </a:r>
            <a:r>
              <a:rPr lang="ru-RU" sz="2200" dirty="0" smtClean="0"/>
              <a:t>от общей площади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(1)</a:t>
            </a:r>
            <a:r>
              <a:rPr lang="en-US" sz="2200" dirty="0" smtClean="0"/>
              <a:t> </a:t>
            </a:r>
            <a:r>
              <a:rPr lang="ru-RU" sz="2200" dirty="0" smtClean="0"/>
              <a:t>и площади кухни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</a:t>
            </a:r>
            <a:r>
              <a:rPr lang="ru-RU" sz="2200" baseline="30000" dirty="0" smtClean="0"/>
              <a:t>2</a:t>
            </a:r>
            <a:r>
              <a:rPr lang="en-US" sz="2200" baseline="30000" dirty="0" smtClean="0"/>
              <a:t>)</a:t>
            </a:r>
            <a:r>
              <a:rPr lang="ru-RU" sz="22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410" y="1095517"/>
            <a:ext cx="9034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«Цена квартиры»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18744" y="2156525"/>
            <a:ext cx="41621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Переход к новым переменным: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56672"/>
              </p:ext>
            </p:extLst>
          </p:nvPr>
        </p:nvGraphicFramePr>
        <p:xfrm>
          <a:off x="197077" y="2198842"/>
          <a:ext cx="2839148" cy="44824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9787">
                  <a:extLst>
                    <a:ext uri="{9D8B030D-6E8A-4147-A177-3AD203B41FA5}">
                      <a16:colId xmlns:a16="http://schemas.microsoft.com/office/drawing/2014/main" val="1938636692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418052608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14997189"/>
                    </a:ext>
                  </a:extLst>
                </a:gridCol>
                <a:gridCol w="709787">
                  <a:extLst>
                    <a:ext uri="{9D8B030D-6E8A-4147-A177-3AD203B41FA5}">
                      <a16:colId xmlns:a16="http://schemas.microsoft.com/office/drawing/2014/main" val="365305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(0)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(2)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36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1890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30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26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1920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31,5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598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1830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5,6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130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2940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088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2850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225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3060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48,8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7,9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700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2760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5,6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986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3150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7,2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09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3840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63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806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3930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55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4080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6,5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27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4950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72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270178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40484"/>
              </p:ext>
            </p:extLst>
          </p:nvPr>
        </p:nvGraphicFramePr>
        <p:xfrm>
          <a:off x="3624715" y="2394676"/>
          <a:ext cx="25622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Уравнение" r:id="rId4" imgW="1422360" imgH="457200" progId="Equation.3">
                  <p:embed/>
                </p:oleObj>
              </mc:Choice>
              <mc:Fallback>
                <p:oleObj name="Уравнение" r:id="rId4" imgW="1422360" imgH="457200" progId="Equation.3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715" y="2394676"/>
                        <a:ext cx="25622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05538"/>
              </p:ext>
            </p:extLst>
          </p:nvPr>
        </p:nvGraphicFramePr>
        <p:xfrm>
          <a:off x="6308255" y="2295413"/>
          <a:ext cx="2741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Уравнение" r:id="rId6" imgW="1523880" imgH="507960" progId="Equation.3">
                  <p:embed/>
                </p:oleObj>
              </mc:Choice>
              <mc:Fallback>
                <p:oleObj name="Уравнение" r:id="rId6" imgW="1523880" imgH="507960" progId="Equation.3">
                  <p:embed/>
                  <p:pic>
                    <p:nvPicPr>
                      <p:cNvPr id="11" name="Объект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255" y="2295413"/>
                        <a:ext cx="2741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3551"/>
              </p:ext>
            </p:extLst>
          </p:nvPr>
        </p:nvGraphicFramePr>
        <p:xfrm>
          <a:off x="3600450" y="3421413"/>
          <a:ext cx="354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Уравнение" r:id="rId8" imgW="1968480" imgH="380880" progId="Equation.3">
                  <p:embed/>
                </p:oleObj>
              </mc:Choice>
              <mc:Fallback>
                <p:oleObj name="Уравнение" r:id="rId8" imgW="196848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421413"/>
                        <a:ext cx="35433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48974"/>
              </p:ext>
            </p:extLst>
          </p:nvPr>
        </p:nvGraphicFramePr>
        <p:xfrm>
          <a:off x="3606800" y="4029338"/>
          <a:ext cx="3908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Уравнение" r:id="rId10" imgW="2171520" imgH="228600" progId="Equation.3">
                  <p:embed/>
                </p:oleObj>
              </mc:Choice>
              <mc:Fallback>
                <p:oleObj name="Уравнение" r:id="rId10" imgW="217152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029338"/>
                        <a:ext cx="3908425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3551249" y="4351618"/>
            <a:ext cx="41577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Все регрессоры сильно значимы.</a:t>
            </a:r>
            <a:endParaRPr lang="ru-RU" sz="2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18744" y="3104177"/>
            <a:ext cx="28520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</a:rPr>
              <a:t>-</a:t>
            </a:r>
            <a:r>
              <a:rPr lang="ru-RU" sz="2200" b="1" dirty="0" smtClean="0">
                <a:solidFill>
                  <a:srgbClr val="00FFFF"/>
                </a:solidFill>
              </a:rPr>
              <a:t>итерация (ВМНК):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52145"/>
              </p:ext>
            </p:extLst>
          </p:nvPr>
        </p:nvGraphicFramePr>
        <p:xfrm>
          <a:off x="3633700" y="4991938"/>
          <a:ext cx="354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Уравнение" r:id="rId12" imgW="1968480" imgH="380880" progId="Equation.3">
                  <p:embed/>
                </p:oleObj>
              </mc:Choice>
              <mc:Fallback>
                <p:oleObj name="Уравнение" r:id="rId12" imgW="1968480" imgH="3808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00" y="4991938"/>
                        <a:ext cx="35433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3219110" y="4690523"/>
            <a:ext cx="307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3</a:t>
            </a:r>
            <a:r>
              <a:rPr lang="en-US" sz="2200" b="1" dirty="0" smtClean="0">
                <a:solidFill>
                  <a:srgbClr val="00FFFF"/>
                </a:solidFill>
              </a:rPr>
              <a:t>-</a:t>
            </a:r>
            <a:r>
              <a:rPr lang="ru-RU" sz="2200" b="1" dirty="0" smtClean="0">
                <a:solidFill>
                  <a:srgbClr val="00FFFF"/>
                </a:solidFill>
              </a:rPr>
              <a:t>5 итерации (ВМНК):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1052"/>
              </p:ext>
            </p:extLst>
          </p:nvPr>
        </p:nvGraphicFramePr>
        <p:xfrm>
          <a:off x="3639213" y="5561100"/>
          <a:ext cx="3565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Уравнение" r:id="rId14" imgW="1981080" imgH="380880" progId="Equation.3">
                  <p:embed/>
                </p:oleObj>
              </mc:Choice>
              <mc:Fallback>
                <p:oleObj name="Уравнение" r:id="rId14" imgW="1981080" imgH="38088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213" y="5561100"/>
                        <a:ext cx="3565525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93302"/>
              </p:ext>
            </p:extLst>
          </p:nvPr>
        </p:nvGraphicFramePr>
        <p:xfrm>
          <a:off x="3646400" y="6138775"/>
          <a:ext cx="354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Уравнение" r:id="rId16" imgW="1968480" imgH="380880" progId="Equation.3">
                  <p:embed/>
                </p:oleObj>
              </mc:Choice>
              <mc:Fallback>
                <p:oleObj name="Уравнение" r:id="rId16" imgW="1968480" imgH="38088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00" y="6138775"/>
                        <a:ext cx="35433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6408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автокорреляцией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09" y="1397659"/>
            <a:ext cx="666616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hangingPunct="0"/>
            <a:r>
              <a:rPr lang="ru-RU" sz="2200" dirty="0" smtClean="0"/>
              <a:t>Реальный обменный курс показывает, во сколько раз цен в стране ниже, чем в США, обратная величина к уровню цен. Собраны данные по России за 1995-2017.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71628" y="1045642"/>
            <a:ext cx="65061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2 «Динамика реального обменного курса»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98709"/>
              </p:ext>
            </p:extLst>
          </p:nvPr>
        </p:nvGraphicFramePr>
        <p:xfrm>
          <a:off x="2870200" y="5315558"/>
          <a:ext cx="2490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Уравнение" r:id="rId4" imgW="1384200" imgH="380880" progId="Equation.3">
                  <p:embed/>
                </p:oleObj>
              </mc:Choice>
              <mc:Fallback>
                <p:oleObj name="Уравнение" r:id="rId4" imgW="138420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315558"/>
                        <a:ext cx="249078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7549"/>
              </p:ext>
            </p:extLst>
          </p:nvPr>
        </p:nvGraphicFramePr>
        <p:xfrm>
          <a:off x="5468363" y="5373633"/>
          <a:ext cx="24907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Уравнение" r:id="rId6" imgW="1384200" imgH="228600" progId="Equation.3">
                  <p:embed/>
                </p:oleObj>
              </mc:Choice>
              <mc:Fallback>
                <p:oleObj name="Уравнение" r:id="rId6" imgW="138420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363" y="5373633"/>
                        <a:ext cx="2490787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825634" y="5917493"/>
            <a:ext cx="5541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ru-RU" sz="2200" dirty="0"/>
              <a:t> = </a:t>
            </a:r>
            <a:r>
              <a:rPr lang="ru-RU" sz="2200" dirty="0" smtClean="0"/>
              <a:t>СТЬЮДРАСПОБР(0,05</a:t>
            </a:r>
            <a:r>
              <a:rPr lang="en-US" sz="2200" dirty="0" smtClean="0"/>
              <a:t>; </a:t>
            </a:r>
            <a:r>
              <a:rPr lang="ru-RU" sz="2200" dirty="0" smtClean="0"/>
              <a:t>23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ru-RU" sz="2200" dirty="0" smtClean="0"/>
              <a:t>2</a:t>
            </a:r>
            <a:r>
              <a:rPr lang="en-US" sz="2200" dirty="0" smtClean="0"/>
              <a:t>)</a:t>
            </a:r>
            <a:r>
              <a:rPr lang="ru-RU" sz="2200" dirty="0" smtClean="0"/>
              <a:t> = 2,08.</a:t>
            </a:r>
            <a:endParaRPr lang="en-US" sz="2200" dirty="0" smtClean="0"/>
          </a:p>
          <a:p>
            <a:r>
              <a:rPr lang="ru-RU" sz="2200" dirty="0" smtClean="0"/>
              <a:t>Динамика во времени не является значимой.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61209" y="5016100"/>
            <a:ext cx="26645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FFFF"/>
                </a:solidFill>
              </a:rPr>
              <a:t>1-</a:t>
            </a:r>
            <a:r>
              <a:rPr lang="ru-RU" sz="2200" b="1" dirty="0" smtClean="0">
                <a:solidFill>
                  <a:srgbClr val="00FFFF"/>
                </a:solidFill>
              </a:rPr>
              <a:t>итерация (МНК):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87951"/>
              </p:ext>
            </p:extLst>
          </p:nvPr>
        </p:nvGraphicFramePr>
        <p:xfrm>
          <a:off x="165938" y="1070149"/>
          <a:ext cx="2228127" cy="558947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17985">
                  <a:extLst>
                    <a:ext uri="{9D8B030D-6E8A-4147-A177-3AD203B41FA5}">
                      <a16:colId xmlns:a16="http://schemas.microsoft.com/office/drawing/2014/main" val="2487847992"/>
                    </a:ext>
                  </a:extLst>
                </a:gridCol>
                <a:gridCol w="617985">
                  <a:extLst>
                    <a:ext uri="{9D8B030D-6E8A-4147-A177-3AD203B41FA5}">
                      <a16:colId xmlns:a16="http://schemas.microsoft.com/office/drawing/2014/main" val="595126617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1318321145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239510707"/>
                    </a:ext>
                  </a:extLst>
                </a:gridCol>
              </a:tblGrid>
              <a:tr h="187257">
                <a:tc>
                  <a:txBody>
                    <a:bodyPr/>
                    <a:lstStyle/>
                    <a:p>
                      <a:pPr algn="ctr" fontAlgn="b"/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(0)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92984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2,107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65540651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2,088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228410796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2,083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03655735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1998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2,979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4996813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1999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4,444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980907062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3,852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410501558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3,508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719078758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3,381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72392539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3,111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42392764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2,494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073949868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2,221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6244465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2,156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71878349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1,829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00307247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1,733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50412173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63214407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1,918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02704591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5378819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39862837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89807667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1,793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56408702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2,715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42549638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2,648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658811815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2,629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467022155"/>
                  </a:ext>
                </a:extLst>
              </a:tr>
            </a:tbl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4974"/>
              </p:ext>
            </p:extLst>
          </p:nvPr>
        </p:nvGraphicFramePr>
        <p:xfrm>
          <a:off x="2593571" y="2530713"/>
          <a:ext cx="6384178" cy="248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790234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3" grpId="0"/>
      <p:bldP spid="15" grpId="0"/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автокорреляцией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87951"/>
              </p:ext>
            </p:extLst>
          </p:nvPr>
        </p:nvGraphicFramePr>
        <p:xfrm>
          <a:off x="165938" y="1070149"/>
          <a:ext cx="2228127" cy="558947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17985">
                  <a:extLst>
                    <a:ext uri="{9D8B030D-6E8A-4147-A177-3AD203B41FA5}">
                      <a16:colId xmlns:a16="http://schemas.microsoft.com/office/drawing/2014/main" val="2487847992"/>
                    </a:ext>
                  </a:extLst>
                </a:gridCol>
                <a:gridCol w="617985">
                  <a:extLst>
                    <a:ext uri="{9D8B030D-6E8A-4147-A177-3AD203B41FA5}">
                      <a16:colId xmlns:a16="http://schemas.microsoft.com/office/drawing/2014/main" val="595126617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1318321145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239510707"/>
                    </a:ext>
                  </a:extLst>
                </a:gridCol>
              </a:tblGrid>
              <a:tr h="187257">
                <a:tc>
                  <a:txBody>
                    <a:bodyPr/>
                    <a:lstStyle/>
                    <a:p>
                      <a:pPr algn="ctr" fontAlgn="b"/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(0)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92984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2,107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65540651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2,088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228410796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2,083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03655735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1998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2,979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4996813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1999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4,444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980907062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3,852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410501558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3,508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719078758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3,381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72392539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3,111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42392764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2,494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073949868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2,221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6244465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2,156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71878349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1,829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00307247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1,733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50412173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63214407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1,918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027045917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25378819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39862837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1,650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89807667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1,793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56408702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2,715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42549638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2,648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1658811815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2,629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3" marR="8573" marT="8573" marB="0" anchor="b"/>
                </a:tc>
                <a:extLst>
                  <a:ext uri="{0D108BD9-81ED-4DB2-BD59-A6C34878D82A}">
                    <a16:rowId xmlns:a16="http://schemas.microsoft.com/office/drawing/2014/main" val="3467022155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584256" y="1052907"/>
            <a:ext cx="3690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Проверка автокорреляции: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94985" y="2161912"/>
            <a:ext cx="5375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d</a:t>
            </a:r>
            <a:r>
              <a:rPr lang="en-US" sz="2200" i="1" baseline="-25000" dirty="0" smtClean="0"/>
              <a:t>l</a:t>
            </a:r>
            <a:r>
              <a:rPr lang="en-US" sz="2200" i="1" dirty="0" smtClean="0"/>
              <a:t> = </a:t>
            </a:r>
            <a:r>
              <a:rPr lang="ru-RU" sz="2200" dirty="0" smtClean="0"/>
              <a:t>(0,05</a:t>
            </a:r>
            <a:r>
              <a:rPr lang="en-US" sz="2200" dirty="0" smtClean="0"/>
              <a:t>; 24)</a:t>
            </a:r>
            <a:r>
              <a:rPr lang="ru-RU" sz="2200" dirty="0" smtClean="0"/>
              <a:t> = </a:t>
            </a:r>
            <a:r>
              <a:rPr lang="en-US" sz="2200" dirty="0" smtClean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2</a:t>
            </a:r>
            <a:r>
              <a:rPr lang="ru-RU" sz="2200" dirty="0" smtClean="0"/>
              <a:t>6</a:t>
            </a:r>
            <a:r>
              <a:rPr lang="en-US" sz="2200" dirty="0" smtClean="0"/>
              <a:t>,  </a:t>
            </a:r>
            <a:r>
              <a:rPr lang="en-US" sz="2200" i="1" dirty="0" smtClean="0"/>
              <a:t>d</a:t>
            </a:r>
            <a:r>
              <a:rPr lang="en-US" sz="2200" i="1" baseline="-25000" dirty="0" smtClean="0"/>
              <a:t>u</a:t>
            </a:r>
            <a:r>
              <a:rPr lang="en-US" sz="2200" i="1" dirty="0" smtClean="0"/>
              <a:t> </a:t>
            </a:r>
            <a:r>
              <a:rPr lang="en-US" sz="2200" i="1" dirty="0"/>
              <a:t>= </a:t>
            </a:r>
            <a:r>
              <a:rPr lang="ru-RU" sz="2200" dirty="0"/>
              <a:t>(0,05</a:t>
            </a:r>
            <a:r>
              <a:rPr lang="en-US" sz="2200" dirty="0"/>
              <a:t>; 24)</a:t>
            </a:r>
            <a:r>
              <a:rPr lang="ru-RU" sz="2200" dirty="0"/>
              <a:t> = </a:t>
            </a:r>
            <a:r>
              <a:rPr lang="en-US" sz="2200" dirty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44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ru-RU" sz="2200" dirty="0" smtClean="0"/>
              <a:t>Присутствует автокорреляция,  </a:t>
            </a:r>
            <a:r>
              <a:rPr lang="en-US" sz="2200" i="1" dirty="0" smtClean="0"/>
              <a:t>r</a:t>
            </a:r>
            <a:r>
              <a:rPr lang="en-US" sz="2200" dirty="0" smtClean="0"/>
              <a:t> = 0,736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36232"/>
              </p:ext>
            </p:extLst>
          </p:nvPr>
        </p:nvGraphicFramePr>
        <p:xfrm>
          <a:off x="2930525" y="3246438"/>
          <a:ext cx="51466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Уравнение" r:id="rId4" imgW="2857320" imgH="609480" progId="Equation.3">
                  <p:embed/>
                </p:oleObj>
              </mc:Choice>
              <mc:Fallback>
                <p:oleObj name="Уравнение" r:id="rId4" imgW="2857320" imgH="609480" progId="Equation.3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246438"/>
                        <a:ext cx="51466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82363"/>
              </p:ext>
            </p:extLst>
          </p:nvPr>
        </p:nvGraphicFramePr>
        <p:xfrm>
          <a:off x="2963341" y="1380375"/>
          <a:ext cx="48910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Уравнение" r:id="rId6" imgW="2717640" imgH="482400" progId="Equation.3">
                  <p:embed/>
                </p:oleObj>
              </mc:Choice>
              <mc:Fallback>
                <p:oleObj name="Уравнение" r:id="rId6" imgW="27176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41" y="1380375"/>
                        <a:ext cx="4891087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2579104" y="2926856"/>
            <a:ext cx="41621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Переход к новым переменным: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07831"/>
              </p:ext>
            </p:extLst>
          </p:nvPr>
        </p:nvGraphicFramePr>
        <p:xfrm>
          <a:off x="2944860" y="4640083"/>
          <a:ext cx="5238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Уравнение" r:id="rId8" imgW="2908080" imgH="380880" progId="Equation.3">
                  <p:embed/>
                </p:oleObj>
              </mc:Choice>
              <mc:Fallback>
                <p:oleObj name="Уравнение" r:id="rId8" imgW="2908080" imgH="3808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60" y="4640083"/>
                        <a:ext cx="523875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579104" y="4341813"/>
            <a:ext cx="2884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</a:rPr>
              <a:t>-</a:t>
            </a:r>
            <a:r>
              <a:rPr lang="ru-RU" sz="2200" b="1" dirty="0" smtClean="0">
                <a:solidFill>
                  <a:srgbClr val="00FFFF"/>
                </a:solidFill>
              </a:rPr>
              <a:t>итерация (</a:t>
            </a:r>
            <a:r>
              <a:rPr lang="ru-RU" sz="2200" b="1" dirty="0">
                <a:solidFill>
                  <a:srgbClr val="00FFFF"/>
                </a:solidFill>
              </a:rPr>
              <a:t>О</a:t>
            </a:r>
            <a:r>
              <a:rPr lang="ru-RU" sz="2200" b="1" dirty="0" smtClean="0">
                <a:solidFill>
                  <a:srgbClr val="00FFFF"/>
                </a:solidFill>
              </a:rPr>
              <a:t>МНК):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94985" y="5239432"/>
            <a:ext cx="60855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Связь сильно ослабла, достоверно показано, что динамика во времени не является значимой. При этом автокорреляция на 2-итерации усилилась:</a:t>
            </a:r>
          </a:p>
          <a:p>
            <a:pPr algn="just"/>
            <a:r>
              <a:rPr lang="en-US" sz="2200" i="1" dirty="0"/>
              <a:t>d</a:t>
            </a:r>
            <a:r>
              <a:rPr lang="en-US" sz="2200" dirty="0" smtClean="0"/>
              <a:t> = 0,428 &lt; 0,508;    </a:t>
            </a:r>
            <a:r>
              <a:rPr lang="en-US" sz="2200" i="1" dirty="0" smtClean="0"/>
              <a:t>r</a:t>
            </a:r>
            <a:r>
              <a:rPr lang="en-US" sz="2200" dirty="0" smtClean="0"/>
              <a:t> = 0,782 &gt; 0,736.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4776599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0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Анализ сезонности с помощью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33867"/>
              </p:ext>
            </p:extLst>
          </p:nvPr>
        </p:nvGraphicFramePr>
        <p:xfrm>
          <a:off x="282313" y="1556294"/>
          <a:ext cx="1878995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1736357933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2200" b="1" i="1" u="none" strike="noStrike" baseline="30000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~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2370"/>
              </p:ext>
            </p:extLst>
          </p:nvPr>
        </p:nvGraphicFramePr>
        <p:xfrm>
          <a:off x="2159199" y="1556294"/>
          <a:ext cx="119703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98516">
                  <a:extLst>
                    <a:ext uri="{9D8B030D-6E8A-4147-A177-3AD203B41FA5}">
                      <a16:colId xmlns:a16="http://schemas.microsoft.com/office/drawing/2014/main" val="2619482973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484115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I</a:t>
                      </a:r>
                      <a:r>
                        <a:rPr lang="en-US" sz="2200" b="1" i="1" u="none" strike="noStrike" baseline="-25000" dirty="0" err="1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347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668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1,019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0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580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745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6861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01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1,114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185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22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21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848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991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419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935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1,358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518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319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444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628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113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835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15844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88712"/>
              </p:ext>
            </p:extLst>
          </p:nvPr>
        </p:nvGraphicFramePr>
        <p:xfrm>
          <a:off x="3366002" y="1556294"/>
          <a:ext cx="1257300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17902563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8504184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87884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981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40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3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326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800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83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965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27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986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86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05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416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05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93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127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135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961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86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36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8192319"/>
                  </a:ext>
                </a:extLst>
              </a:tr>
            </a:tbl>
          </a:graphicData>
        </a:graphic>
      </p:graphicFrame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229" y="1804058"/>
            <a:ext cx="43562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hangingPunct="0"/>
            <a:r>
              <a:rPr lang="ru-RU" sz="2200" dirty="0" smtClean="0"/>
              <a:t>Собраны данные по продажам </a:t>
            </a:r>
            <a:r>
              <a:rPr lang="ru-RU" sz="2200" dirty="0" err="1" smtClean="0"/>
              <a:t>мо-роженого</a:t>
            </a:r>
            <a:r>
              <a:rPr lang="ru-RU" sz="2200" dirty="0" smtClean="0"/>
              <a:t> (</a:t>
            </a:r>
            <a:r>
              <a:rPr lang="en-US" sz="2200" i="1" dirty="0" smtClean="0"/>
              <a:t>y</a:t>
            </a:r>
            <a:r>
              <a:rPr lang="en-US" sz="2200" dirty="0" smtClean="0"/>
              <a:t>, </a:t>
            </a:r>
            <a:r>
              <a:rPr lang="ru-RU" sz="2200" dirty="0" smtClean="0"/>
              <a:t>млн шт.) за 5 лет в за-</a:t>
            </a:r>
            <a:r>
              <a:rPr lang="ru-RU" sz="2200" dirty="0" err="1" smtClean="0"/>
              <a:t>висимости</a:t>
            </a:r>
            <a:r>
              <a:rPr lang="ru-RU" sz="2200" dirty="0" smtClean="0"/>
              <a:t> от цены (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~</a:t>
            </a:r>
            <a:r>
              <a:rPr lang="en-US" sz="2200" dirty="0" smtClean="0"/>
              <a:t>, </a:t>
            </a:r>
            <a:r>
              <a:rPr lang="ru-RU" sz="2200" dirty="0" smtClean="0"/>
              <a:t>руб.)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44229" y="1495583"/>
            <a:ext cx="423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3 «Спрос на мороженое»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9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229" y="3126864"/>
            <a:ext cx="435622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hangingPunct="0"/>
            <a:r>
              <a:rPr lang="ru-RU" sz="2200" dirty="0" smtClean="0"/>
              <a:t>Поскольку за 5 лет инфляция пре-</a:t>
            </a:r>
            <a:r>
              <a:rPr lang="ru-RU" sz="2200" dirty="0" err="1" smtClean="0"/>
              <a:t>высила</a:t>
            </a:r>
            <a:r>
              <a:rPr lang="ru-RU" sz="2200" dirty="0" smtClean="0"/>
              <a:t> 40%, необходимо все цены привести к одному уровню, </a:t>
            </a:r>
            <a:r>
              <a:rPr lang="ru-RU" sz="2200" dirty="0" err="1" smtClean="0"/>
              <a:t>разде</a:t>
            </a:r>
            <a:r>
              <a:rPr lang="ru-RU" sz="2200" dirty="0" smtClean="0"/>
              <a:t>-лив на индекс цен: </a:t>
            </a:r>
            <a:r>
              <a:rPr lang="en-US" sz="2200" i="1" dirty="0" smtClean="0"/>
              <a:t>x</a:t>
            </a:r>
            <a:r>
              <a:rPr lang="en-US" sz="2200" dirty="0" smtClean="0"/>
              <a:t> =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~ </a:t>
            </a:r>
            <a:r>
              <a:rPr lang="en-US" sz="2200" dirty="0" smtClean="0"/>
              <a:t>/ </a:t>
            </a:r>
            <a:r>
              <a:rPr lang="en-US" sz="2200" i="1" dirty="0" err="1" smtClean="0"/>
              <a:t>I</a:t>
            </a:r>
            <a:r>
              <a:rPr lang="en-US" sz="2200" i="1" baseline="-25000" dirty="0" err="1" smtClean="0"/>
              <a:t>p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4744229" y="2818388"/>
            <a:ext cx="423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Индексирование: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44228" y="4481008"/>
            <a:ext cx="4399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Базовая модель, модель с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дамми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06347"/>
              </p:ext>
            </p:extLst>
          </p:nvPr>
        </p:nvGraphicFramePr>
        <p:xfrm>
          <a:off x="4949822" y="4809553"/>
          <a:ext cx="3176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Уравнение" r:id="rId4" imgW="1930320" imgH="380880" progId="Equation.3">
                  <p:embed/>
                </p:oleObj>
              </mc:Choice>
              <mc:Fallback>
                <p:oleObj name="Уравнение" r:id="rId4" imgW="1930320" imgH="3808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2" y="4809553"/>
                        <a:ext cx="3176587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80339"/>
              </p:ext>
            </p:extLst>
          </p:nvPr>
        </p:nvGraphicFramePr>
        <p:xfrm>
          <a:off x="4935309" y="5447392"/>
          <a:ext cx="41798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Уравнение" r:id="rId6" imgW="2539800" imgH="787320" progId="Equation.3">
                  <p:embed/>
                </p:oleObj>
              </mc:Choice>
              <mc:Fallback>
                <p:oleObj name="Уравнение" r:id="rId6" imgW="2539800" imgH="78732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309" y="5447392"/>
                        <a:ext cx="4179888" cy="1416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1637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Анализ однородности выборок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563" y="1057232"/>
            <a:ext cx="88519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Задача 4 «Дополнительная выборка»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Зависимость зарплаты от стажа и образования (пример из практики 2):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33939"/>
              </p:ext>
            </p:extLst>
          </p:nvPr>
        </p:nvGraphicFramePr>
        <p:xfrm>
          <a:off x="292291" y="1904205"/>
          <a:ext cx="1485900" cy="44824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6543494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1863664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03496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818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09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381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690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089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6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655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287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173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104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016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591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280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612217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883664" y="1827581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Основная выборка: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18939"/>
              </p:ext>
            </p:extLst>
          </p:nvPr>
        </p:nvGraphicFramePr>
        <p:xfrm>
          <a:off x="1962214" y="2125743"/>
          <a:ext cx="5845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Уравнение" r:id="rId4" imgW="3251160" imgH="317160" progId="Equation.3">
                  <p:embed/>
                </p:oleObj>
              </mc:Choice>
              <mc:Fallback>
                <p:oleObj name="Уравнение" r:id="rId4" imgW="3251160" imgH="317160" progId="Equation.3">
                  <p:embed/>
                  <p:pic>
                    <p:nvPicPr>
                      <p:cNvPr id="5" name="Объект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14" y="2125743"/>
                        <a:ext cx="5845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883664" y="2665961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Дополнительная выборка 1: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2161"/>
              </p:ext>
            </p:extLst>
          </p:nvPr>
        </p:nvGraphicFramePr>
        <p:xfrm>
          <a:off x="1962214" y="3092734"/>
          <a:ext cx="148590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822217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627176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862963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28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90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24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25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275017"/>
                  </a:ext>
                </a:extLst>
              </a:tr>
            </a:tbl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67664"/>
              </p:ext>
            </p:extLst>
          </p:nvPr>
        </p:nvGraphicFramePr>
        <p:xfrm>
          <a:off x="3665538" y="3045795"/>
          <a:ext cx="5297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Уравнение" r:id="rId6" imgW="3124080" imgH="279360" progId="Equation.3">
                  <p:embed/>
                </p:oleObj>
              </mc:Choice>
              <mc:Fallback>
                <p:oleObj name="Уравнение" r:id="rId6" imgW="3124080" imgH="279360" progId="Equation.3">
                  <p:embed/>
                  <p:pic>
                    <p:nvPicPr>
                      <p:cNvPr id="17" name="Объект 1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045795"/>
                        <a:ext cx="52974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27560"/>
              </p:ext>
            </p:extLst>
          </p:nvPr>
        </p:nvGraphicFramePr>
        <p:xfrm>
          <a:off x="3615563" y="3476007"/>
          <a:ext cx="37734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Уравнение" r:id="rId8" imgW="2095200" imgH="393480" progId="Equation.3">
                  <p:embed/>
                </p:oleObj>
              </mc:Choice>
              <mc:Fallback>
                <p:oleObj name="Уравнение" r:id="rId8" imgW="2095200" imgH="39348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63" y="3476007"/>
                        <a:ext cx="377348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95383"/>
              </p:ext>
            </p:extLst>
          </p:nvPr>
        </p:nvGraphicFramePr>
        <p:xfrm>
          <a:off x="7410133" y="3612531"/>
          <a:ext cx="1463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Уравнение" r:id="rId10" imgW="812520" imgH="241200" progId="Equation.3">
                  <p:embed/>
                </p:oleObj>
              </mc:Choice>
              <mc:Fallback>
                <p:oleObj name="Уравнение" r:id="rId10" imgW="81252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133" y="3612531"/>
                        <a:ext cx="1463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962214" y="4135784"/>
            <a:ext cx="710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3,30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3,24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об однородности отвергается.</a:t>
            </a:r>
            <a:endParaRPr lang="ru-RU" sz="2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920431" y="4550209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Дополнительная выборка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50726"/>
              </p:ext>
            </p:extLst>
          </p:nvPr>
        </p:nvGraphicFramePr>
        <p:xfrm>
          <a:off x="1998981" y="4976982"/>
          <a:ext cx="148590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822217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627176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862963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28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18</a:t>
                      </a:r>
                      <a:r>
                        <a:rPr lang="ru-RU" sz="2200" u="none" strike="noStrike" dirty="0" smtClean="0">
                          <a:effectLst/>
                        </a:rPr>
                        <a:t>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24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16</a:t>
                      </a:r>
                      <a:r>
                        <a:rPr lang="ru-RU" sz="2200" u="none" strike="noStrike" dirty="0" smtClean="0">
                          <a:effectLst/>
                        </a:rPr>
                        <a:t>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275017"/>
                  </a:ext>
                </a:extLst>
              </a:tr>
            </a:tbl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33032"/>
              </p:ext>
            </p:extLst>
          </p:nvPr>
        </p:nvGraphicFramePr>
        <p:xfrm>
          <a:off x="3690938" y="4930094"/>
          <a:ext cx="53197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Уравнение" r:id="rId12" imgW="3136680" imgH="279360" progId="Equation.3">
                  <p:embed/>
                </p:oleObj>
              </mc:Choice>
              <mc:Fallback>
                <p:oleObj name="Уравнение" r:id="rId12" imgW="3136680" imgH="279360" progId="Equation.3">
                  <p:embed/>
                  <p:pic>
                    <p:nvPicPr>
                      <p:cNvPr id="25" name="Объект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930094"/>
                        <a:ext cx="531971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67538"/>
              </p:ext>
            </p:extLst>
          </p:nvPr>
        </p:nvGraphicFramePr>
        <p:xfrm>
          <a:off x="3663950" y="5360306"/>
          <a:ext cx="37512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Уравнение" r:id="rId14" imgW="2082600" imgH="393480" progId="Equation.3">
                  <p:embed/>
                </p:oleObj>
              </mc:Choice>
              <mc:Fallback>
                <p:oleObj name="Уравнение" r:id="rId14" imgW="2082600" imgH="39348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5360306"/>
                        <a:ext cx="375126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43925"/>
              </p:ext>
            </p:extLst>
          </p:nvPr>
        </p:nvGraphicFramePr>
        <p:xfrm>
          <a:off x="7446900" y="5496779"/>
          <a:ext cx="1463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Уравнение" r:id="rId16" imgW="812520" imgH="241200" progId="Equation.3">
                  <p:embed/>
                </p:oleObj>
              </mc:Choice>
              <mc:Fallback>
                <p:oleObj name="Уравнение" r:id="rId16" imgW="812520" imgH="2412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900" y="5496779"/>
                        <a:ext cx="1463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998980" y="6020032"/>
            <a:ext cx="6981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47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3,24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об однородности отвергается.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285375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0" grpId="0"/>
      <p:bldP spid="23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18264</TotalTime>
  <Words>1002</Words>
  <Application>Microsoft Office PowerPoint</Application>
  <PresentationFormat>Экран (4:3)</PresentationFormat>
  <Paragraphs>585</Paragraphs>
  <Slides>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590</cp:revision>
  <dcterms:created xsi:type="dcterms:W3CDTF">1997-05-19T02:18:46Z</dcterms:created>
  <dcterms:modified xsi:type="dcterms:W3CDTF">2019-02-04T16:59:32Z</dcterms:modified>
</cp:coreProperties>
</file>