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91" r:id="rId2"/>
    <p:sldId id="376" r:id="rId3"/>
    <p:sldId id="378" r:id="rId4"/>
    <p:sldId id="377" r:id="rId5"/>
    <p:sldId id="380" r:id="rId6"/>
    <p:sldId id="379" r:id="rId7"/>
    <p:sldId id="381" r:id="rId8"/>
    <p:sldId id="382" r:id="rId9"/>
    <p:sldId id="375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5" autoAdjust="0"/>
    <p:restoredTop sz="94364" autoAdjust="0"/>
  </p:normalViewPr>
  <p:slideViewPr>
    <p:cSldViewPr snapToGrid="0">
      <p:cViewPr varScale="1">
        <p:scale>
          <a:sx n="49" d="100"/>
          <a:sy n="49" d="100"/>
        </p:scale>
        <p:origin x="42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'Задача 1'!$C$3:$C$140</c:f>
              <c:numCache>
                <c:formatCode>0.0</c:formatCode>
                <c:ptCount val="138"/>
                <c:pt idx="0">
                  <c:v>4.5643903386928804</c:v>
                </c:pt>
                <c:pt idx="1">
                  <c:v>4.8162973719237296</c:v>
                </c:pt>
                <c:pt idx="2">
                  <c:v>13.432079330155235</c:v>
                </c:pt>
                <c:pt idx="3">
                  <c:v>3.8735335658068184</c:v>
                </c:pt>
                <c:pt idx="4">
                  <c:v>61.979896294762582</c:v>
                </c:pt>
                <c:pt idx="5">
                  <c:v>51.122425313606193</c:v>
                </c:pt>
                <c:pt idx="6">
                  <c:v>7.8864591436727371</c:v>
                </c:pt>
                <c:pt idx="7">
                  <c:v>22.217494139207528</c:v>
                </c:pt>
                <c:pt idx="8">
                  <c:v>1.086807078535224</c:v>
                </c:pt>
                <c:pt idx="9">
                  <c:v>8.0400475569713343</c:v>
                </c:pt>
                <c:pt idx="10">
                  <c:v>47.327620460815631</c:v>
                </c:pt>
                <c:pt idx="11">
                  <c:v>0.90346492400769263</c:v>
                </c:pt>
                <c:pt idx="12">
                  <c:v>2.5605011541718259</c:v>
                </c:pt>
                <c:pt idx="13">
                  <c:v>3.1240807621235276</c:v>
                </c:pt>
                <c:pt idx="14">
                  <c:v>7.1233392413014451</c:v>
                </c:pt>
                <c:pt idx="15">
                  <c:v>11.726805880348774</c:v>
                </c:pt>
                <c:pt idx="16">
                  <c:v>40.979641943337839</c:v>
                </c:pt>
                <c:pt idx="17">
                  <c:v>7.8512654280423444</c:v>
                </c:pt>
                <c:pt idx="18">
                  <c:v>0.71306388965883416</c:v>
                </c:pt>
                <c:pt idx="19">
                  <c:v>0.28600233587295248</c:v>
                </c:pt>
                <c:pt idx="20">
                  <c:v>3.6411076558657514</c:v>
                </c:pt>
                <c:pt idx="21">
                  <c:v>1.4074034132223412</c:v>
                </c:pt>
                <c:pt idx="22">
                  <c:v>50.230807690142292</c:v>
                </c:pt>
                <c:pt idx="23">
                  <c:v>0.3585378358575948</c:v>
                </c:pt>
                <c:pt idx="24">
                  <c:v>1.0246684517086915</c:v>
                </c:pt>
                <c:pt idx="25">
                  <c:v>14.528325811267299</c:v>
                </c:pt>
                <c:pt idx="26">
                  <c:v>7.5900164405436108</c:v>
                </c:pt>
                <c:pt idx="27">
                  <c:v>7.9039257731164705</c:v>
                </c:pt>
                <c:pt idx="28">
                  <c:v>0.81007576676221982</c:v>
                </c:pt>
                <c:pt idx="29">
                  <c:v>3.1470721606120509</c:v>
                </c:pt>
                <c:pt idx="30">
                  <c:v>10.41544438172183</c:v>
                </c:pt>
                <c:pt idx="31">
                  <c:v>27.194391837482598</c:v>
                </c:pt>
                <c:pt idx="32">
                  <c:v>19.502417330608314</c:v>
                </c:pt>
                <c:pt idx="33">
                  <c:v>60.718392695880929</c:v>
                </c:pt>
                <c:pt idx="34">
                  <c:v>7.2444958470863554</c:v>
                </c:pt>
                <c:pt idx="35">
                  <c:v>6.1635758566516152</c:v>
                </c:pt>
                <c:pt idx="36">
                  <c:v>6.3458407250594799</c:v>
                </c:pt>
                <c:pt idx="37">
                  <c:v>3.3657074205747666</c:v>
                </c:pt>
                <c:pt idx="38">
                  <c:v>4.1199920231916858</c:v>
                </c:pt>
                <c:pt idx="39">
                  <c:v>18.918276831332783</c:v>
                </c:pt>
                <c:pt idx="40">
                  <c:v>0.57356596034607654</c:v>
                </c:pt>
                <c:pt idx="41">
                  <c:v>5.1123221174052436</c:v>
                </c:pt>
                <c:pt idx="42">
                  <c:v>49.84271306228954</c:v>
                </c:pt>
                <c:pt idx="43">
                  <c:v>42.725739489412689</c:v>
                </c:pt>
                <c:pt idx="44">
                  <c:v>10.772061753763733</c:v>
                </c:pt>
                <c:pt idx="45">
                  <c:v>0.44129341149856299</c:v>
                </c:pt>
                <c:pt idx="46">
                  <c:v>4.4351926985254702</c:v>
                </c:pt>
                <c:pt idx="47">
                  <c:v>47.773944192869273</c:v>
                </c:pt>
                <c:pt idx="48">
                  <c:v>1.4416364531116637</c:v>
                </c:pt>
                <c:pt idx="49">
                  <c:v>21.672671773520527</c:v>
                </c:pt>
                <c:pt idx="50">
                  <c:v>8.5736940673665973</c:v>
                </c:pt>
                <c:pt idx="51">
                  <c:v>3.6731358425126657</c:v>
                </c:pt>
                <c:pt idx="52">
                  <c:v>0.53961577498875557</c:v>
                </c:pt>
                <c:pt idx="53">
                  <c:v>0.56782261029755055</c:v>
                </c:pt>
                <c:pt idx="54">
                  <c:v>4.0539019037796091</c:v>
                </c:pt>
                <c:pt idx="55">
                  <c:v>2.4348271619067638</c:v>
                </c:pt>
                <c:pt idx="56">
                  <c:v>40.169543638344052</c:v>
                </c:pt>
                <c:pt idx="57">
                  <c:v>36.194415613442722</c:v>
                </c:pt>
                <c:pt idx="58">
                  <c:v>5.4225708755332063</c:v>
                </c:pt>
                <c:pt idx="59">
                  <c:v>12.601621115060508</c:v>
                </c:pt>
                <c:pt idx="60">
                  <c:v>1.3582622185562572</c:v>
                </c:pt>
                <c:pt idx="61">
                  <c:v>1.5095211865704705</c:v>
                </c:pt>
                <c:pt idx="62">
                  <c:v>27.97049514692927</c:v>
                </c:pt>
                <c:pt idx="63">
                  <c:v>1.7934704941760455</c:v>
                </c:pt>
                <c:pt idx="64">
                  <c:v>15.692191561178138</c:v>
                </c:pt>
                <c:pt idx="65">
                  <c:v>10.057888356366917</c:v>
                </c:pt>
                <c:pt idx="66">
                  <c:v>1.0341852875122144</c:v>
                </c:pt>
                <c:pt idx="67">
                  <c:v>0.45785858652026112</c:v>
                </c:pt>
                <c:pt idx="68">
                  <c:v>116.61288415187472</c:v>
                </c:pt>
                <c:pt idx="69">
                  <c:v>96.038050724068668</c:v>
                </c:pt>
                <c:pt idx="70">
                  <c:v>5.4555948890015573</c:v>
                </c:pt>
                <c:pt idx="71">
                  <c:v>0.44940082974560985</c:v>
                </c:pt>
                <c:pt idx="72">
                  <c:v>0.25504456957318972</c:v>
                </c:pt>
                <c:pt idx="73">
                  <c:v>11.307064952827986</c:v>
                </c:pt>
                <c:pt idx="74">
                  <c:v>0.7045074400243021</c:v>
                </c:pt>
                <c:pt idx="75">
                  <c:v>22.337858563314903</c:v>
                </c:pt>
                <c:pt idx="76">
                  <c:v>1.2749769489685816</c:v>
                </c:pt>
                <c:pt idx="77">
                  <c:v>10.016648640572539</c:v>
                </c:pt>
                <c:pt idx="78">
                  <c:v>10.325646065875926</c:v>
                </c:pt>
                <c:pt idx="79">
                  <c:v>3.0570910247178791</c:v>
                </c:pt>
                <c:pt idx="80">
                  <c:v>4.1293735483622394</c:v>
                </c:pt>
                <c:pt idx="81">
                  <c:v>3.1903104441402403</c:v>
                </c:pt>
                <c:pt idx="82">
                  <c:v>0.58562268263666939</c:v>
                </c:pt>
                <c:pt idx="83">
                  <c:v>5.4082434909386876</c:v>
                </c:pt>
                <c:pt idx="84">
                  <c:v>0.70168006339949596</c:v>
                </c:pt>
                <c:pt idx="85">
                  <c:v>52.138683924409555</c:v>
                </c:pt>
                <c:pt idx="86">
                  <c:v>44.34216442417916</c:v>
                </c:pt>
                <c:pt idx="87">
                  <c:v>1.9630548840336348</c:v>
                </c:pt>
                <c:pt idx="88">
                  <c:v>0.427373240315359</c:v>
                </c:pt>
                <c:pt idx="89">
                  <c:v>3.2032968244943216</c:v>
                </c:pt>
                <c:pt idx="90">
                  <c:v>97.299636068075998</c:v>
                </c:pt>
                <c:pt idx="91">
                  <c:v>1.316614109697384</c:v>
                </c:pt>
                <c:pt idx="92">
                  <c:v>11.948851141618629</c:v>
                </c:pt>
                <c:pt idx="93">
                  <c:v>2.2681587169890962</c:v>
                </c:pt>
                <c:pt idx="94">
                  <c:v>4.7128233115125271</c:v>
                </c:pt>
                <c:pt idx="95">
                  <c:v>6.5410305636067729</c:v>
                </c:pt>
                <c:pt idx="96">
                  <c:v>2.8725121647165714</c:v>
                </c:pt>
                <c:pt idx="97">
                  <c:v>14.336797720863288</c:v>
                </c:pt>
                <c:pt idx="98">
                  <c:v>22.124366964987537</c:v>
                </c:pt>
                <c:pt idx="99">
                  <c:v>10.000002623317426</c:v>
                </c:pt>
                <c:pt idx="100">
                  <c:v>12.7359184024927</c:v>
                </c:pt>
                <c:pt idx="101">
                  <c:v>0.69568925860091302</c:v>
                </c:pt>
                <c:pt idx="102">
                  <c:v>4.1722171003766135</c:v>
                </c:pt>
                <c:pt idx="103">
                  <c:v>24.406476455470607</c:v>
                </c:pt>
                <c:pt idx="104">
                  <c:v>1.0671317533269984</c:v>
                </c:pt>
                <c:pt idx="105">
                  <c:v>15.564641970499038</c:v>
                </c:pt>
                <c:pt idx="106">
                  <c:v>0.76595919729671491</c:v>
                </c:pt>
                <c:pt idx="107">
                  <c:v>56.284331440429128</c:v>
                </c:pt>
                <c:pt idx="108">
                  <c:v>6.4838545747284311</c:v>
                </c:pt>
                <c:pt idx="109">
                  <c:v>29.721601485593304</c:v>
                </c:pt>
                <c:pt idx="110">
                  <c:v>3.7948875863911047</c:v>
                </c:pt>
                <c:pt idx="111">
                  <c:v>15.510393926206344</c:v>
                </c:pt>
                <c:pt idx="112">
                  <c:v>7.6475295478494623</c:v>
                </c:pt>
                <c:pt idx="113">
                  <c:v>6.6688861050150372</c:v>
                </c:pt>
                <c:pt idx="114">
                  <c:v>1.8758432874164601</c:v>
                </c:pt>
                <c:pt idx="115">
                  <c:v>3.4771492429559099</c:v>
                </c:pt>
                <c:pt idx="116">
                  <c:v>58.898927525677912</c:v>
                </c:pt>
                <c:pt idx="117">
                  <c:v>85.61656119648346</c:v>
                </c:pt>
                <c:pt idx="118">
                  <c:v>1.1140074833419493</c:v>
                </c:pt>
                <c:pt idx="119">
                  <c:v>0.95514131139216096</c:v>
                </c:pt>
                <c:pt idx="120">
                  <c:v>5.9773805871146113</c:v>
                </c:pt>
                <c:pt idx="121">
                  <c:v>0.63504426766245581</c:v>
                </c:pt>
                <c:pt idx="122">
                  <c:v>4.1139934930678717</c:v>
                </c:pt>
                <c:pt idx="123">
                  <c:v>21.323754712196042</c:v>
                </c:pt>
                <c:pt idx="124">
                  <c:v>4.42069843516059</c:v>
                </c:pt>
                <c:pt idx="125">
                  <c:v>10.515007820334047</c:v>
                </c:pt>
                <c:pt idx="126">
                  <c:v>9.0315115696978143</c:v>
                </c:pt>
                <c:pt idx="127">
                  <c:v>0.71456734540134703</c:v>
                </c:pt>
                <c:pt idx="128">
                  <c:v>3.0824614470701901</c:v>
                </c:pt>
                <c:pt idx="129">
                  <c:v>46.296984672505246</c:v>
                </c:pt>
                <c:pt idx="130">
                  <c:v>54.629495167891157</c:v>
                </c:pt>
                <c:pt idx="131">
                  <c:v>16.8067732671439</c:v>
                </c:pt>
                <c:pt idx="132">
                  <c:v>2.0366917234305375</c:v>
                </c:pt>
                <c:pt idx="133">
                  <c:v>3.1479637788925219</c:v>
                </c:pt>
                <c:pt idx="134">
                  <c:v>11.893204904359999</c:v>
                </c:pt>
                <c:pt idx="135">
                  <c:v>2.0523190838008856</c:v>
                </c:pt>
                <c:pt idx="136">
                  <c:v>1.3682846361327599</c:v>
                </c:pt>
                <c:pt idx="137">
                  <c:v>1.7216232741122401</c:v>
                </c:pt>
              </c:numCache>
            </c:numRef>
          </c:xVal>
          <c:yVal>
            <c:numRef>
              <c:f>'Задача 1'!$B$3:$B$140</c:f>
              <c:numCache>
                <c:formatCode>0.00</c:formatCode>
                <c:ptCount val="138"/>
                <c:pt idx="0">
                  <c:v>2.4336148542435292</c:v>
                </c:pt>
                <c:pt idx="1">
                  <c:v>1.2115431452903789</c:v>
                </c:pt>
                <c:pt idx="2">
                  <c:v>1.6435964673746193</c:v>
                </c:pt>
                <c:pt idx="3">
                  <c:v>2.0832976820995972</c:v>
                </c:pt>
                <c:pt idx="4">
                  <c:v>0.74097403427812669</c:v>
                </c:pt>
                <c:pt idx="5">
                  <c:v>0.93270809260793952</c:v>
                </c:pt>
                <c:pt idx="6">
                  <c:v>2.2216141265549605</c:v>
                </c:pt>
                <c:pt idx="7">
                  <c:v>1.057325791863017</c:v>
                </c:pt>
                <c:pt idx="8">
                  <c:v>2.8733199819670361</c:v>
                </c:pt>
                <c:pt idx="9">
                  <c:v>2.2617861740223684</c:v>
                </c:pt>
                <c:pt idx="10">
                  <c:v>0.91774565067839053</c:v>
                </c:pt>
                <c:pt idx="11">
                  <c:v>2.2470916186560586</c:v>
                </c:pt>
                <c:pt idx="12">
                  <c:v>3.0523961142647758</c:v>
                </c:pt>
                <c:pt idx="13">
                  <c:v>2.1221650793668609</c:v>
                </c:pt>
                <c:pt idx="14">
                  <c:v>2.2600740165842232</c:v>
                </c:pt>
                <c:pt idx="15">
                  <c:v>1.3552839222801316</c:v>
                </c:pt>
                <c:pt idx="16">
                  <c:v>1.7370773179653887</c:v>
                </c:pt>
                <c:pt idx="17">
                  <c:v>2.1916923397473558</c:v>
                </c:pt>
                <c:pt idx="18">
                  <c:v>2.2712419635347079</c:v>
                </c:pt>
                <c:pt idx="19">
                  <c:v>2.6918736725167141</c:v>
                </c:pt>
                <c:pt idx="20">
                  <c:v>1.7905354023329707</c:v>
                </c:pt>
                <c:pt idx="21">
                  <c:v>2.1118488304761418</c:v>
                </c:pt>
                <c:pt idx="22">
                  <c:v>0.89717234534541501</c:v>
                </c:pt>
                <c:pt idx="23">
                  <c:v>1.6571875521039243</c:v>
                </c:pt>
                <c:pt idx="24">
                  <c:v>2.1295124254146733</c:v>
                </c:pt>
                <c:pt idx="25">
                  <c:v>1.5191769344812918</c:v>
                </c:pt>
                <c:pt idx="26">
                  <c:v>1.7399677165642395</c:v>
                </c:pt>
                <c:pt idx="27">
                  <c:v>1.6899386526549538</c:v>
                </c:pt>
                <c:pt idx="28">
                  <c:v>1.764376054692266</c:v>
                </c:pt>
                <c:pt idx="29">
                  <c:v>1.9944730521724463</c:v>
                </c:pt>
                <c:pt idx="30">
                  <c:v>1.4323034818462648</c:v>
                </c:pt>
                <c:pt idx="31">
                  <c:v>1.1119678467631864</c:v>
                </c:pt>
                <c:pt idx="32">
                  <c:v>1.5990776001178961</c:v>
                </c:pt>
                <c:pt idx="33">
                  <c:v>0.74996230679308451</c:v>
                </c:pt>
                <c:pt idx="34">
                  <c:v>1.5014614308561061</c:v>
                </c:pt>
                <c:pt idx="35">
                  <c:v>2.1517210272744087</c:v>
                </c:pt>
                <c:pt idx="36">
                  <c:v>1.7919869320336543</c:v>
                </c:pt>
                <c:pt idx="37">
                  <c:v>3.129461192423133</c:v>
                </c:pt>
                <c:pt idx="38">
                  <c:v>2.0269740068236706</c:v>
                </c:pt>
                <c:pt idx="39">
                  <c:v>1.8362709465030103</c:v>
                </c:pt>
                <c:pt idx="40">
                  <c:v>2.6147981616327001</c:v>
                </c:pt>
                <c:pt idx="41">
                  <c:v>1.7198408781882932</c:v>
                </c:pt>
                <c:pt idx="42">
                  <c:v>0.8160853717139499</c:v>
                </c:pt>
                <c:pt idx="43">
                  <c:v>0.92047248674656956</c:v>
                </c:pt>
                <c:pt idx="44">
                  <c:v>1.8037516945918934</c:v>
                </c:pt>
                <c:pt idx="45">
                  <c:v>3.6948118604004501</c:v>
                </c:pt>
                <c:pt idx="46">
                  <c:v>2.0659451904847628</c:v>
                </c:pt>
                <c:pt idx="47">
                  <c:v>0.97125368276259583</c:v>
                </c:pt>
                <c:pt idx="48">
                  <c:v>2.8312762498856272</c:v>
                </c:pt>
                <c:pt idx="49">
                  <c:v>1.2389286452840644</c:v>
                </c:pt>
                <c:pt idx="50">
                  <c:v>1.4491993492353978</c:v>
                </c:pt>
                <c:pt idx="51">
                  <c:v>2.0294056122674173</c:v>
                </c:pt>
                <c:pt idx="52">
                  <c:v>2.2632433014133952</c:v>
                </c:pt>
                <c:pt idx="53">
                  <c:v>2.4400815102897888</c:v>
                </c:pt>
                <c:pt idx="54">
                  <c:v>1.7785334157390043</c:v>
                </c:pt>
                <c:pt idx="55">
                  <c:v>2.0160285980499388</c:v>
                </c:pt>
                <c:pt idx="56">
                  <c:v>1.3712941306101933</c:v>
                </c:pt>
                <c:pt idx="57">
                  <c:v>1.0117424345873194</c:v>
                </c:pt>
                <c:pt idx="58">
                  <c:v>2.2222508947820843</c:v>
                </c:pt>
                <c:pt idx="59">
                  <c:v>1.9225877044538491</c:v>
                </c:pt>
                <c:pt idx="60">
                  <c:v>2.1748947820964593</c:v>
                </c:pt>
                <c:pt idx="61">
                  <c:v>1.1984144120128131</c:v>
                </c:pt>
                <c:pt idx="62">
                  <c:v>1.1939295224763813</c:v>
                </c:pt>
                <c:pt idx="63">
                  <c:v>2.9667979254006465</c:v>
                </c:pt>
                <c:pt idx="64">
                  <c:v>1.5006142132205722</c:v>
                </c:pt>
                <c:pt idx="65">
                  <c:v>1.7361699327179365</c:v>
                </c:pt>
                <c:pt idx="66">
                  <c:v>2.551104128350695</c:v>
                </c:pt>
                <c:pt idx="67">
                  <c:v>1.8398395344607326</c:v>
                </c:pt>
                <c:pt idx="68">
                  <c:v>0.84432797249397828</c:v>
                </c:pt>
                <c:pt idx="69">
                  <c:v>1.4553321952490241</c:v>
                </c:pt>
                <c:pt idx="70">
                  <c:v>2.4787345975456354</c:v>
                </c:pt>
                <c:pt idx="71">
                  <c:v>3.2028500437927634</c:v>
                </c:pt>
                <c:pt idx="72">
                  <c:v>3.221426159016326</c:v>
                </c:pt>
                <c:pt idx="73">
                  <c:v>2.2674839237236637</c:v>
                </c:pt>
                <c:pt idx="74">
                  <c:v>2.2699741593016647</c:v>
                </c:pt>
                <c:pt idx="75">
                  <c:v>1.3157998077238675</c:v>
                </c:pt>
                <c:pt idx="76">
                  <c:v>3.0681000849380866</c:v>
                </c:pt>
                <c:pt idx="77">
                  <c:v>1.8554526021466811</c:v>
                </c:pt>
                <c:pt idx="78">
                  <c:v>1.6768653637009647</c:v>
                </c:pt>
                <c:pt idx="79">
                  <c:v>1.089441890241668</c:v>
                </c:pt>
                <c:pt idx="80">
                  <c:v>2.8928496907892778</c:v>
                </c:pt>
                <c:pt idx="81">
                  <c:v>2.347949579499879</c:v>
                </c:pt>
                <c:pt idx="82">
                  <c:v>1.9284575211582524</c:v>
                </c:pt>
                <c:pt idx="83">
                  <c:v>1.8408052909793464</c:v>
                </c:pt>
                <c:pt idx="84">
                  <c:v>3.3836138829408089</c:v>
                </c:pt>
                <c:pt idx="85">
                  <c:v>0.92548047842258752</c:v>
                </c:pt>
                <c:pt idx="86">
                  <c:v>0.84973316640961039</c:v>
                </c:pt>
                <c:pt idx="87">
                  <c:v>2.5054171012481663</c:v>
                </c:pt>
                <c:pt idx="88">
                  <c:v>2.1942036161501512</c:v>
                </c:pt>
                <c:pt idx="89">
                  <c:v>1.8453591513512799</c:v>
                </c:pt>
                <c:pt idx="90">
                  <c:v>0.67435484698298198</c:v>
                </c:pt>
                <c:pt idx="91">
                  <c:v>3.6543455225729411</c:v>
                </c:pt>
                <c:pt idx="92">
                  <c:v>1.748680521250475</c:v>
                </c:pt>
                <c:pt idx="93">
                  <c:v>1.2586193388819296</c:v>
                </c:pt>
                <c:pt idx="94">
                  <c:v>1.8908738826211742</c:v>
                </c:pt>
                <c:pt idx="95">
                  <c:v>1.8328810905959945</c:v>
                </c:pt>
                <c:pt idx="96">
                  <c:v>2.4260886198543017</c:v>
                </c:pt>
                <c:pt idx="97">
                  <c:v>1.762007990897549</c:v>
                </c:pt>
                <c:pt idx="98">
                  <c:v>1.2999234887602713</c:v>
                </c:pt>
                <c:pt idx="99">
                  <c:v>2.0348064258701526</c:v>
                </c:pt>
                <c:pt idx="100">
                  <c:v>1.8050977731113316</c:v>
                </c:pt>
                <c:pt idx="101">
                  <c:v>2.3869190009720698</c:v>
                </c:pt>
                <c:pt idx="102">
                  <c:v>1.3875226262243099</c:v>
                </c:pt>
                <c:pt idx="103">
                  <c:v>2.1309988278490102</c:v>
                </c:pt>
                <c:pt idx="104">
                  <c:v>2.1863323951141567</c:v>
                </c:pt>
                <c:pt idx="105">
                  <c:v>1.6975637488609721</c:v>
                </c:pt>
                <c:pt idx="106">
                  <c:v>2.5668722162024129</c:v>
                </c:pt>
                <c:pt idx="107">
                  <c:v>1.4704450481043529</c:v>
                </c:pt>
                <c:pt idx="108">
                  <c:v>2.0125801615727039</c:v>
                </c:pt>
                <c:pt idx="109">
                  <c:v>1.1314645040829865</c:v>
                </c:pt>
                <c:pt idx="110">
                  <c:v>2.9276738036621777</c:v>
                </c:pt>
                <c:pt idx="111">
                  <c:v>1.4983172415046042</c:v>
                </c:pt>
                <c:pt idx="112">
                  <c:v>1.4034654927498609</c:v>
                </c:pt>
                <c:pt idx="113">
                  <c:v>1.6085575086050907</c:v>
                </c:pt>
                <c:pt idx="114">
                  <c:v>2.1693417759717128</c:v>
                </c:pt>
                <c:pt idx="115">
                  <c:v>2.3847373912259391</c:v>
                </c:pt>
                <c:pt idx="116">
                  <c:v>0.76906249677725702</c:v>
                </c:pt>
                <c:pt idx="117">
                  <c:v>0.69542359745226423</c:v>
                </c:pt>
                <c:pt idx="118">
                  <c:v>2.4153813341681651</c:v>
                </c:pt>
                <c:pt idx="119">
                  <c:v>2.6570886104117459</c:v>
                </c:pt>
                <c:pt idx="120">
                  <c:v>2.6324361224556734</c:v>
                </c:pt>
                <c:pt idx="121">
                  <c:v>2.2499545980661391</c:v>
                </c:pt>
                <c:pt idx="122">
                  <c:v>1.2666794825552103</c:v>
                </c:pt>
                <c:pt idx="123">
                  <c:v>1.4991365888074297</c:v>
                </c:pt>
                <c:pt idx="124">
                  <c:v>2.5868374129896581</c:v>
                </c:pt>
                <c:pt idx="125">
                  <c:v>1.8818489499136679</c:v>
                </c:pt>
                <c:pt idx="126">
                  <c:v>1.7132883804999037</c:v>
                </c:pt>
                <c:pt idx="127">
                  <c:v>2.4782225455817755</c:v>
                </c:pt>
                <c:pt idx="128">
                  <c:v>2.8112228886765536</c:v>
                </c:pt>
                <c:pt idx="129">
                  <c:v>0.86902441054254553</c:v>
                </c:pt>
                <c:pt idx="130">
                  <c:v>1</c:v>
                </c:pt>
                <c:pt idx="131">
                  <c:v>1.2426100574271415</c:v>
                </c:pt>
                <c:pt idx="132">
                  <c:v>2.7363555370832096</c:v>
                </c:pt>
                <c:pt idx="133">
                  <c:v>0.96270427789647695</c:v>
                </c:pt>
                <c:pt idx="134">
                  <c:v>1.4749997276285134</c:v>
                </c:pt>
                <c:pt idx="135">
                  <c:v>2.7427608848754241</c:v>
                </c:pt>
                <c:pt idx="136">
                  <c:v>3.1607929784563358</c:v>
                </c:pt>
                <c:pt idx="137">
                  <c:v>2.2676421165319254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7F-4E53-AF2A-84042B133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7709352"/>
        <c:axId val="577709680"/>
      </c:scatterChart>
      <c:valAx>
        <c:axId val="57770935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709680"/>
        <c:crosses val="autoZero"/>
        <c:crossBetween val="midCat"/>
      </c:valAx>
      <c:valAx>
        <c:axId val="5777096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77709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9778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Практика-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5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Нелинейные модели.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- и пробит-модели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25412" y="1457137"/>
            <a:ext cx="8980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Имеются данные по реальному обменному курса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(во сколько раз цены в стране ниже, чем в США) и среднедушевому ВВП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по 138 странам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за 2014 г. Гипотеза </a:t>
            </a:r>
            <a:r>
              <a:rPr lang="ru-RU" sz="2200" dirty="0" err="1" smtClean="0">
                <a:sym typeface="Symbol" panose="05050102010706020507" pitchFamily="18" charset="2"/>
              </a:rPr>
              <a:t>Баласса-Самуэльсона</a:t>
            </a:r>
            <a:r>
              <a:rPr lang="ru-RU" sz="2200" dirty="0" smtClean="0">
                <a:sym typeface="Symbol" panose="05050102010706020507" pitchFamily="18" charset="2"/>
              </a:rPr>
              <a:t>: между ними есть связь.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14" name="Содержимое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740999"/>
              </p:ext>
            </p:extLst>
          </p:nvPr>
        </p:nvGraphicFramePr>
        <p:xfrm>
          <a:off x="182563" y="2637121"/>
          <a:ext cx="3678237" cy="3728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ru-RU" sz="2200" b="1" dirty="0" smtClean="0">
                          <a:solidFill>
                            <a:srgbClr val="00FFFF"/>
                          </a:solidFill>
                        </a:rPr>
                        <a:t>Страна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</a:rPr>
                        <a:t>x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</a:rPr>
                        <a:t>, GDP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latin typeface="+mn-lt"/>
                          <a:ea typeface="+mn-ea"/>
                          <a:cs typeface="+mn-cs"/>
                        </a:rPr>
                        <a:t>, RER</a:t>
                      </a:r>
                      <a:endParaRPr 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Норвегия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97 300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0,674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Швейцария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85 616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0,695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Австралия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61 979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0,741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США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54 629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1,000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Япония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36 194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1,012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94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Корея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27 970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1,194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Россия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12 736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1,805</a:t>
                      </a:r>
                      <a:endParaRPr lang="ru-RU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Беларусь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8 040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2,262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Китай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/>
                        <a:t>7 590</a:t>
                      </a:r>
                      <a:endParaRPr lang="ru-RU"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1,740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Таджикистан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1 114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2,415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Гамбия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441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 smtClean="0"/>
                        <a:t>3,695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2097"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Малави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255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tc>
                  <a:txBody>
                    <a:bodyPr/>
                    <a:lstStyle/>
                    <a:p>
                      <a:pPr algn="ctr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/>
                        <a:t>3,221</a:t>
                      </a:r>
                      <a:endParaRPr lang="ru-RU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56228" marR="5622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619992"/>
              </p:ext>
            </p:extLst>
          </p:nvPr>
        </p:nvGraphicFramePr>
        <p:xfrm>
          <a:off x="4007349" y="2637121"/>
          <a:ext cx="5027114" cy="372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1. Реальный обменный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курс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среднедушевой ВВП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32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49235"/>
              </p:ext>
            </p:extLst>
          </p:nvPr>
        </p:nvGraphicFramePr>
        <p:xfrm>
          <a:off x="182560" y="1444170"/>
          <a:ext cx="2526134" cy="514845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291992">
                  <a:extLst>
                    <a:ext uri="{9D8B030D-6E8A-4147-A177-3AD203B41FA5}">
                      <a16:colId xmlns:a16="http://schemas.microsoft.com/office/drawing/2014/main" val="4132558849"/>
                    </a:ext>
                  </a:extLst>
                </a:gridCol>
                <a:gridCol w="617071">
                  <a:extLst>
                    <a:ext uri="{9D8B030D-6E8A-4147-A177-3AD203B41FA5}">
                      <a16:colId xmlns:a16="http://schemas.microsoft.com/office/drawing/2014/main" val="761918532"/>
                    </a:ext>
                  </a:extLst>
                </a:gridCol>
                <a:gridCol w="617071">
                  <a:extLst>
                    <a:ext uri="{9D8B030D-6E8A-4147-A177-3AD203B41FA5}">
                      <a16:colId xmlns:a16="http://schemas.microsoft.com/office/drawing/2014/main" val="3038592174"/>
                    </a:ext>
                  </a:extLst>
                </a:gridCol>
              </a:tblGrid>
              <a:tr h="294678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Country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33423667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Albania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2,43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811885613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Angola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477578425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Antigua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19903141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Armenia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315357378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Australia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62,0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139489086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Austria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51,1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31712718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Azerbaijan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7,9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561738379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Bahamas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22,2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168566132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Bangladesh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2,87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208815622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Belarus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431546086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Belgium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47,3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709745896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Benin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922421576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Bhutan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3,05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382328955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Bolivia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868889861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Botswana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785982004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Brazil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11,7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271973786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Brunei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1,74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41,0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704989065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Bulgaria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428142142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Burkina Faso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925272965"/>
                  </a:ext>
                </a:extLst>
              </a:tr>
              <a:tr h="242689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75646486"/>
                  </a:ext>
                </a:extLst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38154"/>
              </p:ext>
            </p:extLst>
          </p:nvPr>
        </p:nvGraphicFramePr>
        <p:xfrm>
          <a:off x="5008568" y="1662568"/>
          <a:ext cx="3405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Уравнение" r:id="rId3" imgW="1892160" imgH="253800" progId="Equation.3">
                  <p:embed/>
                </p:oleObj>
              </mc:Choice>
              <mc:Fallback>
                <p:oleObj name="Уравнение" r:id="rId3" imgW="1892160" imgH="2538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8" y="1662568"/>
                        <a:ext cx="34051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58824"/>
              </p:ext>
            </p:extLst>
          </p:nvPr>
        </p:nvGraphicFramePr>
        <p:xfrm>
          <a:off x="4993372" y="2417076"/>
          <a:ext cx="3725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Уравнение" r:id="rId5" imgW="2070000" imgH="253800" progId="Equation.3">
                  <p:embed/>
                </p:oleObj>
              </mc:Choice>
              <mc:Fallback>
                <p:oleObj name="Уравнение" r:id="rId5" imgW="2070000" imgH="253800" progId="Equation.3">
                  <p:embed/>
                  <p:pic>
                    <p:nvPicPr>
                      <p:cNvPr id="6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372" y="2417076"/>
                        <a:ext cx="37258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56921"/>
              </p:ext>
            </p:extLst>
          </p:nvPr>
        </p:nvGraphicFramePr>
        <p:xfrm>
          <a:off x="4973575" y="3175669"/>
          <a:ext cx="356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Уравнение" r:id="rId7" imgW="1981080" imgH="253800" progId="Equation.3">
                  <p:embed/>
                </p:oleObj>
              </mc:Choice>
              <mc:Fallback>
                <p:oleObj name="Уравнение" r:id="rId7" imgW="1981080" imgH="2538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575" y="3175669"/>
                        <a:ext cx="3565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86531" y="1328062"/>
            <a:ext cx="4196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Линейная зависимость: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86531" y="2072141"/>
            <a:ext cx="4196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Логарифмическая зависимость: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82594"/>
              </p:ext>
            </p:extLst>
          </p:nvPr>
        </p:nvGraphicFramePr>
        <p:xfrm>
          <a:off x="3999542" y="1444170"/>
          <a:ext cx="596047" cy="51484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96047">
                  <a:extLst>
                    <a:ext uri="{9D8B030D-6E8A-4147-A177-3AD203B41FA5}">
                      <a16:colId xmlns:a16="http://schemas.microsoft.com/office/drawing/2014/main" val="4142915"/>
                    </a:ext>
                  </a:extLst>
                </a:gridCol>
              </a:tblGrid>
              <a:tr h="293534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ln</a:t>
                      </a:r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862178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47642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7417612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947382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3657633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5781303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970610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609115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653060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408459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4919547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-0,09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2432003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6794443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373987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883780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36781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44477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066133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147746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253392"/>
                  </a:ext>
                </a:extLst>
              </a:tr>
              <a:tr h="24189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585016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686530" y="2804421"/>
            <a:ext cx="4196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Гиперболическая зависимость: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55620"/>
              </p:ext>
            </p:extLst>
          </p:nvPr>
        </p:nvGraphicFramePr>
        <p:xfrm>
          <a:off x="3352165" y="1444170"/>
          <a:ext cx="639264" cy="51484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39264">
                  <a:extLst>
                    <a:ext uri="{9D8B030D-6E8A-4147-A177-3AD203B41FA5}">
                      <a16:colId xmlns:a16="http://schemas.microsoft.com/office/drawing/2014/main" val="2175142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1/</a:t>
                      </a: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521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84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0,21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850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29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0,26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51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351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312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352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62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0,92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671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0620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8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1,11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044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0,39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808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0,32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77654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9936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1829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0,02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187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0,13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659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1,40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519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871937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47755"/>
              </p:ext>
            </p:extLst>
          </p:nvPr>
        </p:nvGraphicFramePr>
        <p:xfrm>
          <a:off x="2713845" y="1444170"/>
          <a:ext cx="621022" cy="514845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21022">
                  <a:extLst>
                    <a:ext uri="{9D8B030D-6E8A-4147-A177-3AD203B41FA5}">
                      <a16:colId xmlns:a16="http://schemas.microsoft.com/office/drawing/2014/main" val="19773579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ln</a:t>
                      </a:r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7973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153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1,57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670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1335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1,35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5844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300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797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75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349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245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263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1765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692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3752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0878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5220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2,46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8120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017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4014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-0,34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6020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074729"/>
                  </a:ext>
                </a:extLst>
              </a:tr>
            </a:tbl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211794"/>
              </p:ext>
            </p:extLst>
          </p:nvPr>
        </p:nvGraphicFramePr>
        <p:xfrm>
          <a:off x="5019675" y="3857625"/>
          <a:ext cx="3243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Уравнение" r:id="rId9" imgW="1803240" imgH="253800" progId="Equation.3">
                  <p:embed/>
                </p:oleObj>
              </mc:Choice>
              <mc:Fallback>
                <p:oleObj name="Уравнение" r:id="rId9" imgW="1803240" imgH="2538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3857625"/>
                        <a:ext cx="32432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32104"/>
              </p:ext>
            </p:extLst>
          </p:nvPr>
        </p:nvGraphicFramePr>
        <p:xfrm>
          <a:off x="5006975" y="4559300"/>
          <a:ext cx="3290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Уравнение" r:id="rId11" imgW="1828800" imgH="253800" progId="Equation.3">
                  <p:embed/>
                </p:oleObj>
              </mc:Choice>
              <mc:Fallback>
                <p:oleObj name="Уравнение" r:id="rId11" imgW="1828800" imgH="25380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4559300"/>
                        <a:ext cx="32908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658229" y="3529688"/>
            <a:ext cx="4196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Степенная зависимость: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686532" y="4213282"/>
            <a:ext cx="41962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Экспоненциальная зависимость: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686530" y="5026928"/>
            <a:ext cx="44429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i="1" dirty="0" smtClean="0">
                <a:sym typeface="Symbol" panose="05050102010706020507" pitchFamily="18" charset="2"/>
              </a:rPr>
              <a:t>R</a:t>
            </a:r>
            <a:r>
              <a:rPr lang="en-US" sz="2200" baseline="30000" dirty="0" smtClean="0">
                <a:sym typeface="Symbol" panose="05050102010706020507" pitchFamily="18" charset="2"/>
              </a:rPr>
              <a:t>2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для 2 последних зависимостей нельзя считать через ЛИНЕЙН (т.к. при линеаризации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преобразуется)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674232"/>
              </p:ext>
            </p:extLst>
          </p:nvPr>
        </p:nvGraphicFramePr>
        <p:xfrm>
          <a:off x="4980378" y="6029498"/>
          <a:ext cx="21240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Уравнение" r:id="rId13" imgW="1180800" imgH="419040" progId="Equation.3">
                  <p:embed/>
                </p:oleObj>
              </mc:Choice>
              <mc:Fallback>
                <p:oleObj name="Уравнение" r:id="rId13" imgW="1180800" imgH="41904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378" y="6029498"/>
                        <a:ext cx="21240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1. Реальный обменный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курс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среднедушевой ВВП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49710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0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1. Реальный обменный</a:t>
            </a:r>
            <a:endParaRPr lang="en-US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курс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y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среднедушевой ВВП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(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10927"/>
              </p:ext>
            </p:extLst>
          </p:nvPr>
        </p:nvGraphicFramePr>
        <p:xfrm>
          <a:off x="182560" y="1371600"/>
          <a:ext cx="8797931" cy="513133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660454">
                  <a:extLst>
                    <a:ext uri="{9D8B030D-6E8A-4147-A177-3AD203B41FA5}">
                      <a16:colId xmlns:a16="http://schemas.microsoft.com/office/drawing/2014/main" val="4132558849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761918532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3038592174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488106494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504880425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1187659090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669526685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946731468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1797066867"/>
                    </a:ext>
                  </a:extLst>
                </a:gridCol>
                <a:gridCol w="793053">
                  <a:extLst>
                    <a:ext uri="{9D8B030D-6E8A-4147-A177-3AD203B41FA5}">
                      <a16:colId xmlns:a16="http://schemas.microsoft.com/office/drawing/2014/main" val="411558383"/>
                    </a:ext>
                  </a:extLst>
                </a:gridCol>
              </a:tblGrid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0" u="none" strike="noStrike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</a:rPr>
                        <a:t>Country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0" u="none" strike="noStrike" dirty="0">
                          <a:solidFill>
                            <a:srgbClr val="00FFFF"/>
                          </a:solidFill>
                          <a:effectLst/>
                        </a:rPr>
                        <a:t>1</a:t>
                      </a: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/x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ln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ln 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4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4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5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u="none" strike="noStrike" baseline="30000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5</a:t>
                      </a:r>
                      <a:endParaRPr lang="en-US" sz="22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33423667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Albania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2,43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0,89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1,84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2,03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0,40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811885613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Angola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1,21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4,8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1,57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1,82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-0,61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-0,81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477578425"/>
                  </a:ext>
                </a:extLst>
              </a:tr>
              <a:tr h="151241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Antigua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13,4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0,50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1,48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1,80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-0,16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19903141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Armenia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1,35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0,04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315357378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Australia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62,0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4,13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-0,35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-0,19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13948908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Austria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51,1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3,93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1,14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-0,20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931712718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Azerbaijan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1,65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0,28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561738379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Bahamas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22,2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1,34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-0,28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-0,54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168566132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Bangladesh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2,87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2,45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0,42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0,75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208815622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Belarus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8,0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0,62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0,33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43154608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Belgium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47,3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-0,09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3,86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-0,22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70974589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Benin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-0,10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2,54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0,12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2922421576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Bhutan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3,05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0,99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2,08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0,97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382328955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Bolivia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0,3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0,05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868889861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Botswana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1,96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785982004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Brazil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1,36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11,7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0,30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2,46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1,52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-0,17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1,84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-0,49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271973786"/>
                  </a:ext>
                </a:extLst>
              </a:tr>
              <a:tr h="151241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Brunei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1,74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41,0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3,71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1,24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0,50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1704989065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Bulgaria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7,9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0,1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0,78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2,06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1,65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0,54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1,94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0,25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428142142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Burkina Faso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2,27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1,4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0,82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-0,34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2,67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-0,40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>
                          <a:effectLst/>
                        </a:rPr>
                        <a:t>2,14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ru-RU" sz="1800" u="none" strike="noStrike" dirty="0">
                          <a:effectLst/>
                        </a:rPr>
                        <a:t>0,13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925272965"/>
                  </a:ext>
                </a:extLst>
              </a:tr>
              <a:tr h="109440"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>
                          <a:effectLst/>
                        </a:rPr>
                        <a:t>Burundi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85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…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710" marR="8710" marT="8710" marB="0" anchor="b"/>
                </a:tc>
                <a:extLst>
                  <a:ext uri="{0D108BD9-81ED-4DB2-BD59-A6C34878D82A}">
                    <a16:rowId xmlns:a16="http://schemas.microsoft.com/office/drawing/2014/main" val="375646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511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5412" y="1007197"/>
            <a:ext cx="8980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Объем предложения акций на фондовом рынке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в зависимости от цены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21707"/>
              </p:ext>
            </p:extLst>
          </p:nvPr>
        </p:nvGraphicFramePr>
        <p:xfrm>
          <a:off x="239714" y="1399984"/>
          <a:ext cx="2532516" cy="25298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6231">
                  <a:extLst>
                    <a:ext uri="{9D8B030D-6E8A-4147-A177-3AD203B41FA5}">
                      <a16:colId xmlns:a16="http://schemas.microsoft.com/office/drawing/2014/main" val="829133501"/>
                    </a:ext>
                  </a:extLst>
                </a:gridCol>
                <a:gridCol w="1606285">
                  <a:extLst>
                    <a:ext uri="{9D8B030D-6E8A-4147-A177-3AD203B41FA5}">
                      <a16:colId xmlns:a16="http://schemas.microsoft.com/office/drawing/2014/main" val="879903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en-US" sz="22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</a:rPr>
                        <a:t>$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ru-RU" sz="2200" b="1" dirty="0" err="1" smtClean="0">
                          <a:solidFill>
                            <a:srgbClr val="00FFFF"/>
                          </a:solidFill>
                          <a:effectLst/>
                        </a:rPr>
                        <a:t>тыс.шт</a:t>
                      </a:r>
                      <a:r>
                        <a:rPr lang="ru-RU" sz="2200" b="1" dirty="0">
                          <a:solidFill>
                            <a:srgbClr val="00FFFF"/>
                          </a:solidFill>
                          <a:effectLst/>
                        </a:rPr>
                        <a:t>.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048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60735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699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5736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479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1222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263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392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312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692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760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807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517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965135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03166"/>
              </p:ext>
            </p:extLst>
          </p:nvPr>
        </p:nvGraphicFramePr>
        <p:xfrm>
          <a:off x="239710" y="3988276"/>
          <a:ext cx="8740777" cy="27736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6049">
                  <a:extLst>
                    <a:ext uri="{9D8B030D-6E8A-4147-A177-3AD203B41FA5}">
                      <a16:colId xmlns:a16="http://schemas.microsoft.com/office/drawing/2014/main" val="1298377487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473337891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358714545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3248785964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4203514492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1910788964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834637617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2866761399"/>
                    </a:ext>
                  </a:extLst>
                </a:gridCol>
                <a:gridCol w="976841">
                  <a:extLst>
                    <a:ext uri="{9D8B030D-6E8A-4147-A177-3AD203B41FA5}">
                      <a16:colId xmlns:a16="http://schemas.microsoft.com/office/drawing/2014/main" val="58906543"/>
                    </a:ext>
                  </a:extLst>
                </a:gridCol>
              </a:tblGrid>
              <a:tr h="300725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ru-RU" sz="2200" b="1" i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(–0,5)</a:t>
                      </a:r>
                      <a:endParaRPr lang="ru-RU" sz="2200" b="1" dirty="0" smtClean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(–0,1)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(0,1)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(0,5)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(1)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y</a:t>
                      </a:r>
                      <a:r>
                        <a:rPr lang="en-US" sz="2200" b="1" dirty="0" smtClean="0">
                          <a:solidFill>
                            <a:srgbClr val="00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(2)</a:t>
                      </a:r>
                      <a:endParaRPr lang="ru-RU" sz="2200" b="1" dirty="0">
                        <a:solidFill>
                          <a:srgbClr val="00FFFF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5608237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11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0,9904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1,8039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3,7151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4,6444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5,9112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18,396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103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540</a:t>
                      </a:r>
                      <a:r>
                        <a:rPr lang="en-US" sz="1600" dirty="0">
                          <a:effectLst/>
                        </a:rPr>
                        <a:t>8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35996024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1,8167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3,7992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4,7791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6,127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19,817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7080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972245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0,9927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1,8291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3,886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4,92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6,3558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21,409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9384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4062183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0,9941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1,8462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4,013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5,1299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6,7028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14280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0638453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0,9950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1,8589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4,1159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5,3033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6,9949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26,355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20200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9117169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1,8767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4,272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5,5722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7,458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30,435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262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34584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6703161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1,8868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4,369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5,743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7,7589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33,327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311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48672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5636909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0,9973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1,8952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4,4551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5,8972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8,0348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36,158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363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66248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7561977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0,9978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1,9058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4,5727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6,1115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8,4254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40,474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450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101700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1879494"/>
                  </a:ext>
                </a:extLst>
              </a:tr>
              <a:tr h="21870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0,9981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1,912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4,6463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6,248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8,6788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43,475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516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133644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77791243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2" y="1436179"/>
            <a:ext cx="6093955" cy="2495550"/>
          </a:xfrm>
          <a:prstGeom prst="rect">
            <a:avLst/>
          </a:prstGeom>
        </p:spPr>
      </p:pic>
      <p:sp>
        <p:nvSpPr>
          <p:cNvPr id="1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Предложение акций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631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5412" y="1007197"/>
            <a:ext cx="89804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sym typeface="Symbol" panose="05050102010706020507" pitchFamily="18" charset="2"/>
              </a:rPr>
              <a:t>Объем предложения акций на фондовом рынке </a:t>
            </a:r>
            <a:r>
              <a:rPr lang="en-US" sz="2200" i="1" dirty="0" smtClean="0">
                <a:sym typeface="Symbol" panose="05050102010706020507" pitchFamily="18" charset="2"/>
              </a:rPr>
              <a:t>y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ru-RU" sz="2200" dirty="0" smtClean="0">
                <a:sym typeface="Symbol" panose="05050102010706020507" pitchFamily="18" charset="2"/>
              </a:rPr>
              <a:t>в зависимости от цены</a:t>
            </a:r>
            <a:r>
              <a:rPr lang="en-US" sz="2200" dirty="0" smtClean="0">
                <a:sym typeface="Symbol" panose="05050102010706020507" pitchFamily="18" charset="2"/>
              </a:rPr>
              <a:t> </a:t>
            </a:r>
            <a:r>
              <a:rPr lang="en-US" sz="2200" i="1" dirty="0" smtClean="0">
                <a:sym typeface="Symbol" panose="05050102010706020507" pitchFamily="18" charset="2"/>
              </a:rPr>
              <a:t>x</a:t>
            </a:r>
            <a:endParaRPr lang="en-US" sz="2200" i="1" dirty="0">
              <a:sym typeface="Symbol" panose="05050102010706020507" pitchFamily="18" charset="2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745874"/>
              </p:ext>
            </p:extLst>
          </p:nvPr>
        </p:nvGraphicFramePr>
        <p:xfrm>
          <a:off x="167968" y="1437369"/>
          <a:ext cx="4679804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Уравнение" r:id="rId3" imgW="2895480" imgH="2133360" progId="Equation.3">
                  <p:embed/>
                </p:oleObj>
              </mc:Choice>
              <mc:Fallback>
                <p:oleObj name="Уравнение" r:id="rId3" imgW="2895480" imgH="2133360" progId="Equation.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68" y="1437369"/>
                        <a:ext cx="4679804" cy="3840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55356"/>
              </p:ext>
            </p:extLst>
          </p:nvPr>
        </p:nvGraphicFramePr>
        <p:xfrm>
          <a:off x="191140" y="5284190"/>
          <a:ext cx="3244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Уравнение" r:id="rId5" imgW="1803240" imgH="342720" progId="Equation.3">
                  <p:embed/>
                </p:oleObj>
              </mc:Choice>
              <mc:Fallback>
                <p:oleObj name="Уравнение" r:id="rId5" imgW="1803240" imgH="34272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40" y="5284190"/>
                        <a:ext cx="32448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104063"/>
              </p:ext>
            </p:extLst>
          </p:nvPr>
        </p:nvGraphicFramePr>
        <p:xfrm>
          <a:off x="174625" y="5809344"/>
          <a:ext cx="75406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Уравнение" r:id="rId7" imgW="4190760" imgH="253800" progId="Equation.3">
                  <p:embed/>
                </p:oleObj>
              </mc:Choice>
              <mc:Fallback>
                <p:oleObj name="Уравнение" r:id="rId7" imgW="4190760" imgH="2538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809344"/>
                        <a:ext cx="754062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8088" y="1587833"/>
            <a:ext cx="3962400" cy="3452864"/>
          </a:xfrm>
          <a:prstGeom prst="rect">
            <a:avLst/>
          </a:prstGeom>
        </p:spPr>
      </p:pic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. Предложение акций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41052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3. Владельцы автомобилей.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Логит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-модель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423293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владельцев автомобилей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среднедушевого дохода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тыс. руб.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мес.)</a:t>
            </a:r>
            <a:endParaRPr lang="ru-RU" sz="2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74004" y="2192734"/>
          <a:ext cx="4175166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4693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579865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-1,478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0,014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05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-1,276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-0,118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3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-1,074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-0,055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624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-0,847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-0,872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0,295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514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-0,670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0,339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-0,139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08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-0,468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0,385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0,215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128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-0,266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0,434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-0,034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63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-0,064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0,484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0,316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4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0,138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0,535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-0,035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851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0,584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0,016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560147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268288" y="5711825"/>
          <a:ext cx="1480984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Уравнение" r:id="rId3" imgW="863280" imgH="431640" progId="Equation.3">
                  <p:embed/>
                </p:oleObj>
              </mc:Choice>
              <mc:Fallback>
                <p:oleObj name="Уравнение" r:id="rId3" imgW="863280" imgH="4316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5711825"/>
                        <a:ext cx="1480984" cy="776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1805030" y="5884863"/>
          <a:ext cx="2371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Уравнение" r:id="rId5" imgW="1371600" imgH="228600" progId="Equation.3">
                  <p:embed/>
                </p:oleObj>
              </mc:Choice>
              <mc:Fallback>
                <p:oleObj name="Уравнение" r:id="rId5" imgW="137160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030" y="5884863"/>
                        <a:ext cx="2371487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5637408" y="5734050"/>
          <a:ext cx="3381974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Уравнение" r:id="rId7" imgW="2095200" imgH="419040" progId="Equation.3">
                  <p:embed/>
                </p:oleObj>
              </mc:Choice>
              <mc:Fallback>
                <p:oleObj name="Уравнение" r:id="rId7" imgW="2095200" imgH="4190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408" y="5734050"/>
                        <a:ext cx="3381974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/>
          </p:nvPr>
        </p:nvGraphicFramePr>
        <p:xfrm>
          <a:off x="4653888" y="2192734"/>
          <a:ext cx="4291728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7512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651208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0,405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0,542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0,632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-0,032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19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0,744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0,678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0,122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111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0,847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0,946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-0,020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516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1,386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1,148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0,759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0,041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28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1,350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0,794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0,006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49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1,552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0,825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0,075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34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0,847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1,754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-0,152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64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1,386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1,956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0,876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-0,076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7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190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2,197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2,158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0,896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0,004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504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2,197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2,360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0,914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-0,014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098154"/>
                  </a:ext>
                </a:extLst>
              </a:tr>
            </a:tbl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4232275" y="5638800"/>
          <a:ext cx="13493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Уравнение" r:id="rId9" imgW="787320" imgH="469800" progId="Equation.3">
                  <p:embed/>
                </p:oleObj>
              </mc:Choice>
              <mc:Fallback>
                <p:oleObj name="Уравнение" r:id="rId9" imgW="787320" imgH="469800" progId="Equation.3">
                  <p:embed/>
                  <p:pic>
                    <p:nvPicPr>
                      <p:cNvPr id="26" name="Объ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5638800"/>
                        <a:ext cx="1349375" cy="84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478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Пример 3. Владельцы автомобилей.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Пробит-модель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3" y="1423293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Доля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владельцев автомобилей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среднедушевого дохода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тыс. руб.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мес.)</a:t>
            </a:r>
            <a:endParaRPr lang="ru-RU" sz="2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274004" y="2192734"/>
          <a:ext cx="4175166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24693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579865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676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7055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0,1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-0,759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39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0,2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624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0,3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514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0,2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-0,398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08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60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0128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0,4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763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4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90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0,5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851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0,6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560147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/>
          </p:nvPr>
        </p:nvGraphicFramePr>
        <p:xfrm>
          <a:off x="220663" y="5777924"/>
          <a:ext cx="2743201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Уравнение" r:id="rId3" imgW="1523880" imgH="228600" progId="Equation.3">
                  <p:embed/>
                </p:oleObj>
              </mc:Choice>
              <mc:Fallback>
                <p:oleObj name="Уравнение" r:id="rId3" imgW="1523880" imgH="2286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5777924"/>
                        <a:ext cx="2743201" cy="411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/>
          </p:nvPr>
        </p:nvGraphicFramePr>
        <p:xfrm>
          <a:off x="3052149" y="5779511"/>
          <a:ext cx="2465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Уравнение" r:id="rId5" imgW="1371600" imgH="228600" progId="Equation.3">
                  <p:embed/>
                </p:oleObj>
              </mc:Choice>
              <mc:Fallback>
                <p:oleObj name="Уравнение" r:id="rId5" imgW="137160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149" y="5779511"/>
                        <a:ext cx="24653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/>
          </p:nvPr>
        </p:nvGraphicFramePr>
        <p:xfrm>
          <a:off x="220663" y="6096217"/>
          <a:ext cx="37703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Уравнение" r:id="rId7" imgW="2095200" imgH="419040" progId="Equation.3">
                  <p:embed/>
                </p:oleObj>
              </mc:Choice>
              <mc:Fallback>
                <p:oleObj name="Уравнение" r:id="rId7" imgW="2095200" imgH="4190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6096217"/>
                        <a:ext cx="3770313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Таблица 22"/>
          <p:cNvGraphicFramePr>
            <a:graphicFrameLocks noGrp="1"/>
          </p:cNvGraphicFramePr>
          <p:nvPr>
            <p:extLst/>
          </p:nvPr>
        </p:nvGraphicFramePr>
        <p:xfrm>
          <a:off x="4653888" y="2192734"/>
          <a:ext cx="4291728" cy="34880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07512">
                  <a:extLst>
                    <a:ext uri="{9D8B030D-6E8A-4147-A177-3AD203B41FA5}">
                      <a16:colId xmlns:a16="http://schemas.microsoft.com/office/drawing/2014/main" val="1474190271"/>
                    </a:ext>
                  </a:extLst>
                </a:gridCol>
                <a:gridCol w="651208">
                  <a:extLst>
                    <a:ext uri="{9D8B030D-6E8A-4147-A177-3AD203B41FA5}">
                      <a16:colId xmlns:a16="http://schemas.microsoft.com/office/drawing/2014/main" val="1842527431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419908968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591525169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3674599168"/>
                    </a:ext>
                  </a:extLst>
                </a:gridCol>
                <a:gridCol w="758252">
                  <a:extLst>
                    <a:ext uri="{9D8B030D-6E8A-4147-A177-3AD203B41FA5}">
                      <a16:colId xmlns:a16="http://schemas.microsoft.com/office/drawing/2014/main" val="24830638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z^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p^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en-US" sz="2200" b="1" i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^</a:t>
                      </a:r>
                      <a:endParaRPr lang="en-US" sz="2200" b="1" i="1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716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110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0,6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0,324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19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120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0,8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0,444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0,128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111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130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0,7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5167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140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284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150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49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160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0,077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734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170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0,7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-0,152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640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180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0,8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1,166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67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190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 dirty="0">
                          <a:effectLst/>
                        </a:rPr>
                        <a:t>0,9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504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200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ru-RU" sz="2000" u="none" strike="noStrike">
                          <a:effectLst/>
                        </a:rPr>
                        <a:t>0,9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0,920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-0,020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098154"/>
                  </a:ext>
                </a:extLst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5580063" y="5765800"/>
          <a:ext cx="29479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Уравнение" r:id="rId9" imgW="1638000" imgH="228600" progId="Equation.3">
                  <p:embed/>
                </p:oleObj>
              </mc:Choice>
              <mc:Fallback>
                <p:oleObj name="Уравнение" r:id="rId9" imgW="1638000" imgH="22860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765800"/>
                        <a:ext cx="2947987" cy="41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6848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18449</TotalTime>
  <Words>1150</Words>
  <Application>Microsoft Office PowerPoint</Application>
  <PresentationFormat>Экран (4:3)</PresentationFormat>
  <Paragraphs>805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602</cp:revision>
  <dcterms:created xsi:type="dcterms:W3CDTF">1997-05-19T02:18:46Z</dcterms:created>
  <dcterms:modified xsi:type="dcterms:W3CDTF">2019-02-04T16:59:12Z</dcterms:modified>
</cp:coreProperties>
</file>