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91" r:id="rId2"/>
    <p:sldId id="390" r:id="rId3"/>
    <p:sldId id="396" r:id="rId4"/>
    <p:sldId id="397" r:id="rId5"/>
    <p:sldId id="398" r:id="rId6"/>
    <p:sldId id="400" r:id="rId7"/>
    <p:sldId id="402" r:id="rId8"/>
    <p:sldId id="403" r:id="rId9"/>
    <p:sldId id="404" r:id="rId10"/>
    <p:sldId id="405" r:id="rId11"/>
    <p:sldId id="406" r:id="rId12"/>
    <p:sldId id="375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49" d="100"/>
          <a:sy n="49" d="100"/>
        </p:scale>
        <p:origin x="42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7915886395125"/>
          <c:y val="7.4181678188114497E-2"/>
          <c:w val="0.74674482026137268"/>
          <c:h val="0.65489180304584849"/>
        </c:manualLayout>
      </c:layout>
      <c:lineChart>
        <c:grouping val="standard"/>
        <c:varyColors val="0"/>
        <c:ser>
          <c:idx val="0"/>
          <c:order val="0"/>
          <c:spPr>
            <a:ln w="28575">
              <a:solidFill>
                <a:schemeClr val="accent1">
                  <a:lumMod val="5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28575" cap="flat" cmpd="sng" algn="ctr">
                <a:solidFill>
                  <a:schemeClr val="accent1">
                    <a:lumMod val="50000"/>
                    <a:alpha val="20000"/>
                  </a:schemeClr>
                </a:solidFill>
                <a:round/>
              </a:ln>
              <a:effectLst/>
            </c:spPr>
          </c:marker>
          <c:cat>
            <c:numRef>
              <c:f>'Задача 1'!$A$2:$A$30</c:f>
              <c:numCache>
                <c:formatCode>m/d/yyyy</c:formatCode>
                <c:ptCount val="29"/>
                <c:pt idx="0">
                  <c:v>43193</c:v>
                </c:pt>
                <c:pt idx="1">
                  <c:v>43194</c:v>
                </c:pt>
                <c:pt idx="2">
                  <c:v>43195</c:v>
                </c:pt>
                <c:pt idx="3">
                  <c:v>43196</c:v>
                </c:pt>
                <c:pt idx="4">
                  <c:v>43197</c:v>
                </c:pt>
                <c:pt idx="5">
                  <c:v>43200</c:v>
                </c:pt>
                <c:pt idx="6">
                  <c:v>43201</c:v>
                </c:pt>
                <c:pt idx="7">
                  <c:v>43202</c:v>
                </c:pt>
                <c:pt idx="8">
                  <c:v>43203</c:v>
                </c:pt>
                <c:pt idx="9">
                  <c:v>43204</c:v>
                </c:pt>
                <c:pt idx="10">
                  <c:v>43207</c:v>
                </c:pt>
                <c:pt idx="11">
                  <c:v>43208</c:v>
                </c:pt>
                <c:pt idx="12">
                  <c:v>43209</c:v>
                </c:pt>
                <c:pt idx="13">
                  <c:v>43210</c:v>
                </c:pt>
                <c:pt idx="14">
                  <c:v>43211</c:v>
                </c:pt>
                <c:pt idx="15">
                  <c:v>43214</c:v>
                </c:pt>
                <c:pt idx="16">
                  <c:v>43215</c:v>
                </c:pt>
                <c:pt idx="17">
                  <c:v>43216</c:v>
                </c:pt>
                <c:pt idx="18">
                  <c:v>43217</c:v>
                </c:pt>
                <c:pt idx="19">
                  <c:v>43218</c:v>
                </c:pt>
                <c:pt idx="20">
                  <c:v>43219</c:v>
                </c:pt>
                <c:pt idx="21">
                  <c:v>43224</c:v>
                </c:pt>
                <c:pt idx="22">
                  <c:v>43225</c:v>
                </c:pt>
                <c:pt idx="23">
                  <c:v>43228</c:v>
                </c:pt>
                <c:pt idx="24">
                  <c:v>43229</c:v>
                </c:pt>
                <c:pt idx="25">
                  <c:v>43231</c:v>
                </c:pt>
                <c:pt idx="26">
                  <c:v>43232</c:v>
                </c:pt>
                <c:pt idx="27">
                  <c:v>43235</c:v>
                </c:pt>
                <c:pt idx="28">
                  <c:v>43236</c:v>
                </c:pt>
              </c:numCache>
            </c:numRef>
          </c:cat>
          <c:val>
            <c:numRef>
              <c:f>'Задача 1'!$B$2:$B$30</c:f>
              <c:numCache>
                <c:formatCode>0.00</c:formatCode>
                <c:ptCount val="29"/>
                <c:pt idx="0">
                  <c:v>57.284999999999997</c:v>
                </c:pt>
                <c:pt idx="1">
                  <c:v>57.537500000000001</c:v>
                </c:pt>
                <c:pt idx="2">
                  <c:v>57.764600000000002</c:v>
                </c:pt>
                <c:pt idx="3">
                  <c:v>57.579599999999999</c:v>
                </c:pt>
                <c:pt idx="4">
                  <c:v>57.833199999999998</c:v>
                </c:pt>
                <c:pt idx="5">
                  <c:v>58.571399999999997</c:v>
                </c:pt>
                <c:pt idx="6">
                  <c:v>62.369900000000001</c:v>
                </c:pt>
                <c:pt idx="7">
                  <c:v>64.062600000000003</c:v>
                </c:pt>
                <c:pt idx="8">
                  <c:v>62.065899999999999</c:v>
                </c:pt>
                <c:pt idx="9">
                  <c:v>61.431100000000001</c:v>
                </c:pt>
                <c:pt idx="10">
                  <c:v>62.279400000000003</c:v>
                </c:pt>
                <c:pt idx="11">
                  <c:v>61.145400000000002</c:v>
                </c:pt>
                <c:pt idx="12">
                  <c:v>61.553899999999999</c:v>
                </c:pt>
                <c:pt idx="13">
                  <c:v>60.8583</c:v>
                </c:pt>
                <c:pt idx="14">
                  <c:v>61.322200000000002</c:v>
                </c:pt>
                <c:pt idx="15">
                  <c:v>61.765500000000003</c:v>
                </c:pt>
                <c:pt idx="16">
                  <c:v>61.664400000000001</c:v>
                </c:pt>
                <c:pt idx="17">
                  <c:v>61.749400000000001</c:v>
                </c:pt>
                <c:pt idx="18">
                  <c:v>62.602699999999999</c:v>
                </c:pt>
                <c:pt idx="19">
                  <c:v>62.725999999999999</c:v>
                </c:pt>
                <c:pt idx="20">
                  <c:v>61.999699999999997</c:v>
                </c:pt>
                <c:pt idx="21">
                  <c:v>63.485999999999997</c:v>
                </c:pt>
                <c:pt idx="22">
                  <c:v>63.2012</c:v>
                </c:pt>
                <c:pt idx="23">
                  <c:v>62.714799999999997</c:v>
                </c:pt>
                <c:pt idx="24">
                  <c:v>63.006599999999999</c:v>
                </c:pt>
                <c:pt idx="25">
                  <c:v>62.5229</c:v>
                </c:pt>
                <c:pt idx="26">
                  <c:v>61.735399999999998</c:v>
                </c:pt>
                <c:pt idx="27">
                  <c:v>61.7684</c:v>
                </c:pt>
                <c:pt idx="28">
                  <c:v>61.916400000000003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C0-430C-8BD1-9F44E7440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211448"/>
        <c:axId val="444206200"/>
      </c:lineChart>
      <c:dateAx>
        <c:axId val="444211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06200"/>
        <c:crosses val="autoZero"/>
        <c:auto val="1"/>
        <c:lblOffset val="100"/>
        <c:baseTimeUnit val="days"/>
        <c:majorUnit val="10"/>
      </c:dateAx>
      <c:valAx>
        <c:axId val="444206200"/>
        <c:scaling>
          <c:orientation val="minMax"/>
          <c:min val="5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1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exp"/>
            <c:dispRSqr val="0"/>
            <c:dispEq val="0"/>
          </c:trendline>
          <c:xVal>
            <c:numRef>
              <c:f>[2]Лист1!$A$2:$A$90</c:f>
              <c:numCache>
                <c:formatCode>General</c:formatCode>
                <c:ptCount val="89"/>
                <c:pt idx="0">
                  <c:v>1929</c:v>
                </c:pt>
                <c:pt idx="1">
                  <c:v>1930</c:v>
                </c:pt>
                <c:pt idx="2">
                  <c:v>1931</c:v>
                </c:pt>
                <c:pt idx="3">
                  <c:v>1932</c:v>
                </c:pt>
                <c:pt idx="4">
                  <c:v>1933</c:v>
                </c:pt>
                <c:pt idx="5">
                  <c:v>1934</c:v>
                </c:pt>
                <c:pt idx="6">
                  <c:v>1935</c:v>
                </c:pt>
                <c:pt idx="7">
                  <c:v>1936</c:v>
                </c:pt>
                <c:pt idx="8">
                  <c:v>1937</c:v>
                </c:pt>
                <c:pt idx="9">
                  <c:v>1938</c:v>
                </c:pt>
                <c:pt idx="10">
                  <c:v>1939</c:v>
                </c:pt>
                <c:pt idx="11">
                  <c:v>1940</c:v>
                </c:pt>
                <c:pt idx="12">
                  <c:v>1941</c:v>
                </c:pt>
                <c:pt idx="13">
                  <c:v>1942</c:v>
                </c:pt>
                <c:pt idx="14">
                  <c:v>1943</c:v>
                </c:pt>
                <c:pt idx="15">
                  <c:v>1944</c:v>
                </c:pt>
                <c:pt idx="16">
                  <c:v>1945</c:v>
                </c:pt>
                <c:pt idx="17">
                  <c:v>1946</c:v>
                </c:pt>
                <c:pt idx="18">
                  <c:v>1947</c:v>
                </c:pt>
                <c:pt idx="19">
                  <c:v>1948</c:v>
                </c:pt>
                <c:pt idx="20">
                  <c:v>1949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  <c:pt idx="75">
                  <c:v>2004</c:v>
                </c:pt>
                <c:pt idx="76">
                  <c:v>2005</c:v>
                </c:pt>
                <c:pt idx="77">
                  <c:v>2006</c:v>
                </c:pt>
                <c:pt idx="78">
                  <c:v>2007</c:v>
                </c:pt>
                <c:pt idx="79">
                  <c:v>2008</c:v>
                </c:pt>
                <c:pt idx="80">
                  <c:v>2009</c:v>
                </c:pt>
                <c:pt idx="81">
                  <c:v>2010</c:v>
                </c:pt>
                <c:pt idx="82">
                  <c:v>2011</c:v>
                </c:pt>
                <c:pt idx="83">
                  <c:v>2012</c:v>
                </c:pt>
                <c:pt idx="84">
                  <c:v>2013</c:v>
                </c:pt>
                <c:pt idx="85">
                  <c:v>2014</c:v>
                </c:pt>
                <c:pt idx="86">
                  <c:v>2015</c:v>
                </c:pt>
                <c:pt idx="87">
                  <c:v>2016</c:v>
                </c:pt>
                <c:pt idx="88">
                  <c:v>2017</c:v>
                </c:pt>
              </c:numCache>
            </c:numRef>
          </c:xVal>
          <c:yVal>
            <c:numRef>
              <c:f>[2]Лист1!$B$2:$B$90</c:f>
              <c:numCache>
                <c:formatCode>General</c:formatCode>
                <c:ptCount val="89"/>
                <c:pt idx="0">
                  <c:v>1056.5999999999999</c:v>
                </c:pt>
                <c:pt idx="1">
                  <c:v>966.7</c:v>
                </c:pt>
                <c:pt idx="2">
                  <c:v>904.8</c:v>
                </c:pt>
                <c:pt idx="3">
                  <c:v>788.2</c:v>
                </c:pt>
                <c:pt idx="4">
                  <c:v>778.3</c:v>
                </c:pt>
                <c:pt idx="5">
                  <c:v>862.2</c:v>
                </c:pt>
                <c:pt idx="6">
                  <c:v>939</c:v>
                </c:pt>
                <c:pt idx="7">
                  <c:v>1060.5</c:v>
                </c:pt>
                <c:pt idx="8">
                  <c:v>1114.5999999999999</c:v>
                </c:pt>
                <c:pt idx="9">
                  <c:v>1077.7</c:v>
                </c:pt>
                <c:pt idx="10">
                  <c:v>1163.5999999999999</c:v>
                </c:pt>
                <c:pt idx="11">
                  <c:v>1266.0999999999999</c:v>
                </c:pt>
                <c:pt idx="12">
                  <c:v>1490.3</c:v>
                </c:pt>
                <c:pt idx="13">
                  <c:v>1771.8</c:v>
                </c:pt>
                <c:pt idx="14">
                  <c:v>2073.6999999999998</c:v>
                </c:pt>
                <c:pt idx="15">
                  <c:v>2239.4</c:v>
                </c:pt>
                <c:pt idx="16">
                  <c:v>2217.8000000000002</c:v>
                </c:pt>
                <c:pt idx="17">
                  <c:v>1960.9</c:v>
                </c:pt>
                <c:pt idx="18">
                  <c:v>1939.4</c:v>
                </c:pt>
                <c:pt idx="19">
                  <c:v>2020</c:v>
                </c:pt>
                <c:pt idx="20">
                  <c:v>2008.9</c:v>
                </c:pt>
                <c:pt idx="21">
                  <c:v>2184</c:v>
                </c:pt>
                <c:pt idx="22">
                  <c:v>2360</c:v>
                </c:pt>
                <c:pt idx="23">
                  <c:v>2456.1</c:v>
                </c:pt>
                <c:pt idx="24">
                  <c:v>2571.4</c:v>
                </c:pt>
                <c:pt idx="25">
                  <c:v>2556.9</c:v>
                </c:pt>
                <c:pt idx="26">
                  <c:v>2739</c:v>
                </c:pt>
                <c:pt idx="27">
                  <c:v>2797.4</c:v>
                </c:pt>
                <c:pt idx="28">
                  <c:v>2856.3</c:v>
                </c:pt>
                <c:pt idx="29">
                  <c:v>2835.3</c:v>
                </c:pt>
                <c:pt idx="30">
                  <c:v>3031</c:v>
                </c:pt>
                <c:pt idx="31">
                  <c:v>3108.7</c:v>
                </c:pt>
                <c:pt idx="32">
                  <c:v>3188.1</c:v>
                </c:pt>
                <c:pt idx="33">
                  <c:v>3383.1</c:v>
                </c:pt>
                <c:pt idx="34">
                  <c:v>3530.4</c:v>
                </c:pt>
                <c:pt idx="35">
                  <c:v>3734</c:v>
                </c:pt>
                <c:pt idx="36">
                  <c:v>3976.7</c:v>
                </c:pt>
                <c:pt idx="37">
                  <c:v>4238.8999999999996</c:v>
                </c:pt>
                <c:pt idx="38">
                  <c:v>4355.2</c:v>
                </c:pt>
                <c:pt idx="39">
                  <c:v>4569</c:v>
                </c:pt>
                <c:pt idx="40">
                  <c:v>4712.5</c:v>
                </c:pt>
                <c:pt idx="41">
                  <c:v>4722</c:v>
                </c:pt>
                <c:pt idx="42">
                  <c:v>4877.6000000000004</c:v>
                </c:pt>
                <c:pt idx="43">
                  <c:v>5134.3</c:v>
                </c:pt>
                <c:pt idx="44">
                  <c:v>5424.1</c:v>
                </c:pt>
                <c:pt idx="45">
                  <c:v>5396</c:v>
                </c:pt>
                <c:pt idx="46">
                  <c:v>5385.4</c:v>
                </c:pt>
                <c:pt idx="47">
                  <c:v>5675.4</c:v>
                </c:pt>
                <c:pt idx="48">
                  <c:v>5937</c:v>
                </c:pt>
                <c:pt idx="49">
                  <c:v>6267.2</c:v>
                </c:pt>
                <c:pt idx="50">
                  <c:v>6466.2</c:v>
                </c:pt>
                <c:pt idx="51">
                  <c:v>6450.4</c:v>
                </c:pt>
                <c:pt idx="52">
                  <c:v>6617.7</c:v>
                </c:pt>
                <c:pt idx="53">
                  <c:v>6491.3</c:v>
                </c:pt>
                <c:pt idx="54">
                  <c:v>6792</c:v>
                </c:pt>
                <c:pt idx="55">
                  <c:v>7285</c:v>
                </c:pt>
                <c:pt idx="56">
                  <c:v>7593.8</c:v>
                </c:pt>
                <c:pt idx="57">
                  <c:v>7860.5</c:v>
                </c:pt>
                <c:pt idx="58">
                  <c:v>8132.6</c:v>
                </c:pt>
                <c:pt idx="59">
                  <c:v>8474.5</c:v>
                </c:pt>
                <c:pt idx="60">
                  <c:v>8786.4</c:v>
                </c:pt>
                <c:pt idx="61">
                  <c:v>8955</c:v>
                </c:pt>
                <c:pt idx="62">
                  <c:v>8948.4</c:v>
                </c:pt>
                <c:pt idx="63">
                  <c:v>9266.6</c:v>
                </c:pt>
                <c:pt idx="64">
                  <c:v>9521</c:v>
                </c:pt>
                <c:pt idx="65">
                  <c:v>9905.4</c:v>
                </c:pt>
                <c:pt idx="66">
                  <c:v>10174.799999999999</c:v>
                </c:pt>
                <c:pt idx="67">
                  <c:v>10561</c:v>
                </c:pt>
                <c:pt idx="68">
                  <c:v>11034.9</c:v>
                </c:pt>
                <c:pt idx="69">
                  <c:v>11525.9</c:v>
                </c:pt>
                <c:pt idx="70">
                  <c:v>12065.9</c:v>
                </c:pt>
                <c:pt idx="71">
                  <c:v>12559.7</c:v>
                </c:pt>
                <c:pt idx="72">
                  <c:v>12682.2</c:v>
                </c:pt>
                <c:pt idx="73">
                  <c:v>12908.8</c:v>
                </c:pt>
                <c:pt idx="74">
                  <c:v>13271.1</c:v>
                </c:pt>
                <c:pt idx="75">
                  <c:v>13773.5</c:v>
                </c:pt>
                <c:pt idx="76">
                  <c:v>14234.2</c:v>
                </c:pt>
                <c:pt idx="77">
                  <c:v>14613.8</c:v>
                </c:pt>
                <c:pt idx="78">
                  <c:v>14873.7</c:v>
                </c:pt>
                <c:pt idx="79">
                  <c:v>14830.4</c:v>
                </c:pt>
                <c:pt idx="80">
                  <c:v>14418.7</c:v>
                </c:pt>
                <c:pt idx="81">
                  <c:v>14783.8</c:v>
                </c:pt>
                <c:pt idx="82">
                  <c:v>15020.6</c:v>
                </c:pt>
                <c:pt idx="83">
                  <c:v>15354.6</c:v>
                </c:pt>
                <c:pt idx="84">
                  <c:v>15612.2</c:v>
                </c:pt>
                <c:pt idx="85">
                  <c:v>16013.3</c:v>
                </c:pt>
                <c:pt idx="86">
                  <c:v>16471.5</c:v>
                </c:pt>
                <c:pt idx="87">
                  <c:v>16716.2</c:v>
                </c:pt>
                <c:pt idx="88">
                  <c:v>17096.2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17-4583-B08B-64D8A8FAD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125880"/>
        <c:axId val="466132112"/>
      </c:scatterChart>
      <c:valAx>
        <c:axId val="466125880"/>
        <c:scaling>
          <c:orientation val="minMax"/>
          <c:max val="2020"/>
          <c:min val="1929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6132112"/>
        <c:crosses val="autoZero"/>
        <c:crossBetween val="midCat"/>
      </c:valAx>
      <c:valAx>
        <c:axId val="466132112"/>
        <c:scaling>
          <c:logBase val="2"/>
          <c:orientation val="minMax"/>
          <c:max val="32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6125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exp"/>
            <c:dispRSqr val="0"/>
            <c:dispEq val="0"/>
          </c:trendline>
          <c:xVal>
            <c:numRef>
              <c:f>[2]Лист1!$A$2:$A$90</c:f>
              <c:numCache>
                <c:formatCode>General</c:formatCode>
                <c:ptCount val="89"/>
                <c:pt idx="0">
                  <c:v>1929</c:v>
                </c:pt>
                <c:pt idx="1">
                  <c:v>1930</c:v>
                </c:pt>
                <c:pt idx="2">
                  <c:v>1931</c:v>
                </c:pt>
                <c:pt idx="3">
                  <c:v>1932</c:v>
                </c:pt>
                <c:pt idx="4">
                  <c:v>1933</c:v>
                </c:pt>
                <c:pt idx="5">
                  <c:v>1934</c:v>
                </c:pt>
                <c:pt idx="6">
                  <c:v>1935</c:v>
                </c:pt>
                <c:pt idx="7">
                  <c:v>1936</c:v>
                </c:pt>
                <c:pt idx="8">
                  <c:v>1937</c:v>
                </c:pt>
                <c:pt idx="9">
                  <c:v>1938</c:v>
                </c:pt>
                <c:pt idx="10">
                  <c:v>1939</c:v>
                </c:pt>
                <c:pt idx="11">
                  <c:v>1940</c:v>
                </c:pt>
                <c:pt idx="12">
                  <c:v>1941</c:v>
                </c:pt>
                <c:pt idx="13">
                  <c:v>1942</c:v>
                </c:pt>
                <c:pt idx="14">
                  <c:v>1943</c:v>
                </c:pt>
                <c:pt idx="15">
                  <c:v>1944</c:v>
                </c:pt>
                <c:pt idx="16">
                  <c:v>1945</c:v>
                </c:pt>
                <c:pt idx="17">
                  <c:v>1946</c:v>
                </c:pt>
                <c:pt idx="18">
                  <c:v>1947</c:v>
                </c:pt>
                <c:pt idx="19">
                  <c:v>1948</c:v>
                </c:pt>
                <c:pt idx="20">
                  <c:v>1949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  <c:pt idx="75">
                  <c:v>2004</c:v>
                </c:pt>
                <c:pt idx="76">
                  <c:v>2005</c:v>
                </c:pt>
                <c:pt idx="77">
                  <c:v>2006</c:v>
                </c:pt>
                <c:pt idx="78">
                  <c:v>2007</c:v>
                </c:pt>
                <c:pt idx="79">
                  <c:v>2008</c:v>
                </c:pt>
                <c:pt idx="80">
                  <c:v>2009</c:v>
                </c:pt>
                <c:pt idx="81">
                  <c:v>2010</c:v>
                </c:pt>
                <c:pt idx="82">
                  <c:v>2011</c:v>
                </c:pt>
                <c:pt idx="83">
                  <c:v>2012</c:v>
                </c:pt>
                <c:pt idx="84">
                  <c:v>2013</c:v>
                </c:pt>
                <c:pt idx="85">
                  <c:v>2014</c:v>
                </c:pt>
                <c:pt idx="86">
                  <c:v>2015</c:v>
                </c:pt>
                <c:pt idx="87">
                  <c:v>2016</c:v>
                </c:pt>
                <c:pt idx="88">
                  <c:v>2017</c:v>
                </c:pt>
              </c:numCache>
            </c:numRef>
          </c:xVal>
          <c:yVal>
            <c:numRef>
              <c:f>[2]Лист1!$B$2:$B$90</c:f>
              <c:numCache>
                <c:formatCode>General</c:formatCode>
                <c:ptCount val="89"/>
                <c:pt idx="0">
                  <c:v>1056.5999999999999</c:v>
                </c:pt>
                <c:pt idx="1">
                  <c:v>966.7</c:v>
                </c:pt>
                <c:pt idx="2">
                  <c:v>904.8</c:v>
                </c:pt>
                <c:pt idx="3">
                  <c:v>788.2</c:v>
                </c:pt>
                <c:pt idx="4">
                  <c:v>778.3</c:v>
                </c:pt>
                <c:pt idx="5">
                  <c:v>862.2</c:v>
                </c:pt>
                <c:pt idx="6">
                  <c:v>939</c:v>
                </c:pt>
                <c:pt idx="7">
                  <c:v>1060.5</c:v>
                </c:pt>
                <c:pt idx="8">
                  <c:v>1114.5999999999999</c:v>
                </c:pt>
                <c:pt idx="9">
                  <c:v>1077.7</c:v>
                </c:pt>
                <c:pt idx="10">
                  <c:v>1163.5999999999999</c:v>
                </c:pt>
                <c:pt idx="11">
                  <c:v>1266.0999999999999</c:v>
                </c:pt>
                <c:pt idx="12">
                  <c:v>1490.3</c:v>
                </c:pt>
                <c:pt idx="13">
                  <c:v>1771.8</c:v>
                </c:pt>
                <c:pt idx="14">
                  <c:v>2073.6999999999998</c:v>
                </c:pt>
                <c:pt idx="15">
                  <c:v>2239.4</c:v>
                </c:pt>
                <c:pt idx="16">
                  <c:v>2217.8000000000002</c:v>
                </c:pt>
                <c:pt idx="17">
                  <c:v>1960.9</c:v>
                </c:pt>
                <c:pt idx="18">
                  <c:v>1939.4</c:v>
                </c:pt>
                <c:pt idx="19">
                  <c:v>2020</c:v>
                </c:pt>
                <c:pt idx="20">
                  <c:v>2008.9</c:v>
                </c:pt>
                <c:pt idx="21">
                  <c:v>2184</c:v>
                </c:pt>
                <c:pt idx="22">
                  <c:v>2360</c:v>
                </c:pt>
                <c:pt idx="23">
                  <c:v>2456.1</c:v>
                </c:pt>
                <c:pt idx="24">
                  <c:v>2571.4</c:v>
                </c:pt>
                <c:pt idx="25">
                  <c:v>2556.9</c:v>
                </c:pt>
                <c:pt idx="26">
                  <c:v>2739</c:v>
                </c:pt>
                <c:pt idx="27">
                  <c:v>2797.4</c:v>
                </c:pt>
                <c:pt idx="28">
                  <c:v>2856.3</c:v>
                </c:pt>
                <c:pt idx="29">
                  <c:v>2835.3</c:v>
                </c:pt>
                <c:pt idx="30">
                  <c:v>3031</c:v>
                </c:pt>
                <c:pt idx="31">
                  <c:v>3108.7</c:v>
                </c:pt>
                <c:pt idx="32">
                  <c:v>3188.1</c:v>
                </c:pt>
                <c:pt idx="33">
                  <c:v>3383.1</c:v>
                </c:pt>
                <c:pt idx="34">
                  <c:v>3530.4</c:v>
                </c:pt>
                <c:pt idx="35">
                  <c:v>3734</c:v>
                </c:pt>
                <c:pt idx="36">
                  <c:v>3976.7</c:v>
                </c:pt>
                <c:pt idx="37">
                  <c:v>4238.8999999999996</c:v>
                </c:pt>
                <c:pt idx="38">
                  <c:v>4355.2</c:v>
                </c:pt>
                <c:pt idx="39">
                  <c:v>4569</c:v>
                </c:pt>
                <c:pt idx="40">
                  <c:v>4712.5</c:v>
                </c:pt>
                <c:pt idx="41">
                  <c:v>4722</c:v>
                </c:pt>
                <c:pt idx="42">
                  <c:v>4877.6000000000004</c:v>
                </c:pt>
                <c:pt idx="43">
                  <c:v>5134.3</c:v>
                </c:pt>
                <c:pt idx="44">
                  <c:v>5424.1</c:v>
                </c:pt>
                <c:pt idx="45">
                  <c:v>5396</c:v>
                </c:pt>
                <c:pt idx="46">
                  <c:v>5385.4</c:v>
                </c:pt>
                <c:pt idx="47">
                  <c:v>5675.4</c:v>
                </c:pt>
                <c:pt idx="48">
                  <c:v>5937</c:v>
                </c:pt>
                <c:pt idx="49">
                  <c:v>6267.2</c:v>
                </c:pt>
                <c:pt idx="50">
                  <c:v>6466.2</c:v>
                </c:pt>
                <c:pt idx="51">
                  <c:v>6450.4</c:v>
                </c:pt>
                <c:pt idx="52">
                  <c:v>6617.7</c:v>
                </c:pt>
                <c:pt idx="53">
                  <c:v>6491.3</c:v>
                </c:pt>
                <c:pt idx="54">
                  <c:v>6792</c:v>
                </c:pt>
                <c:pt idx="55">
                  <c:v>7285</c:v>
                </c:pt>
                <c:pt idx="56">
                  <c:v>7593.8</c:v>
                </c:pt>
                <c:pt idx="57">
                  <c:v>7860.5</c:v>
                </c:pt>
                <c:pt idx="58">
                  <c:v>8132.6</c:v>
                </c:pt>
                <c:pt idx="59">
                  <c:v>8474.5</c:v>
                </c:pt>
                <c:pt idx="60">
                  <c:v>8786.4</c:v>
                </c:pt>
                <c:pt idx="61">
                  <c:v>8955</c:v>
                </c:pt>
                <c:pt idx="62">
                  <c:v>8948.4</c:v>
                </c:pt>
                <c:pt idx="63">
                  <c:v>9266.6</c:v>
                </c:pt>
                <c:pt idx="64">
                  <c:v>9521</c:v>
                </c:pt>
                <c:pt idx="65">
                  <c:v>9905.4</c:v>
                </c:pt>
                <c:pt idx="66">
                  <c:v>10174.799999999999</c:v>
                </c:pt>
                <c:pt idx="67">
                  <c:v>10561</c:v>
                </c:pt>
                <c:pt idx="68">
                  <c:v>11034.9</c:v>
                </c:pt>
                <c:pt idx="69">
                  <c:v>11525.9</c:v>
                </c:pt>
                <c:pt idx="70">
                  <c:v>12065.9</c:v>
                </c:pt>
                <c:pt idx="71">
                  <c:v>12559.7</c:v>
                </c:pt>
                <c:pt idx="72">
                  <c:v>12682.2</c:v>
                </c:pt>
                <c:pt idx="73">
                  <c:v>12908.8</c:v>
                </c:pt>
                <c:pt idx="74">
                  <c:v>13271.1</c:v>
                </c:pt>
                <c:pt idx="75">
                  <c:v>13773.5</c:v>
                </c:pt>
                <c:pt idx="76">
                  <c:v>14234.2</c:v>
                </c:pt>
                <c:pt idx="77">
                  <c:v>14613.8</c:v>
                </c:pt>
                <c:pt idx="78">
                  <c:v>14873.7</c:v>
                </c:pt>
                <c:pt idx="79">
                  <c:v>14830.4</c:v>
                </c:pt>
                <c:pt idx="80">
                  <c:v>14418.7</c:v>
                </c:pt>
                <c:pt idx="81">
                  <c:v>14783.8</c:v>
                </c:pt>
                <c:pt idx="82">
                  <c:v>15020.6</c:v>
                </c:pt>
                <c:pt idx="83">
                  <c:v>15354.6</c:v>
                </c:pt>
                <c:pt idx="84">
                  <c:v>15612.2</c:v>
                </c:pt>
                <c:pt idx="85">
                  <c:v>16013.3</c:v>
                </c:pt>
                <c:pt idx="86">
                  <c:v>16471.5</c:v>
                </c:pt>
                <c:pt idx="87">
                  <c:v>16716.2</c:v>
                </c:pt>
                <c:pt idx="88">
                  <c:v>17096.2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12-4B95-98C8-603F2ACFC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125880"/>
        <c:axId val="466132112"/>
      </c:scatterChart>
      <c:valAx>
        <c:axId val="466125880"/>
        <c:scaling>
          <c:orientation val="minMax"/>
          <c:max val="2020"/>
          <c:min val="1929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6132112"/>
        <c:crosses val="autoZero"/>
        <c:crossBetween val="midCat"/>
      </c:valAx>
      <c:valAx>
        <c:axId val="466132112"/>
        <c:scaling>
          <c:orientation val="minMax"/>
          <c:max val="2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6125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'Задача 2'!$D$3:$D$22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'Задача 2'!$B$3:$B$22</c:f>
              <c:numCache>
                <c:formatCode>0.0</c:formatCode>
                <c:ptCount val="20"/>
                <c:pt idx="0">
                  <c:v>35.799999999999997</c:v>
                </c:pt>
                <c:pt idx="1">
                  <c:v>39.200000000000003</c:v>
                </c:pt>
                <c:pt idx="2">
                  <c:v>42.8</c:v>
                </c:pt>
                <c:pt idx="3">
                  <c:v>46.5</c:v>
                </c:pt>
                <c:pt idx="4">
                  <c:v>49</c:v>
                </c:pt>
                <c:pt idx="5">
                  <c:v>52.6</c:v>
                </c:pt>
                <c:pt idx="6">
                  <c:v>55.7</c:v>
                </c:pt>
                <c:pt idx="7">
                  <c:v>57.6</c:v>
                </c:pt>
                <c:pt idx="8">
                  <c:v>58.2</c:v>
                </c:pt>
                <c:pt idx="9">
                  <c:v>59.9</c:v>
                </c:pt>
                <c:pt idx="10">
                  <c:v>61.6</c:v>
                </c:pt>
                <c:pt idx="11">
                  <c:v>63.4</c:v>
                </c:pt>
                <c:pt idx="12">
                  <c:v>65.099999999999994</c:v>
                </c:pt>
                <c:pt idx="13">
                  <c:v>66.900000000000006</c:v>
                </c:pt>
                <c:pt idx="14">
                  <c:v>68.5</c:v>
                </c:pt>
                <c:pt idx="15">
                  <c:v>70.2</c:v>
                </c:pt>
                <c:pt idx="16">
                  <c:v>71.900000000000006</c:v>
                </c:pt>
                <c:pt idx="17">
                  <c:v>73.599999999999994</c:v>
                </c:pt>
                <c:pt idx="18">
                  <c:v>74.900000000000006</c:v>
                </c:pt>
                <c:pt idx="19">
                  <c:v>76.400000000000006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23-45C1-BF7F-415D21C83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886856"/>
        <c:axId val="453888168"/>
      </c:scatterChart>
      <c:valAx>
        <c:axId val="453886856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888168"/>
        <c:crosses val="autoZero"/>
        <c:crossBetween val="midCat"/>
      </c:valAx>
      <c:valAx>
        <c:axId val="453888168"/>
        <c:scaling>
          <c:orientation val="minMax"/>
          <c:max val="80"/>
          <c:min val="3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886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45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0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50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49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04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88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7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chart" Target="../charts/chart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97780"/>
            <a:ext cx="91439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Практика-6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Анализ временных рядов.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Аналитические и алгоритмические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тренды. Сезонность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4: продажи мороженого.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Аддитивная сезонность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0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206113" y="1500668"/>
          <a:ext cx="1330262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529">
                  <a:extLst>
                    <a:ext uri="{9D8B030D-6E8A-4147-A177-3AD203B41FA5}">
                      <a16:colId xmlns:a16="http://schemas.microsoft.com/office/drawing/2014/main" val="4021560789"/>
                    </a:ext>
                  </a:extLst>
                </a:gridCol>
                <a:gridCol w="548733">
                  <a:extLst>
                    <a:ext uri="{9D8B030D-6E8A-4147-A177-3AD203B41FA5}">
                      <a16:colId xmlns:a16="http://schemas.microsoft.com/office/drawing/2014/main" val="272574820"/>
                    </a:ext>
                  </a:extLst>
                </a:gridCol>
              </a:tblGrid>
              <a:tr h="228794">
                <a:tc>
                  <a:txBody>
                    <a:bodyPr/>
                    <a:lstStyle/>
                    <a:p>
                      <a:pPr algn="ctr" fontAlgn="b"/>
                      <a:endParaRPr lang="ru-RU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05303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весна13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554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лето13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64190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91267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зима13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0158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73792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3560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33788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11602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80426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279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2944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85934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088676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82178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870124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19146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6841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69146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09590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001040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521862" y="1500664"/>
          <a:ext cx="2117595" cy="51682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5865">
                  <a:extLst>
                    <a:ext uri="{9D8B030D-6E8A-4147-A177-3AD203B41FA5}">
                      <a16:colId xmlns:a16="http://schemas.microsoft.com/office/drawing/2014/main" val="2096176706"/>
                    </a:ext>
                  </a:extLst>
                </a:gridCol>
                <a:gridCol w="705865">
                  <a:extLst>
                    <a:ext uri="{9D8B030D-6E8A-4147-A177-3AD203B41FA5}">
                      <a16:colId xmlns:a16="http://schemas.microsoft.com/office/drawing/2014/main" val="4074379627"/>
                    </a:ext>
                  </a:extLst>
                </a:gridCol>
                <a:gridCol w="705865">
                  <a:extLst>
                    <a:ext uri="{9D8B030D-6E8A-4147-A177-3AD203B41FA5}">
                      <a16:colId xmlns:a16="http://schemas.microsoft.com/office/drawing/2014/main" val="3595455542"/>
                    </a:ext>
                  </a:extLst>
                </a:gridCol>
              </a:tblGrid>
              <a:tr h="3291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MA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y-MA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7108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01090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68846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18097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-0,683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00551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1,888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-0,488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-0,280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77083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0,888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484456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2,263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71534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161501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-0,463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619439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0,800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68966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0,213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93372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51410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2632648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0,838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379287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-0,062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80119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22124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15288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585088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14280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-0,683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25196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639457" y="1500664"/>
          <a:ext cx="2438400" cy="51682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1096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3245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077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7667401"/>
                    </a:ext>
                  </a:extLst>
                </a:gridCol>
              </a:tblGrid>
              <a:tr h="3291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ru-RU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–</a:t>
                      </a:r>
                      <a:r>
                        <a:rPr lang="ru-RU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T+S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63078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1,741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63571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1,820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1,803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55647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1,864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2,047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27817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1,926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1,243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-0,343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890805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1,987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1,707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8464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2,048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2,828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0,172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55851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04234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683689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1,953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-0,053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77450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2,294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3,074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0,126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31182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2,356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00209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1,734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0,266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60518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0,001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37016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2,540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39823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-0,184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12126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1,980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665748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3,180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2,445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0,455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04376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2,786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3,566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581717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2,847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3,030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235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2,883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2,909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2,226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-0,026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279279"/>
                  </a:ext>
                </a:extLst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6254750" y="1790700"/>
          <a:ext cx="27400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Уравнение" r:id="rId4" imgW="1600200" imgH="990360" progId="Equation.3">
                  <p:embed/>
                </p:oleObj>
              </mc:Choice>
              <mc:Fallback>
                <p:oleObj name="Уравнение" r:id="rId4" imgW="1600200" imgH="99036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1790700"/>
                        <a:ext cx="2740025" cy="178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6259513" y="3862388"/>
          <a:ext cx="27670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Уравнение" r:id="rId6" imgW="1536480" imgH="241200" progId="Equation.3">
                  <p:embed/>
                </p:oleObj>
              </mc:Choice>
              <mc:Fallback>
                <p:oleObj name="Уравнение" r:id="rId6" imgW="1536480" imgH="2412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3862388"/>
                        <a:ext cx="2767012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6288088" y="4278313"/>
          <a:ext cx="26749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Уравнение" r:id="rId8" imgW="1562040" imgH="457200" progId="Equation.3">
                  <p:embed/>
                </p:oleObj>
              </mc:Choice>
              <mc:Fallback>
                <p:oleObj name="Уравнение" r:id="rId8" imgW="1562040" imgH="4572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4278313"/>
                        <a:ext cx="2674937" cy="82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6269038" y="5381625"/>
          <a:ext cx="20002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Уравнение" r:id="rId10" imgW="1168200" imgH="253800" progId="Equation.3">
                  <p:embed/>
                </p:oleObj>
              </mc:Choice>
              <mc:Fallback>
                <p:oleObj name="Уравнение" r:id="rId10" imgW="1168200" imgH="2538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5381625"/>
                        <a:ext cx="2000250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213451" y="3512034"/>
            <a:ext cx="22544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Корректировка: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75351" y="1442343"/>
            <a:ext cx="17413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Сезонность: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175351" y="5023790"/>
            <a:ext cx="10427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Тренд: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211573" y="5774665"/>
            <a:ext cx="2441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модели: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/>
          </p:nvPr>
        </p:nvGraphicFramePr>
        <p:xfrm>
          <a:off x="6291103" y="6087967"/>
          <a:ext cx="2282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Уравнение" r:id="rId12" imgW="1333440" imgH="419040" progId="Equation.3">
                  <p:embed/>
                </p:oleObj>
              </mc:Choice>
              <mc:Fallback>
                <p:oleObj name="Уравнение" r:id="rId12" imgW="1333440" imgH="4190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103" y="6087967"/>
                        <a:ext cx="2282825" cy="755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55711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4: продажи мороженого.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Мультипликативная сезонность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206113" y="1500668"/>
          <a:ext cx="1330262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529">
                  <a:extLst>
                    <a:ext uri="{9D8B030D-6E8A-4147-A177-3AD203B41FA5}">
                      <a16:colId xmlns:a16="http://schemas.microsoft.com/office/drawing/2014/main" val="4021560789"/>
                    </a:ext>
                  </a:extLst>
                </a:gridCol>
                <a:gridCol w="548733">
                  <a:extLst>
                    <a:ext uri="{9D8B030D-6E8A-4147-A177-3AD203B41FA5}">
                      <a16:colId xmlns:a16="http://schemas.microsoft.com/office/drawing/2014/main" val="272574820"/>
                    </a:ext>
                  </a:extLst>
                </a:gridCol>
              </a:tblGrid>
              <a:tr h="228794">
                <a:tc>
                  <a:txBody>
                    <a:bodyPr/>
                    <a:lstStyle/>
                    <a:p>
                      <a:pPr algn="ctr" fontAlgn="b"/>
                      <a:endParaRPr lang="ru-RU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05303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весна13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554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лето13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64190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91267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зима13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0158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73792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3560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осень14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33788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11602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80426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279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2944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85934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088676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82178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870124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19146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6841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69146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09590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001040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521862" y="1500664"/>
          <a:ext cx="2117595" cy="51682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5865">
                  <a:extLst>
                    <a:ext uri="{9D8B030D-6E8A-4147-A177-3AD203B41FA5}">
                      <a16:colId xmlns:a16="http://schemas.microsoft.com/office/drawing/2014/main" val="2096176706"/>
                    </a:ext>
                  </a:extLst>
                </a:gridCol>
                <a:gridCol w="705865">
                  <a:extLst>
                    <a:ext uri="{9D8B030D-6E8A-4147-A177-3AD203B41FA5}">
                      <a16:colId xmlns:a16="http://schemas.microsoft.com/office/drawing/2014/main" val="4074379627"/>
                    </a:ext>
                  </a:extLst>
                </a:gridCol>
                <a:gridCol w="705865">
                  <a:extLst>
                    <a:ext uri="{9D8B030D-6E8A-4147-A177-3AD203B41FA5}">
                      <a16:colId xmlns:a16="http://schemas.microsoft.com/office/drawing/2014/main" val="3595455542"/>
                    </a:ext>
                  </a:extLst>
                </a:gridCol>
              </a:tblGrid>
              <a:tr h="3291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MA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y/MA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7108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01090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68846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18097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00551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1,888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77083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484456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71534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161501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619439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68966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93372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51410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2632648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379287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80119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22124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15288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585088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14280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25196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639457" y="1500664"/>
          <a:ext cx="2438400" cy="51682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1096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3245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077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7667401"/>
                    </a:ext>
                  </a:extLst>
                </a:gridCol>
              </a:tblGrid>
              <a:tr h="3291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ru-RU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/</a:t>
                      </a:r>
                      <a:r>
                        <a:rPr lang="ru-RU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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63078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63571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55647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-0,279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27817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-0,413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890805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1,597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-0,313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8464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55851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04234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683689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77450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31182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00209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60518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37016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39823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-0,296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12126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665748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04376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3,830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-0,530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581717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-0,701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235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279279"/>
                  </a:ext>
                </a:extLst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6237288" y="1790700"/>
          <a:ext cx="2697162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Уравнение" r:id="rId4" imgW="1574640" imgH="990360" progId="Equation.3">
                  <p:embed/>
                </p:oleObj>
              </mc:Choice>
              <mc:Fallback>
                <p:oleObj name="Уравнение" r:id="rId4" imgW="1574640" imgH="99036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1790700"/>
                        <a:ext cx="2697162" cy="178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6262688" y="3862388"/>
          <a:ext cx="26066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Уравнение" r:id="rId6" imgW="1447560" imgH="241200" progId="Equation.3">
                  <p:embed/>
                </p:oleObj>
              </mc:Choice>
              <mc:Fallback>
                <p:oleObj name="Уравнение" r:id="rId6" imgW="1447560" imgH="2412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3862388"/>
                        <a:ext cx="2606675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6280150" y="4278313"/>
          <a:ext cx="25003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Уравнение" r:id="rId8" imgW="1460160" imgH="457200" progId="Equation.3">
                  <p:embed/>
                </p:oleObj>
              </mc:Choice>
              <mc:Fallback>
                <p:oleObj name="Уравнение" r:id="rId8" imgW="1460160" imgH="4572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4278313"/>
                        <a:ext cx="2500313" cy="82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6288088" y="5381625"/>
          <a:ext cx="20002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Уравнение" r:id="rId10" imgW="1168200" imgH="253800" progId="Equation.3">
                  <p:embed/>
                </p:oleObj>
              </mc:Choice>
              <mc:Fallback>
                <p:oleObj name="Уравнение" r:id="rId10" imgW="1168200" imgH="2538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5381625"/>
                        <a:ext cx="2000250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213451" y="3512034"/>
            <a:ext cx="22544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Корректировка: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75351" y="1442343"/>
            <a:ext cx="17413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Сезонность: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175351" y="5023790"/>
            <a:ext cx="10427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Тренд: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211573" y="5774665"/>
            <a:ext cx="2441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модели: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/>
          </p:nvPr>
        </p:nvGraphicFramePr>
        <p:xfrm>
          <a:off x="6291103" y="6087967"/>
          <a:ext cx="2282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Уравнение" r:id="rId12" imgW="1333440" imgH="419040" progId="Equation.3">
                  <p:embed/>
                </p:oleObj>
              </mc:Choice>
              <mc:Fallback>
                <p:oleObj name="Уравнение" r:id="rId12" imgW="1333440" imgH="4190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103" y="6087967"/>
                        <a:ext cx="2282825" cy="755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0123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1: курс доллара (3.04 – 16.05)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к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ритерии неизменности среднего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79558"/>
              </p:ext>
            </p:extLst>
          </p:nvPr>
        </p:nvGraphicFramePr>
        <p:xfrm>
          <a:off x="223687" y="1399103"/>
          <a:ext cx="1967969" cy="4714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741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793802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57,29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550301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57,54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7671878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20801047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57,58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5376939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57,83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987196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10.04.2018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58,57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422372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11.04.2018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62,37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225426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12.04.2018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64,06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1093728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62,07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48631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61,43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46044529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62,28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3080436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61,15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2354644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19.04.2018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61,55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7922454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60,86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409501057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21.04.2018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323744010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96514"/>
              </p:ext>
            </p:extLst>
          </p:nvPr>
        </p:nvGraphicFramePr>
        <p:xfrm>
          <a:off x="2310194" y="1399103"/>
          <a:ext cx="2015064" cy="44005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812797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24.04.2018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99124407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61,66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81138439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3784265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27.04.2018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50497294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62,73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28304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29.04.2018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8207070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63,49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020828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9058729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08.05.2018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62,71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9131276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09.05.2018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63,01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60159709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62,52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207774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172124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15.05.2018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68153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16.05.2018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61,92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489079786"/>
                  </a:ext>
                </a:extLst>
              </a:tr>
            </a:tbl>
          </a:graphicData>
        </a:graphic>
      </p:graphicFrame>
      <p:graphicFrame>
        <p:nvGraphicFramePr>
          <p:cNvPr id="26" name="Диаграмма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110707"/>
              </p:ext>
            </p:extLst>
          </p:nvPr>
        </p:nvGraphicFramePr>
        <p:xfrm>
          <a:off x="4443795" y="1399103"/>
          <a:ext cx="4337347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110137" y="6157520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Критерии: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медиана,  восходящие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/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нисходящие, 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Аббе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73957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89702"/>
              </p:ext>
            </p:extLst>
          </p:nvPr>
        </p:nvGraphicFramePr>
        <p:xfrm>
          <a:off x="223687" y="1399103"/>
          <a:ext cx="1967969" cy="4714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741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793802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57,29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550301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57,54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7671878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20801047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57,58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5376939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57,83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987196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10.04.2018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58,57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422372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62,37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225426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64,06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1093728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62,07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48631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61,43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46044529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62,28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3080436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61,15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2354644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19.04.2018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61,55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7922454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60,86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409501057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21.04.2018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323744010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20734"/>
              </p:ext>
            </p:extLst>
          </p:nvPr>
        </p:nvGraphicFramePr>
        <p:xfrm>
          <a:off x="2970596" y="1399103"/>
          <a:ext cx="2015064" cy="44005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812797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24.04.2018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99124407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61,66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81138439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3784265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27.04.2018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50497294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62,73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28304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29.04.2018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8207070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63,49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020828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9058729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08.05.2018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62,71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9131276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09.05.2018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63,01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60159709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62,52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207774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172124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15.05.2018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68153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16.05.2018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61,92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489079786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58838"/>
              </p:ext>
            </p:extLst>
          </p:nvPr>
        </p:nvGraphicFramePr>
        <p:xfrm>
          <a:off x="2191656" y="1399104"/>
          <a:ext cx="321733" cy="4714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3496190398"/>
                    </a:ext>
                  </a:extLst>
                </a:gridCol>
              </a:tblGrid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770548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671779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779303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184533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596577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-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3500436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+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54366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947267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072625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4800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0875400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677039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19525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949631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-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088888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69295"/>
              </p:ext>
            </p:extLst>
          </p:nvPr>
        </p:nvGraphicFramePr>
        <p:xfrm>
          <a:off x="4985660" y="1399103"/>
          <a:ext cx="321733" cy="44005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2320208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402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-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120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2330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512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98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773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92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491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993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727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930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7118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565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+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5040612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65533"/>
              </p:ext>
            </p:extLst>
          </p:nvPr>
        </p:nvGraphicFramePr>
        <p:xfrm>
          <a:off x="5307393" y="1399103"/>
          <a:ext cx="304800" cy="44005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2974848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417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44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55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288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29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-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8289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244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376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576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9367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680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710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514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+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840166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86168"/>
              </p:ext>
            </p:extLst>
          </p:nvPr>
        </p:nvGraphicFramePr>
        <p:xfrm>
          <a:off x="2510971" y="1399103"/>
          <a:ext cx="331410" cy="4714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31410">
                  <a:extLst>
                    <a:ext uri="{9D8B030D-6E8A-4147-A177-3AD203B41FA5}">
                      <a16:colId xmlns:a16="http://schemas.microsoft.com/office/drawing/2014/main" val="2100130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515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179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235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6705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7698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8272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+mn-lt"/>
                        </a:rPr>
                        <a:t>+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553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2945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4911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+mn-lt"/>
                        </a:rPr>
                        <a:t>-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3158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0825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+mn-lt"/>
                        </a:rPr>
                        <a:t>-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186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832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+mn-lt"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9396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+mn-lt"/>
                        </a:rPr>
                        <a:t>+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888125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33270" y="6113978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Медиана: 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med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61,77,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29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8 &lt; 10,31,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(29) = 8 &gt; 4,86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неслучайный.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415943"/>
              </p:ext>
            </p:extLst>
          </p:nvPr>
        </p:nvGraphicFramePr>
        <p:xfrm>
          <a:off x="5728307" y="1285677"/>
          <a:ext cx="303106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Уравнение" r:id="rId4" imgW="1904760" imgH="291960" progId="Equation.3">
                  <p:embed/>
                </p:oleObj>
              </mc:Choice>
              <mc:Fallback>
                <p:oleObj name="Уравнение" r:id="rId4" imgW="1904760" imgH="29196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307" y="1285677"/>
                        <a:ext cx="3031067" cy="525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532560"/>
              </p:ext>
            </p:extLst>
          </p:nvPr>
        </p:nvGraphicFramePr>
        <p:xfrm>
          <a:off x="5726722" y="1863263"/>
          <a:ext cx="2321641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Уравнение" r:id="rId6" imgW="1333440" imgH="215640" progId="Equation.3">
                  <p:embed/>
                </p:oleObj>
              </mc:Choice>
              <mc:Fallback>
                <p:oleObj name="Уравнение" r:id="rId6" imgW="1333440" imgH="21564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722" y="1863263"/>
                        <a:ext cx="2321641" cy="388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901874"/>
              </p:ext>
            </p:extLst>
          </p:nvPr>
        </p:nvGraphicFramePr>
        <p:xfrm>
          <a:off x="5735560" y="2241161"/>
          <a:ext cx="340117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Уравнение" r:id="rId8" imgW="2234880" imgH="545760" progId="Equation.3">
                  <p:embed/>
                </p:oleObj>
              </mc:Choice>
              <mc:Fallback>
                <p:oleObj name="Уравнение" r:id="rId8" imgW="2234880" imgH="54576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60" y="2241161"/>
                        <a:ext cx="3401177" cy="982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404285"/>
              </p:ext>
            </p:extLst>
          </p:nvPr>
        </p:nvGraphicFramePr>
        <p:xfrm>
          <a:off x="5735559" y="3087001"/>
          <a:ext cx="3408441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Уравнение" r:id="rId10" imgW="2145960" imgH="914400" progId="Equation.3">
                  <p:embed/>
                </p:oleObj>
              </mc:Choice>
              <mc:Fallback>
                <p:oleObj name="Уравнение" r:id="rId10" imgW="2145960" imgH="91440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59" y="3087001"/>
                        <a:ext cx="3408441" cy="164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3270" y="6418705"/>
            <a:ext cx="90107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Восходящие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нисходящие: 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29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17 &gt; 14,69,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(29) = 4 &lt; 6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случайный.</a:t>
            </a:r>
            <a:endParaRPr lang="ru-RU" sz="2200" dirty="0"/>
          </a:p>
        </p:txBody>
      </p:sp>
      <p:sp>
        <p:nvSpPr>
          <p:cNvPr id="1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1: курс доллара (3.04 – 16.05)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к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ритерии неизменности среднего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9140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89702"/>
              </p:ext>
            </p:extLst>
          </p:nvPr>
        </p:nvGraphicFramePr>
        <p:xfrm>
          <a:off x="223687" y="1399103"/>
          <a:ext cx="1967969" cy="4714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741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793802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57,29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550301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57,54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7671878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20801047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57,58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5376939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57,83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987196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10.04.2018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58,57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422372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62,37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225426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64,06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1093728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62,07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48631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61,43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46044529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62,28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3080436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61,15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2354644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19.04.2018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61,55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7922454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60,86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409501057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21.04.2018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323744010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20734"/>
              </p:ext>
            </p:extLst>
          </p:nvPr>
        </p:nvGraphicFramePr>
        <p:xfrm>
          <a:off x="2970596" y="1399103"/>
          <a:ext cx="2015064" cy="44005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812797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24.04.2018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99124407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61,66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81138439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3784265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27.04.2018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50497294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62,73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28304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29.04.2018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8207070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63,49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020828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9058729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08.05.2018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62,71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9131276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09.05.2018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63,01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60159709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62,52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207774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172124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15.05.2018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68153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16.05.2018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61,92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489079786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33270" y="6113978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Аббе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29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0,54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/3,69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= 0,147 &lt;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0,704,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неслучайный.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91064"/>
              </p:ext>
            </p:extLst>
          </p:nvPr>
        </p:nvGraphicFramePr>
        <p:xfrm>
          <a:off x="2191662" y="1399103"/>
          <a:ext cx="671515" cy="4714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1515">
                  <a:extLst>
                    <a:ext uri="{9D8B030D-6E8A-4147-A177-3AD203B41FA5}">
                      <a16:colId xmlns:a16="http://schemas.microsoft.com/office/drawing/2014/main" val="3384945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166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3589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032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4688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831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0,54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2741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14,43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1486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2,87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43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3,99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429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3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0,72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09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1,29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10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0,17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94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0,48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007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0,22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4929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37806"/>
              </p:ext>
            </p:extLst>
          </p:nvPr>
        </p:nvGraphicFramePr>
        <p:xfrm>
          <a:off x="4993258" y="1399103"/>
          <a:ext cx="669510" cy="44005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69510">
                  <a:extLst>
                    <a:ext uri="{9D8B030D-6E8A-4147-A177-3AD203B41FA5}">
                      <a16:colId xmlns:a16="http://schemas.microsoft.com/office/drawing/2014/main" val="331870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872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559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67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0,73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0729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591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0,53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051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2,21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783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754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0,24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286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795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0,23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562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0,62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917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0,00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354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0,02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260849"/>
                  </a:ext>
                </a:extLst>
              </a:tr>
            </a:tbl>
          </a:graphicData>
        </a:graphic>
      </p:graphicFrame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858453"/>
              </p:ext>
            </p:extLst>
          </p:nvPr>
        </p:nvGraphicFramePr>
        <p:xfrm>
          <a:off x="5783263" y="3097907"/>
          <a:ext cx="13954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Уравнение" r:id="rId4" imgW="774360" imgH="482400" progId="Equation.3">
                  <p:embed/>
                </p:oleObj>
              </mc:Choice>
              <mc:Fallback>
                <p:oleObj name="Уравнение" r:id="rId4" imgW="774360" imgH="4824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3097907"/>
                        <a:ext cx="1395412" cy="868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582715"/>
              </p:ext>
            </p:extLst>
          </p:nvPr>
        </p:nvGraphicFramePr>
        <p:xfrm>
          <a:off x="5761038" y="2260600"/>
          <a:ext cx="28352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Уравнение" r:id="rId6" imgW="1574640" imgH="495000" progId="Equation.3">
                  <p:embed/>
                </p:oleObj>
              </mc:Choice>
              <mc:Fallback>
                <p:oleObj name="Уравнение" r:id="rId6" imgW="1574640" imgH="4950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2260600"/>
                        <a:ext cx="2835275" cy="890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552686"/>
              </p:ext>
            </p:extLst>
          </p:nvPr>
        </p:nvGraphicFramePr>
        <p:xfrm>
          <a:off x="5781675" y="1368425"/>
          <a:ext cx="32639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Уравнение" r:id="rId8" imgW="1942920" imgH="495000" progId="Equation.3">
                  <p:embed/>
                </p:oleObj>
              </mc:Choice>
              <mc:Fallback>
                <p:oleObj name="Уравнение" r:id="rId8" imgW="1942920" imgH="4950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1368425"/>
                        <a:ext cx="3263900" cy="892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743765"/>
              </p:ext>
            </p:extLst>
          </p:nvPr>
        </p:nvGraphicFramePr>
        <p:xfrm>
          <a:off x="5781675" y="3773473"/>
          <a:ext cx="33623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Уравнение" r:id="rId10" imgW="2031840" imgH="545760" progId="Equation.3">
                  <p:embed/>
                </p:oleObj>
              </mc:Choice>
              <mc:Fallback>
                <p:oleObj name="Уравнение" r:id="rId10" imgW="2031840" imgH="54576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3773473"/>
                        <a:ext cx="3362325" cy="984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395636"/>
              </p:ext>
            </p:extLst>
          </p:nvPr>
        </p:nvGraphicFramePr>
        <p:xfrm>
          <a:off x="5805643" y="4784331"/>
          <a:ext cx="31321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Уравнение" r:id="rId12" imgW="1739880" imgH="241200" progId="Equation.3">
                  <p:embed/>
                </p:oleObj>
              </mc:Choice>
              <mc:Fallback>
                <p:oleObj name="Уравнение" r:id="rId12" imgW="1739880" imgH="2412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643" y="4784331"/>
                        <a:ext cx="3132138" cy="434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1: курс доллара (3.04 – 16.05)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к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ритерии неизменности среднего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5771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38788"/>
              </p:ext>
            </p:extLst>
          </p:nvPr>
        </p:nvGraphicFramePr>
        <p:xfrm>
          <a:off x="223687" y="1399103"/>
          <a:ext cx="1967969" cy="31432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741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793802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57,29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550301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57,54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7671878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20801047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57,58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5376939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57,83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7987196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10.04.2018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58,57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422372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62,37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225426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64,06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1093728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13.04.2018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62,07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56486311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14.04.2018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61,43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460445290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81520"/>
              </p:ext>
            </p:extLst>
          </p:nvPr>
        </p:nvGraphicFramePr>
        <p:xfrm>
          <a:off x="6916061" y="1423293"/>
          <a:ext cx="2015064" cy="282892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904009267"/>
                    </a:ext>
                  </a:extLst>
                </a:gridCol>
                <a:gridCol w="812797">
                  <a:extLst>
                    <a:ext uri="{9D8B030D-6E8A-4147-A177-3AD203B41FA5}">
                      <a16:colId xmlns:a16="http://schemas.microsoft.com/office/drawing/2014/main" val="168181106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29.04.2018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62,00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38207070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04.05.2018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63,49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020828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05.05.2018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59058729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08.05.2018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62,71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9131276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09.05.2018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63,01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60159709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11.05.2018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62,52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7207774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12.05.2018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2172124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15.05.2018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068153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16.05.2018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61,92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" marR="7094" marT="7094" marB="0" anchor="b"/>
                </a:tc>
                <a:extLst>
                  <a:ext uri="{0D108BD9-81ED-4DB2-BD59-A6C34878D82A}">
                    <a16:rowId xmlns:a16="http://schemas.microsoft.com/office/drawing/2014/main" val="1489079786"/>
                  </a:ext>
                </a:extLst>
              </a:tr>
            </a:tbl>
          </a:graphicData>
        </a:graphic>
      </p:graphicFrame>
      <p:sp>
        <p:nvSpPr>
          <p:cNvPr id="1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1: курс доллара (3.04 – 16.05)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Полиномиальные тренды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78649"/>
              </p:ext>
            </p:extLst>
          </p:nvPr>
        </p:nvGraphicFramePr>
        <p:xfrm>
          <a:off x="4795687" y="1399103"/>
          <a:ext cx="1967969" cy="31432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74167">
                  <a:extLst>
                    <a:ext uri="{9D8B030D-6E8A-4147-A177-3AD203B41FA5}">
                      <a16:colId xmlns:a16="http://schemas.microsoft.com/office/drawing/2014/main" val="945142173"/>
                    </a:ext>
                  </a:extLst>
                </a:gridCol>
                <a:gridCol w="793802">
                  <a:extLst>
                    <a:ext uri="{9D8B030D-6E8A-4147-A177-3AD203B41FA5}">
                      <a16:colId xmlns:a16="http://schemas.microsoft.com/office/drawing/2014/main" val="433798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62,28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2939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61,15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797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19.04.2018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61,55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827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60,86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783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21.04.2018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6375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24.04.2018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61,77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62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25.04.2018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61,66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463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26.04.2018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61,75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4164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27.04.2018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62,60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81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28.04.2018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62,73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57687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66122"/>
              </p:ext>
            </p:extLst>
          </p:nvPr>
        </p:nvGraphicFramePr>
        <p:xfrm>
          <a:off x="2191654" y="1399103"/>
          <a:ext cx="2227946" cy="31432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4533">
                  <a:extLst>
                    <a:ext uri="{9D8B030D-6E8A-4147-A177-3AD203B41FA5}">
                      <a16:colId xmlns:a16="http://schemas.microsoft.com/office/drawing/2014/main" val="3732337835"/>
                    </a:ext>
                  </a:extLst>
                </a:gridCol>
                <a:gridCol w="375208">
                  <a:extLst>
                    <a:ext uri="{9D8B030D-6E8A-4147-A177-3AD203B41FA5}">
                      <a16:colId xmlns:a16="http://schemas.microsoft.com/office/drawing/2014/main" val="3326636478"/>
                    </a:ext>
                  </a:extLst>
                </a:gridCol>
                <a:gridCol w="652536">
                  <a:extLst>
                    <a:ext uri="{9D8B030D-6E8A-4147-A177-3AD203B41FA5}">
                      <a16:colId xmlns:a16="http://schemas.microsoft.com/office/drawing/2014/main" val="3004263703"/>
                    </a:ext>
                  </a:extLst>
                </a:gridCol>
                <a:gridCol w="815669">
                  <a:extLst>
                    <a:ext uri="{9D8B030D-6E8A-4147-A177-3AD203B41FA5}">
                      <a16:colId xmlns:a16="http://schemas.microsoft.com/office/drawing/2014/main" val="33561306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458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990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307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682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050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216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343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343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111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512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067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81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729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213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1000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352279"/>
                  </a:ext>
                </a:extLst>
              </a:tr>
            </a:tbl>
          </a:graphicData>
        </a:graphic>
      </p:graphicFrame>
      <p:graphicFrame>
        <p:nvGraphicFramePr>
          <p:cNvPr id="25" name="Объект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808284"/>
              </p:ext>
            </p:extLst>
          </p:nvPr>
        </p:nvGraphicFramePr>
        <p:xfrm>
          <a:off x="223688" y="4627018"/>
          <a:ext cx="348119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Уравнение" r:id="rId4" imgW="1993680" imgH="380880" progId="Equation.3">
                  <p:embed/>
                </p:oleObj>
              </mc:Choice>
              <mc:Fallback>
                <p:oleObj name="Уравнение" r:id="rId4" imgW="1993680" imgH="3808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88" y="4627018"/>
                        <a:ext cx="3481192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89216"/>
              </p:ext>
            </p:extLst>
          </p:nvPr>
        </p:nvGraphicFramePr>
        <p:xfrm>
          <a:off x="228449" y="5256585"/>
          <a:ext cx="45672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Уравнение" r:id="rId6" imgW="2616120" imgH="380880" progId="Equation.3">
                  <p:embed/>
                </p:oleObj>
              </mc:Choice>
              <mc:Fallback>
                <p:oleObj name="Уравнение" r:id="rId6" imgW="2616120" imgH="38088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9" y="5256585"/>
                        <a:ext cx="4567237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948956"/>
              </p:ext>
            </p:extLst>
          </p:nvPr>
        </p:nvGraphicFramePr>
        <p:xfrm>
          <a:off x="252261" y="5942385"/>
          <a:ext cx="544099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Уравнение" r:id="rId8" imgW="3251160" imgH="380880" progId="Equation.3">
                  <p:embed/>
                </p:oleObj>
              </mc:Choice>
              <mc:Fallback>
                <p:oleObj name="Уравнение" r:id="rId8" imgW="3251160" imgH="3808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61" y="5942385"/>
                        <a:ext cx="5440997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324919"/>
              </p:ext>
            </p:extLst>
          </p:nvPr>
        </p:nvGraphicFramePr>
        <p:xfrm>
          <a:off x="4795686" y="4600089"/>
          <a:ext cx="418480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Уравнение" r:id="rId10" imgW="2565360" imgH="380880" progId="Equation.3">
                  <p:embed/>
                </p:oleObj>
              </mc:Choice>
              <mc:Fallback>
                <p:oleObj name="Уравнение" r:id="rId10" imgW="2565360" imgH="38088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686" y="4600089"/>
                        <a:ext cx="4184801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96342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57419"/>
              </p:ext>
            </p:extLst>
          </p:nvPr>
        </p:nvGraphicFramePr>
        <p:xfrm>
          <a:off x="128588" y="5568003"/>
          <a:ext cx="1946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Уравнение" r:id="rId3" imgW="1079280" imgH="253800" progId="Equation.3">
                  <p:embed/>
                </p:oleObj>
              </mc:Choice>
              <mc:Fallback>
                <p:oleObj name="Уравнение" r:id="rId3" imgW="1079280" imgH="2538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5568003"/>
                        <a:ext cx="194627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Диаграмма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274736"/>
              </p:ext>
            </p:extLst>
          </p:nvPr>
        </p:nvGraphicFramePr>
        <p:xfrm>
          <a:off x="4859868" y="1428836"/>
          <a:ext cx="4147608" cy="251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Диаграмма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455654"/>
              </p:ext>
            </p:extLst>
          </p:nvPr>
        </p:nvGraphicFramePr>
        <p:xfrm>
          <a:off x="4859868" y="4064436"/>
          <a:ext cx="4147608" cy="244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024064" y="5581159"/>
            <a:ext cx="21113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рост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3,5% в год.</a:t>
            </a: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2: динамика ВВП США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Экспоненциальный тренд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12580"/>
              </p:ext>
            </p:extLst>
          </p:nvPr>
        </p:nvGraphicFramePr>
        <p:xfrm>
          <a:off x="128588" y="1423293"/>
          <a:ext cx="1668464" cy="41139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34232">
                  <a:extLst>
                    <a:ext uri="{9D8B030D-6E8A-4147-A177-3AD203B41FA5}">
                      <a16:colId xmlns:a16="http://schemas.microsoft.com/office/drawing/2014/main" val="2434225827"/>
                    </a:ext>
                  </a:extLst>
                </a:gridCol>
                <a:gridCol w="834232">
                  <a:extLst>
                    <a:ext uri="{9D8B030D-6E8A-4147-A177-3AD203B41FA5}">
                      <a16:colId xmlns:a16="http://schemas.microsoft.com/office/drawing/2014/main" val="1601241724"/>
                    </a:ext>
                  </a:extLst>
                </a:gridCol>
              </a:tblGrid>
              <a:tr h="347660">
                <a:tc>
                  <a:txBody>
                    <a:bodyPr/>
                    <a:lstStyle/>
                    <a:p>
                      <a:pPr algn="ctr" fontAlgn="b"/>
                      <a:endParaRPr lang="ru-RU" sz="2200" b="0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2200" b="0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7777758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1929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1 057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990718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967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870644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905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088665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1932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788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142181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778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5443441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862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169024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939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29702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1 061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026097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1 115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892737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1 078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090505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000" u="none" strike="noStrike" dirty="0" smtClean="0">
                          <a:effectLst/>
                          <a:latin typeface="+mn-lt"/>
                        </a:rPr>
                        <a:t>…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769162"/>
                  </a:ext>
                </a:extLst>
              </a:tr>
              <a:tr h="313854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 smtClean="0">
                          <a:effectLst/>
                          <a:latin typeface="+mn-lt"/>
                        </a:rPr>
                        <a:t>2017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 smtClean="0">
                          <a:effectLst/>
                          <a:latin typeface="+mn-lt"/>
                        </a:rPr>
                        <a:t>17 096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310399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56286"/>
              </p:ext>
            </p:extLst>
          </p:nvPr>
        </p:nvGraphicFramePr>
        <p:xfrm>
          <a:off x="1783290" y="1420245"/>
          <a:ext cx="2720976" cy="41167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0244">
                  <a:extLst>
                    <a:ext uri="{9D8B030D-6E8A-4147-A177-3AD203B41FA5}">
                      <a16:colId xmlns:a16="http://schemas.microsoft.com/office/drawing/2014/main" val="3881356442"/>
                    </a:ext>
                  </a:extLst>
                </a:gridCol>
                <a:gridCol w="680244">
                  <a:extLst>
                    <a:ext uri="{9D8B030D-6E8A-4147-A177-3AD203B41FA5}">
                      <a16:colId xmlns:a16="http://schemas.microsoft.com/office/drawing/2014/main" val="947052945"/>
                    </a:ext>
                  </a:extLst>
                </a:gridCol>
                <a:gridCol w="680244">
                  <a:extLst>
                    <a:ext uri="{9D8B030D-6E8A-4147-A177-3AD203B41FA5}">
                      <a16:colId xmlns:a16="http://schemas.microsoft.com/office/drawing/2014/main" val="2571262915"/>
                    </a:ext>
                  </a:extLst>
                </a:gridCol>
                <a:gridCol w="680244">
                  <a:extLst>
                    <a:ext uri="{9D8B030D-6E8A-4147-A177-3AD203B41FA5}">
                      <a16:colId xmlns:a16="http://schemas.microsoft.com/office/drawing/2014/main" val="884596949"/>
                    </a:ext>
                  </a:extLst>
                </a:gridCol>
              </a:tblGrid>
              <a:tr h="3419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lny</a:t>
                      </a:r>
                      <a:endParaRPr lang="en-US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y^</a:t>
                      </a:r>
                      <a:endParaRPr lang="en-US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eps</a:t>
                      </a:r>
                      <a:endParaRPr lang="en-US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6060401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6,96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1016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686320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6,87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1052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-85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904765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6,81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1089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-184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712069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6,67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1128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-340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700440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6,66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1168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-389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439520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1209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-347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234118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6,84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1252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-313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134360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6,97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1296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-236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035934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7,02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1342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-227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059860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6,98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1390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-312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6640566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</a:rPr>
                        <a:t>…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</a:rPr>
                        <a:t>…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</a:rPr>
                        <a:t>…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6850889"/>
                  </a:ext>
                </a:extLst>
              </a:tr>
              <a:tr h="311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</a:rPr>
                        <a:t>9,75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</a:rPr>
                        <a:t>88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</a:rPr>
                        <a:t>21676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</a:rPr>
                        <a:t>-4580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68495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09525" y="5923604"/>
            <a:ext cx="4764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Рост 2,6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%, 2,9%, 1,5% и 2,3% в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2014-2017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</a:rPr>
              <a:t>Ниже среднего за 1929-2017.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4812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Graphic spid="35" grpId="0">
        <p:bldAsOne/>
      </p:bldGraphic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692886"/>
              </p:ext>
            </p:extLst>
          </p:nvPr>
        </p:nvGraphicFramePr>
        <p:xfrm>
          <a:off x="2873829" y="1423293"/>
          <a:ext cx="6106659" cy="2739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3: поквартальная динамика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ч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исла владельцев смартфонов в России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61922"/>
              </p:ext>
            </p:extLst>
          </p:nvPr>
        </p:nvGraphicFramePr>
        <p:xfrm>
          <a:off x="89186" y="1378929"/>
          <a:ext cx="1911255" cy="543953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8617">
                  <a:extLst>
                    <a:ext uri="{9D8B030D-6E8A-4147-A177-3AD203B41FA5}">
                      <a16:colId xmlns:a16="http://schemas.microsoft.com/office/drawing/2014/main" val="902374135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2253077954"/>
                    </a:ext>
                  </a:extLst>
                </a:gridCol>
                <a:gridCol w="409432">
                  <a:extLst>
                    <a:ext uri="{9D8B030D-6E8A-4147-A177-3AD203B41FA5}">
                      <a16:colId xmlns:a16="http://schemas.microsoft.com/office/drawing/2014/main" val="10703006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640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35,8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784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39,2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785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42,8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448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46,5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919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49,0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761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52,6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721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55,7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255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57,6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1398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58,2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167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59,9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04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61,6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841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63,4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947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65,1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991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66,9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500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68,5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070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70,2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483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71,9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89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73,6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88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74,9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230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76,4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78910"/>
                  </a:ext>
                </a:extLst>
              </a:tr>
            </a:tbl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2873829" y="4162548"/>
            <a:ext cx="4258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indent="-1077913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Линейный тренд: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7913" indent="-1077913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постоянный абсолютный прирост.</a:t>
            </a:r>
          </a:p>
        </p:txBody>
      </p:sp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719471"/>
              </p:ext>
            </p:extLst>
          </p:nvPr>
        </p:nvGraphicFramePr>
        <p:xfrm>
          <a:off x="3197980" y="4864220"/>
          <a:ext cx="3776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Уравнение" r:id="rId4" imgW="2095200" imgH="253800" progId="Equation.3">
                  <p:embed/>
                </p:oleObj>
              </mc:Choice>
              <mc:Fallback>
                <p:oleObj name="Уравнение" r:id="rId4" imgW="2095200" imgH="2538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980" y="4864220"/>
                        <a:ext cx="3776662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2877719" y="5270684"/>
            <a:ext cx="35092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indent="-1077913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Квадратичный тренд: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7913" indent="-1077913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немонотонная зависимость.</a:t>
            </a:r>
          </a:p>
        </p:txBody>
      </p:sp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144891"/>
              </p:ext>
            </p:extLst>
          </p:nvPr>
        </p:nvGraphicFramePr>
        <p:xfrm>
          <a:off x="3183465" y="5944638"/>
          <a:ext cx="473233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Уравнение" r:id="rId6" imgW="2705040" imgH="253800" progId="Equation.3">
                  <p:embed/>
                </p:oleObj>
              </mc:Choice>
              <mc:Fallback>
                <p:oleObj name="Уравнение" r:id="rId6" imgW="2705040" imgH="2538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465" y="5944638"/>
                        <a:ext cx="4732336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22303"/>
              </p:ext>
            </p:extLst>
          </p:nvPr>
        </p:nvGraphicFramePr>
        <p:xfrm>
          <a:off x="3222335" y="6356475"/>
          <a:ext cx="37713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Уравнение" r:id="rId8" imgW="2095200" imgH="228600" progId="Equation.3">
                  <p:embed/>
                </p:oleObj>
              </mc:Choice>
              <mc:Fallback>
                <p:oleObj name="Уравнение" r:id="rId8" imgW="2095200" imgH="22860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22335" y="6356475"/>
                        <a:ext cx="37713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44453"/>
              </p:ext>
            </p:extLst>
          </p:nvPr>
        </p:nvGraphicFramePr>
        <p:xfrm>
          <a:off x="1996550" y="1378930"/>
          <a:ext cx="661983" cy="544367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61983">
                  <a:extLst>
                    <a:ext uri="{9D8B030D-6E8A-4147-A177-3AD203B41FA5}">
                      <a16:colId xmlns:a16="http://schemas.microsoft.com/office/drawing/2014/main" val="770784954"/>
                    </a:ext>
                  </a:extLst>
                </a:gridCol>
              </a:tblGrid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8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0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835602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19169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099092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4138960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96339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2238908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502663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310085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7846785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81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412850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822486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121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101980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144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09486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169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694616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196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322596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6253064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256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4119083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289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4774757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6661432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361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766022"/>
                  </a:ext>
                </a:extLst>
              </a:tr>
              <a:tr h="25662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400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27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5910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3: поквартальная динамика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ч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исла владельцев смартфонов в России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61922"/>
              </p:ext>
            </p:extLst>
          </p:nvPr>
        </p:nvGraphicFramePr>
        <p:xfrm>
          <a:off x="89186" y="1378929"/>
          <a:ext cx="1911255" cy="543953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8617">
                  <a:extLst>
                    <a:ext uri="{9D8B030D-6E8A-4147-A177-3AD203B41FA5}">
                      <a16:colId xmlns:a16="http://schemas.microsoft.com/office/drawing/2014/main" val="902374135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2253077954"/>
                    </a:ext>
                  </a:extLst>
                </a:gridCol>
                <a:gridCol w="409432">
                  <a:extLst>
                    <a:ext uri="{9D8B030D-6E8A-4147-A177-3AD203B41FA5}">
                      <a16:colId xmlns:a16="http://schemas.microsoft.com/office/drawing/2014/main" val="10703006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640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35,8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784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39,2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785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42,8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448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46,5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919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49,0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761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52,6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721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55,7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255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57,6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1398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58,2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167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59,9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04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61,6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841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63,4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947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65,1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991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66,9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500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68,5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070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70,2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483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71,9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89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73,6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88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74,9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230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76,4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7891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73065"/>
              </p:ext>
            </p:extLst>
          </p:nvPr>
        </p:nvGraphicFramePr>
        <p:xfrm>
          <a:off x="2001575" y="1384272"/>
          <a:ext cx="700349" cy="543953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0349">
                  <a:extLst>
                    <a:ext uri="{9D8B030D-6E8A-4147-A177-3AD203B41FA5}">
                      <a16:colId xmlns:a16="http://schemas.microsoft.com/office/drawing/2014/main" val="6265971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ln</a:t>
                      </a:r>
                      <a:r>
                        <a:rPr lang="en-US" sz="2200" b="1" i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6673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3,58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4523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377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009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3,84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5993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3,89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870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3,96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604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4,02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20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4,05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418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4,06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774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4,09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4787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4,12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289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4,15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909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4,18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9383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7248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4,23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799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055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4,28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4992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882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4,32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3141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4,34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79846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76377"/>
              </p:ext>
            </p:extLst>
          </p:nvPr>
        </p:nvGraphicFramePr>
        <p:xfrm>
          <a:off x="2701924" y="1361247"/>
          <a:ext cx="1691596" cy="54679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45798">
                  <a:extLst>
                    <a:ext uri="{9D8B030D-6E8A-4147-A177-3AD203B41FA5}">
                      <a16:colId xmlns:a16="http://schemas.microsoft.com/office/drawing/2014/main" val="249298951"/>
                    </a:ext>
                  </a:extLst>
                </a:gridCol>
                <a:gridCol w="845798">
                  <a:extLst>
                    <a:ext uri="{9D8B030D-6E8A-4147-A177-3AD203B41FA5}">
                      <a16:colId xmlns:a16="http://schemas.microsoft.com/office/drawing/2014/main" val="3572319563"/>
                    </a:ext>
                  </a:extLst>
                </a:gridCol>
              </a:tblGrid>
              <a:tr h="341485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1/(</a:t>
                      </a:r>
                      <a:r>
                        <a:rPr lang="en-US" sz="20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0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–</a:t>
                      </a:r>
                      <a:r>
                        <a:rPr lang="en-US" sz="20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000" b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r>
                        <a:rPr lang="en-US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0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ln(</a:t>
                      </a:r>
                      <a:r>
                        <a:rPr lang="en-US" sz="20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0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–</a:t>
                      </a:r>
                      <a:r>
                        <a:rPr lang="en-US" sz="20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000" b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r>
                        <a:rPr lang="en-US" sz="20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1242261333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0,043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2,079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3509008121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0,042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2,197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645479368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0,040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2,303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1161470437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0,038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2,398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387010663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0,037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2,485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1440923192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0,036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2,565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4167104345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0,034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2,639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1441701136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0,033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2,708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442575035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0,032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2,773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4202006695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0,031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2,833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278046268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2,890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1338474282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0,029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2,944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4138719617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0,029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2,996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407292262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0,028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3,045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886059348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0,027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3,091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2681977344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0,026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3,135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843586096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0,026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3,178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2625064907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3,219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1822361938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3,258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4207447451"/>
                  </a:ext>
                </a:extLst>
              </a:tr>
              <a:tr h="18866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3,296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3" marR="9433" marT="9433" marB="0" anchor="b"/>
                </a:tc>
                <a:extLst>
                  <a:ext uri="{0D108BD9-81ED-4DB2-BD59-A6C34878D82A}">
                    <a16:rowId xmlns:a16="http://schemas.microsoft.com/office/drawing/2014/main" val="2931072021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486012" y="3023026"/>
            <a:ext cx="4548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Логарифмический тренд: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медленный неограниченный рост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104376"/>
              </p:ext>
            </p:extLst>
          </p:nvPr>
        </p:nvGraphicFramePr>
        <p:xfrm>
          <a:off x="4830310" y="3639313"/>
          <a:ext cx="41878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Уравнение" r:id="rId4" imgW="2323800" imgH="253800" progId="Equation.3">
                  <p:embed/>
                </p:oleObj>
              </mc:Choice>
              <mc:Fallback>
                <p:oleObj name="Уравнение" r:id="rId4" imgW="2323800" imgH="2538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310" y="3639313"/>
                        <a:ext cx="4187825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4486011" y="4025828"/>
            <a:ext cx="44035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Логарифмический тренд: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модиф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6" name="Объект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376140"/>
              </p:ext>
            </p:extLst>
          </p:nvPr>
        </p:nvGraphicFramePr>
        <p:xfrm>
          <a:off x="4851400" y="4335780"/>
          <a:ext cx="4292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Уравнение" r:id="rId6" imgW="2705040" imgH="253800" progId="Equation.3">
                  <p:embed/>
                </p:oleObj>
              </mc:Choice>
              <mc:Fallback>
                <p:oleObj name="Уравнение" r:id="rId6" imgW="2705040" imgH="2538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335780"/>
                        <a:ext cx="4292600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4505062" y="2316164"/>
            <a:ext cx="45294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Гиперболический тренд: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модиф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505061" y="1346149"/>
            <a:ext cx="46389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Гиперболический тренд: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насыщение, положительные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989494"/>
              </p:ext>
            </p:extLst>
          </p:nvPr>
        </p:nvGraphicFramePr>
        <p:xfrm>
          <a:off x="4816021" y="2007462"/>
          <a:ext cx="40735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Уравнение" r:id="rId8" imgW="2260440" imgH="253800" progId="Equation.3">
                  <p:embed/>
                </p:oleObj>
              </mc:Choice>
              <mc:Fallback>
                <p:oleObj name="Уравнение" r:id="rId8" imgW="2260440" imgH="25380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021" y="2007462"/>
                        <a:ext cx="4073525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887359"/>
              </p:ext>
            </p:extLst>
          </p:nvPr>
        </p:nvGraphicFramePr>
        <p:xfrm>
          <a:off x="4811259" y="2623412"/>
          <a:ext cx="422320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Уравнение" r:id="rId10" imgW="2476440" imgH="253800" progId="Equation.3">
                  <p:embed/>
                </p:oleObj>
              </mc:Choice>
              <mc:Fallback>
                <p:oleObj name="Уравнение" r:id="rId10" imgW="2476440" imgH="25380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259" y="2623412"/>
                        <a:ext cx="4223204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4505061" y="4692242"/>
            <a:ext cx="46389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Экспоненциальный тренд: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постоянный относительный прирост.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2" name="Объект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232195"/>
              </p:ext>
            </p:extLst>
          </p:nvPr>
        </p:nvGraphicFramePr>
        <p:xfrm>
          <a:off x="4822371" y="5357404"/>
          <a:ext cx="3684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Уравнение" r:id="rId12" imgW="2044440" imgH="253800" progId="Equation.3">
                  <p:embed/>
                </p:oleObj>
              </mc:Choice>
              <mc:Fallback>
                <p:oleObj name="Уравнение" r:id="rId12" imgW="2044440" imgH="25380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371" y="5357404"/>
                        <a:ext cx="3684588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4505061" y="5688784"/>
            <a:ext cx="3383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Степенной тренд: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постоянная эластичность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4" name="Объект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282518"/>
              </p:ext>
            </p:extLst>
          </p:nvPr>
        </p:nvGraphicFramePr>
        <p:xfrm>
          <a:off x="4833484" y="6365467"/>
          <a:ext cx="3432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Уравнение" r:id="rId14" imgW="1904760" imgH="253800" progId="Equation.3">
                  <p:embed/>
                </p:oleObj>
              </mc:Choice>
              <mc:Fallback>
                <p:oleObj name="Уравнение" r:id="rId14" imgW="1904760" imgH="253800" progId="Equation.3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484" y="6365467"/>
                        <a:ext cx="343217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86435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7" grpId="0"/>
      <p:bldP spid="28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3: прогноз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95729"/>
              </p:ext>
            </p:extLst>
          </p:nvPr>
        </p:nvGraphicFramePr>
        <p:xfrm>
          <a:off x="182563" y="956089"/>
          <a:ext cx="1341437" cy="491401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2629">
                  <a:extLst>
                    <a:ext uri="{9D8B030D-6E8A-4147-A177-3AD203B41FA5}">
                      <a16:colId xmlns:a16="http://schemas.microsoft.com/office/drawing/2014/main" val="4014777537"/>
                    </a:ext>
                  </a:extLst>
                </a:gridCol>
                <a:gridCol w="558808">
                  <a:extLst>
                    <a:ext uri="{9D8B030D-6E8A-4147-A177-3AD203B41FA5}">
                      <a16:colId xmlns:a16="http://schemas.microsoft.com/office/drawing/2014/main" val="3073151662"/>
                    </a:ext>
                  </a:extLst>
                </a:gridCol>
              </a:tblGrid>
              <a:tr h="334399">
                <a:tc>
                  <a:txBody>
                    <a:bodyPr/>
                    <a:lstStyle/>
                    <a:p>
                      <a:pPr algn="ctr" fontAlgn="b"/>
                      <a:endParaRPr lang="ru-RU" sz="20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01170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2013.1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35,8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3050337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2013.2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39,2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27208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2013.3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42,8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396039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2013.4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46,5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77401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2014.1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49,0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40641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2014.2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52,6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82132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2014.3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55,7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6268989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2014.4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57,6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0059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2015.1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58,2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2590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2015.2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59,9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81205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2015.3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61,6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854302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2015.4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63,4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639909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2016.1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65,1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19836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2016.2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66,9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62845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2016.3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68,5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387713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2016.4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27626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2017.1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71,9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88784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2017.2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73,6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102323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2017.3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74,9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838673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2017.4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76,4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3103158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13111"/>
              </p:ext>
            </p:extLst>
          </p:nvPr>
        </p:nvGraphicFramePr>
        <p:xfrm>
          <a:off x="1522721" y="951439"/>
          <a:ext cx="362102" cy="58339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62102">
                  <a:extLst>
                    <a:ext uri="{9D8B030D-6E8A-4147-A177-3AD203B41FA5}">
                      <a16:colId xmlns:a16="http://schemas.microsoft.com/office/drawing/2014/main" val="1800329824"/>
                    </a:ext>
                  </a:extLst>
                </a:gridCol>
              </a:tblGrid>
              <a:tr h="345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0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18800792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73523955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25461755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653165496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09850472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28563205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3130367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50056389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718573874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38277830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7225898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919207882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28019784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62804803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1915264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461009692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10468067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643146829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718790456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8232876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95933800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90448739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113546364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021556868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70966562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1198"/>
              </p:ext>
            </p:extLst>
          </p:nvPr>
        </p:nvGraphicFramePr>
        <p:xfrm>
          <a:off x="1880698" y="951439"/>
          <a:ext cx="3467478" cy="58339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913">
                  <a:extLst>
                    <a:ext uri="{9D8B030D-6E8A-4147-A177-3AD203B41FA5}">
                      <a16:colId xmlns:a16="http://schemas.microsoft.com/office/drawing/2014/main" val="268715934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12621637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2083024679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911294144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3960966396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343838891"/>
                    </a:ext>
                  </a:extLst>
                </a:gridCol>
              </a:tblGrid>
              <a:tr h="3450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лин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квад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гип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лог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эксп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степ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91773597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40,3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37,1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36,1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35,8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65801443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40,1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39,7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42,9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16,7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73529985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43,1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43,0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43,1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44,5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501947710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45,9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46,1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46,3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46,1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25,1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23992498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49,1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47,8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28,7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16471814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51,7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49,5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32,0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275033326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53,6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54,1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54,2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51,3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35,0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31001857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54,5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56,0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53,2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37,9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291264258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56,5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58,3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55,2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40,7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92795276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43,3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99043488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59,3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45,8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759582692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64,2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48,2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11597984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64,5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66,1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66,0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65,8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63,7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50,6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36101960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66,5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67,8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67,5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67,4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66,0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52,9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83897605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69,3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55,1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095145618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516786488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73,5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59,3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730492710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74,6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73,1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76,2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2287705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76,6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63,4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9619886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75,4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75,5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65,3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06647247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76,2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76,6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76,9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889284302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83,1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84,2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109,1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79,7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50343212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118,9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93,8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167,7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98,5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62657721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280,1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-408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109,1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126,4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2959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189,1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68710427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37453"/>
              </p:ext>
            </p:extLst>
          </p:nvPr>
        </p:nvGraphicFramePr>
        <p:xfrm>
          <a:off x="5348176" y="951441"/>
          <a:ext cx="3530010" cy="492193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8335">
                  <a:extLst>
                    <a:ext uri="{9D8B030D-6E8A-4147-A177-3AD203B41FA5}">
                      <a16:colId xmlns:a16="http://schemas.microsoft.com/office/drawing/2014/main" val="1239461236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701224296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864864074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2674012257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14250246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563531210"/>
                    </a:ext>
                  </a:extLst>
                </a:gridCol>
              </a:tblGrid>
              <a:tr h="34231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лин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квад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гип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лог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эксп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степ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65513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-4,5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-5,6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24,8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097221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-3,7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74126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653551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34684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246990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48175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04995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622269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17,5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057943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16,6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3428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15,8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904299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15,2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73852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14,5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02702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14,0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21366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13,4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344363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13,0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81827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12,6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35634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6983067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-4,1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11,5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28287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-5,4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11,1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96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56058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18436</TotalTime>
  <Words>1791</Words>
  <Application>Microsoft Office PowerPoint</Application>
  <PresentationFormat>Экран (4:3)</PresentationFormat>
  <Paragraphs>1418</Paragraphs>
  <Slides>12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608</cp:revision>
  <dcterms:created xsi:type="dcterms:W3CDTF">1997-05-19T02:18:46Z</dcterms:created>
  <dcterms:modified xsi:type="dcterms:W3CDTF">2019-02-04T16:58:41Z</dcterms:modified>
</cp:coreProperties>
</file>