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sldIdLst>
    <p:sldId id="291" r:id="rId2"/>
    <p:sldId id="390" r:id="rId3"/>
    <p:sldId id="396" r:id="rId4"/>
    <p:sldId id="397" r:id="rId5"/>
    <p:sldId id="399" r:id="rId6"/>
    <p:sldId id="400" r:id="rId7"/>
    <p:sldId id="375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5" autoAdjust="0"/>
    <p:restoredTop sz="94364" autoAdjust="0"/>
  </p:normalViewPr>
  <p:slideViewPr>
    <p:cSldViewPr snapToGrid="0">
      <p:cViewPr varScale="1">
        <p:scale>
          <a:sx n="49" d="100"/>
          <a:sy n="49" d="100"/>
        </p:scale>
        <p:origin x="42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sha\Word\2018\&#1044;&#1042;&#1060;&#1059;\&#1069;&#1082;&#1086;&#1085;&#1086;&#1084;&#1077;&#1090;&#1088;&#1080;&#1082;&#1072;\Practice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sha\Word\2018\&#1044;&#1042;&#1060;&#1059;\&#1069;&#1082;&#1086;&#1085;&#1086;&#1084;&#1077;&#1090;&#1088;&#1080;&#1082;&#1072;\Practice7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sha\Word\2018\&#1044;&#1042;&#1060;&#1059;\&#1069;&#1082;&#1086;&#1085;&#1086;&#1084;&#1077;&#1090;&#1088;&#1080;&#1082;&#1072;\Practice7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77915886395125"/>
          <c:y val="7.4181678188114497E-2"/>
          <c:w val="0.74674482026137268"/>
          <c:h val="0.65489180304584849"/>
        </c:manualLayout>
      </c:layout>
      <c:lineChart>
        <c:grouping val="standard"/>
        <c:varyColors val="0"/>
        <c:ser>
          <c:idx val="0"/>
          <c:order val="0"/>
          <c:spPr>
            <a:ln w="28575">
              <a:solidFill>
                <a:schemeClr val="accent1">
                  <a:lumMod val="50000"/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28575" cap="flat" cmpd="sng" algn="ctr">
                <a:solidFill>
                  <a:schemeClr val="accent1">
                    <a:lumMod val="50000"/>
                    <a:alpha val="20000"/>
                  </a:schemeClr>
                </a:solidFill>
                <a:round/>
              </a:ln>
              <a:effectLst/>
            </c:spPr>
          </c:marker>
          <c:cat>
            <c:numRef>
              <c:f>'Задача 1'!$A$2:$A$30</c:f>
              <c:numCache>
                <c:formatCode>m/d/yyyy</c:formatCode>
                <c:ptCount val="29"/>
                <c:pt idx="0">
                  <c:v>43193</c:v>
                </c:pt>
                <c:pt idx="1">
                  <c:v>43194</c:v>
                </c:pt>
                <c:pt idx="2">
                  <c:v>43195</c:v>
                </c:pt>
                <c:pt idx="3">
                  <c:v>43196</c:v>
                </c:pt>
                <c:pt idx="4">
                  <c:v>43197</c:v>
                </c:pt>
                <c:pt idx="5">
                  <c:v>43200</c:v>
                </c:pt>
                <c:pt idx="6">
                  <c:v>43201</c:v>
                </c:pt>
                <c:pt idx="7">
                  <c:v>43202</c:v>
                </c:pt>
                <c:pt idx="8">
                  <c:v>43203</c:v>
                </c:pt>
                <c:pt idx="9">
                  <c:v>43204</c:v>
                </c:pt>
                <c:pt idx="10">
                  <c:v>43207</c:v>
                </c:pt>
                <c:pt idx="11">
                  <c:v>43208</c:v>
                </c:pt>
                <c:pt idx="12">
                  <c:v>43209</c:v>
                </c:pt>
                <c:pt idx="13">
                  <c:v>43210</c:v>
                </c:pt>
                <c:pt idx="14">
                  <c:v>43211</c:v>
                </c:pt>
                <c:pt idx="15">
                  <c:v>43214</c:v>
                </c:pt>
                <c:pt idx="16">
                  <c:v>43215</c:v>
                </c:pt>
                <c:pt idx="17">
                  <c:v>43216</c:v>
                </c:pt>
                <c:pt idx="18">
                  <c:v>43217</c:v>
                </c:pt>
                <c:pt idx="19">
                  <c:v>43218</c:v>
                </c:pt>
                <c:pt idx="20">
                  <c:v>43219</c:v>
                </c:pt>
                <c:pt idx="21">
                  <c:v>43224</c:v>
                </c:pt>
                <c:pt idx="22">
                  <c:v>43225</c:v>
                </c:pt>
                <c:pt idx="23">
                  <c:v>43228</c:v>
                </c:pt>
                <c:pt idx="24">
                  <c:v>43229</c:v>
                </c:pt>
                <c:pt idx="25">
                  <c:v>43231</c:v>
                </c:pt>
                <c:pt idx="26">
                  <c:v>43232</c:v>
                </c:pt>
                <c:pt idx="27">
                  <c:v>43235</c:v>
                </c:pt>
                <c:pt idx="28">
                  <c:v>43236</c:v>
                </c:pt>
              </c:numCache>
            </c:numRef>
          </c:cat>
          <c:val>
            <c:numRef>
              <c:f>'Задача 1'!$B$2:$B$30</c:f>
              <c:numCache>
                <c:formatCode>0.00</c:formatCode>
                <c:ptCount val="29"/>
                <c:pt idx="0">
                  <c:v>57.284999999999997</c:v>
                </c:pt>
                <c:pt idx="1">
                  <c:v>57.537500000000001</c:v>
                </c:pt>
                <c:pt idx="2">
                  <c:v>57.764600000000002</c:v>
                </c:pt>
                <c:pt idx="3">
                  <c:v>57.579599999999999</c:v>
                </c:pt>
                <c:pt idx="4">
                  <c:v>57.833199999999998</c:v>
                </c:pt>
                <c:pt idx="5">
                  <c:v>58.571399999999997</c:v>
                </c:pt>
                <c:pt idx="6">
                  <c:v>62.369900000000001</c:v>
                </c:pt>
                <c:pt idx="7">
                  <c:v>64.062600000000003</c:v>
                </c:pt>
                <c:pt idx="8">
                  <c:v>62.065899999999999</c:v>
                </c:pt>
                <c:pt idx="9">
                  <c:v>61.431100000000001</c:v>
                </c:pt>
                <c:pt idx="10">
                  <c:v>62.279400000000003</c:v>
                </c:pt>
                <c:pt idx="11">
                  <c:v>61.145400000000002</c:v>
                </c:pt>
                <c:pt idx="12">
                  <c:v>61.553899999999999</c:v>
                </c:pt>
                <c:pt idx="13">
                  <c:v>60.8583</c:v>
                </c:pt>
                <c:pt idx="14">
                  <c:v>61.322200000000002</c:v>
                </c:pt>
                <c:pt idx="15">
                  <c:v>61.765500000000003</c:v>
                </c:pt>
                <c:pt idx="16">
                  <c:v>61.664400000000001</c:v>
                </c:pt>
                <c:pt idx="17">
                  <c:v>61.749400000000001</c:v>
                </c:pt>
                <c:pt idx="18">
                  <c:v>62.602699999999999</c:v>
                </c:pt>
                <c:pt idx="19">
                  <c:v>62.725999999999999</c:v>
                </c:pt>
                <c:pt idx="20">
                  <c:v>61.999699999999997</c:v>
                </c:pt>
                <c:pt idx="21">
                  <c:v>63.485999999999997</c:v>
                </c:pt>
                <c:pt idx="22">
                  <c:v>63.2012</c:v>
                </c:pt>
                <c:pt idx="23">
                  <c:v>62.714799999999997</c:v>
                </c:pt>
                <c:pt idx="24">
                  <c:v>63.006599999999999</c:v>
                </c:pt>
                <c:pt idx="25">
                  <c:v>62.5229</c:v>
                </c:pt>
                <c:pt idx="26">
                  <c:v>61.735399999999998</c:v>
                </c:pt>
                <c:pt idx="27">
                  <c:v>61.7684</c:v>
                </c:pt>
                <c:pt idx="28">
                  <c:v>61.916400000000003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C0-430C-8BD1-9F44E74404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4211448"/>
        <c:axId val="444206200"/>
      </c:lineChart>
      <c:dateAx>
        <c:axId val="444211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4206200"/>
        <c:crosses val="autoZero"/>
        <c:auto val="1"/>
        <c:lblOffset val="100"/>
        <c:baseTimeUnit val="days"/>
        <c:majorUnit val="10"/>
      </c:dateAx>
      <c:valAx>
        <c:axId val="444206200"/>
        <c:scaling>
          <c:orientation val="minMax"/>
          <c:min val="57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421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0"/>
            <c:dispEq val="0"/>
          </c:trendline>
          <c:xVal>
            <c:numRef>
              <c:f>'Задача 3'!$B$2:$B$31</c:f>
              <c:numCache>
                <c:formatCode>0.00</c:formatCode>
                <c:ptCount val="30"/>
                <c:pt idx="0">
                  <c:v>82.47810977893991</c:v>
                </c:pt>
                <c:pt idx="1">
                  <c:v>71.372803267799839</c:v>
                </c:pt>
                <c:pt idx="2">
                  <c:v>73.945481827135225</c:v>
                </c:pt>
                <c:pt idx="3">
                  <c:v>81.299042131391559</c:v>
                </c:pt>
                <c:pt idx="4">
                  <c:v>72.520293022592895</c:v>
                </c:pt>
                <c:pt idx="5">
                  <c:v>64.7243017184732</c:v>
                </c:pt>
                <c:pt idx="6">
                  <c:v>80.832432682716629</c:v>
                </c:pt>
                <c:pt idx="7">
                  <c:v>82.984759103398915</c:v>
                </c:pt>
                <c:pt idx="8">
                  <c:v>84.17589946937774</c:v>
                </c:pt>
                <c:pt idx="9">
                  <c:v>86.556586298525374</c:v>
                </c:pt>
                <c:pt idx="10">
                  <c:v>77.81450503879077</c:v>
                </c:pt>
                <c:pt idx="11">
                  <c:v>78.529996375185036</c:v>
                </c:pt>
                <c:pt idx="12">
                  <c:v>84.038071428331577</c:v>
                </c:pt>
                <c:pt idx="13">
                  <c:v>85.133182297592526</c:v>
                </c:pt>
                <c:pt idx="14">
                  <c:v>83.730805581175858</c:v>
                </c:pt>
                <c:pt idx="15">
                  <c:v>85.797640921062296</c:v>
                </c:pt>
                <c:pt idx="16">
                  <c:v>68.367805678945075</c:v>
                </c:pt>
                <c:pt idx="17">
                  <c:v>76.001383331032613</c:v>
                </c:pt>
                <c:pt idx="18">
                  <c:v>81.827155658375304</c:v>
                </c:pt>
                <c:pt idx="19">
                  <c:v>79.885794416997015</c:v>
                </c:pt>
                <c:pt idx="20">
                  <c:v>84.822723605569024</c:v>
                </c:pt>
                <c:pt idx="21">
                  <c:v>80.962790819144629</c:v>
                </c:pt>
                <c:pt idx="22">
                  <c:v>78.328472412441386</c:v>
                </c:pt>
                <c:pt idx="23">
                  <c:v>78.317664770531351</c:v>
                </c:pt>
                <c:pt idx="24">
                  <c:v>83.908359605248009</c:v>
                </c:pt>
                <c:pt idx="25">
                  <c:v>75.990667113164946</c:v>
                </c:pt>
                <c:pt idx="26">
                  <c:v>89.217047649258035</c:v>
                </c:pt>
                <c:pt idx="27">
                  <c:v>79.860670354909331</c:v>
                </c:pt>
                <c:pt idx="28">
                  <c:v>82.317255417856245</c:v>
                </c:pt>
                <c:pt idx="29">
                  <c:v>80.848919756138713</c:v>
                </c:pt>
              </c:numCache>
            </c:numRef>
          </c:xVal>
          <c:yVal>
            <c:numRef>
              <c:f>'Задача 3'!$A$2:$A$31</c:f>
              <c:numCache>
                <c:formatCode>0.00</c:formatCode>
                <c:ptCount val="30"/>
                <c:pt idx="0">
                  <c:v>80.35980663350314</c:v>
                </c:pt>
                <c:pt idx="1">
                  <c:v>72.252019091757433</c:v>
                </c:pt>
                <c:pt idx="2">
                  <c:v>80.839169259175137</c:v>
                </c:pt>
                <c:pt idx="3">
                  <c:v>77.193071142309051</c:v>
                </c:pt>
                <c:pt idx="4">
                  <c:v>79.813467888675675</c:v>
                </c:pt>
                <c:pt idx="5">
                  <c:v>72.709211029031081</c:v>
                </c:pt>
                <c:pt idx="6">
                  <c:v>74.026286732397892</c:v>
                </c:pt>
                <c:pt idx="7">
                  <c:v>67.764655938700756</c:v>
                </c:pt>
                <c:pt idx="8">
                  <c:v>70.447248508756999</c:v>
                </c:pt>
                <c:pt idx="9">
                  <c:v>71.247391273442958</c:v>
                </c:pt>
                <c:pt idx="10">
                  <c:v>73.156071513206797</c:v>
                </c:pt>
                <c:pt idx="11">
                  <c:v>71.971933343860258</c:v>
                </c:pt>
                <c:pt idx="12">
                  <c:v>75.306451384794059</c:v>
                </c:pt>
                <c:pt idx="13">
                  <c:v>73.112842318871373</c:v>
                </c:pt>
                <c:pt idx="14">
                  <c:v>64.781358038671385</c:v>
                </c:pt>
                <c:pt idx="15">
                  <c:v>68.269677190809333</c:v>
                </c:pt>
                <c:pt idx="16">
                  <c:v>64.302061233331628</c:v>
                </c:pt>
                <c:pt idx="17">
                  <c:v>66.979861494989066</c:v>
                </c:pt>
                <c:pt idx="18">
                  <c:v>68.846614055329866</c:v>
                </c:pt>
                <c:pt idx="19">
                  <c:v>67.504914545902096</c:v>
                </c:pt>
                <c:pt idx="20">
                  <c:v>68.331913988332758</c:v>
                </c:pt>
                <c:pt idx="21">
                  <c:v>72.530888687661957</c:v>
                </c:pt>
                <c:pt idx="22">
                  <c:v>79.229047426079049</c:v>
                </c:pt>
                <c:pt idx="23">
                  <c:v>70.281866681910458</c:v>
                </c:pt>
                <c:pt idx="24">
                  <c:v>77.737062689038623</c:v>
                </c:pt>
                <c:pt idx="25">
                  <c:v>67.244627097619556</c:v>
                </c:pt>
                <c:pt idx="26">
                  <c:v>71.444328260601353</c:v>
                </c:pt>
                <c:pt idx="27">
                  <c:v>64.527852501583453</c:v>
                </c:pt>
                <c:pt idx="28">
                  <c:v>75.212407552370848</c:v>
                </c:pt>
                <c:pt idx="29">
                  <c:v>77.707306130455322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3B-47D1-A598-E45381285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703344"/>
        <c:axId val="453701048"/>
      </c:scatterChart>
      <c:valAx>
        <c:axId val="453703344"/>
        <c:scaling>
          <c:orientation val="minMax"/>
          <c:max val="90"/>
          <c:min val="6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701048"/>
        <c:crosses val="autoZero"/>
        <c:crossBetween val="midCat"/>
      </c:valAx>
      <c:valAx>
        <c:axId val="453701048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703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0"/>
            <c:dispEq val="0"/>
          </c:trendline>
          <c:xVal>
            <c:numRef>
              <c:f>'Задача 3'!$B$2:$B$31</c:f>
              <c:numCache>
                <c:formatCode>0.00</c:formatCode>
                <c:ptCount val="30"/>
                <c:pt idx="0">
                  <c:v>82.47810977893991</c:v>
                </c:pt>
                <c:pt idx="1">
                  <c:v>71.372803267799839</c:v>
                </c:pt>
                <c:pt idx="2">
                  <c:v>73.945481827135225</c:v>
                </c:pt>
                <c:pt idx="3">
                  <c:v>81.299042131391559</c:v>
                </c:pt>
                <c:pt idx="4">
                  <c:v>72.520293022592895</c:v>
                </c:pt>
                <c:pt idx="5">
                  <c:v>64.7243017184732</c:v>
                </c:pt>
                <c:pt idx="6">
                  <c:v>80.832432682716629</c:v>
                </c:pt>
                <c:pt idx="7">
                  <c:v>82.984759103398915</c:v>
                </c:pt>
                <c:pt idx="8">
                  <c:v>84.17589946937774</c:v>
                </c:pt>
                <c:pt idx="9">
                  <c:v>86.556586298525374</c:v>
                </c:pt>
                <c:pt idx="10">
                  <c:v>77.81450503879077</c:v>
                </c:pt>
                <c:pt idx="11">
                  <c:v>78.529996375185036</c:v>
                </c:pt>
                <c:pt idx="12">
                  <c:v>84.038071428331577</c:v>
                </c:pt>
                <c:pt idx="13">
                  <c:v>85.133182297592526</c:v>
                </c:pt>
                <c:pt idx="14">
                  <c:v>83.730805581175858</c:v>
                </c:pt>
                <c:pt idx="15">
                  <c:v>85.797640921062296</c:v>
                </c:pt>
                <c:pt idx="16">
                  <c:v>68.367805678945075</c:v>
                </c:pt>
                <c:pt idx="17">
                  <c:v>76.001383331032613</c:v>
                </c:pt>
                <c:pt idx="18">
                  <c:v>81.827155658375304</c:v>
                </c:pt>
                <c:pt idx="19">
                  <c:v>79.885794416997015</c:v>
                </c:pt>
                <c:pt idx="20">
                  <c:v>84.822723605569024</c:v>
                </c:pt>
                <c:pt idx="21">
                  <c:v>80.962790819144629</c:v>
                </c:pt>
                <c:pt idx="22">
                  <c:v>78.328472412441386</c:v>
                </c:pt>
                <c:pt idx="23">
                  <c:v>78.317664770531351</c:v>
                </c:pt>
                <c:pt idx="24">
                  <c:v>83.908359605248009</c:v>
                </c:pt>
                <c:pt idx="25">
                  <c:v>75.990667113164946</c:v>
                </c:pt>
                <c:pt idx="26">
                  <c:v>89.217047649258035</c:v>
                </c:pt>
                <c:pt idx="27">
                  <c:v>79.860670354909331</c:v>
                </c:pt>
                <c:pt idx="28">
                  <c:v>82.317255417856245</c:v>
                </c:pt>
                <c:pt idx="29">
                  <c:v>80.848919756138713</c:v>
                </c:pt>
              </c:numCache>
            </c:numRef>
          </c:xVal>
          <c:yVal>
            <c:numRef>
              <c:f>'Задача 3'!$A$2:$A$31</c:f>
              <c:numCache>
                <c:formatCode>0.00</c:formatCode>
                <c:ptCount val="30"/>
                <c:pt idx="0">
                  <c:v>80.35980663350314</c:v>
                </c:pt>
                <c:pt idx="1">
                  <c:v>72.252019091757433</c:v>
                </c:pt>
                <c:pt idx="2">
                  <c:v>80.839169259175137</c:v>
                </c:pt>
                <c:pt idx="3">
                  <c:v>77.193071142309051</c:v>
                </c:pt>
                <c:pt idx="4">
                  <c:v>79.813467888675675</c:v>
                </c:pt>
                <c:pt idx="5">
                  <c:v>72.709211029031081</c:v>
                </c:pt>
                <c:pt idx="6">
                  <c:v>74.026286732397892</c:v>
                </c:pt>
                <c:pt idx="7">
                  <c:v>67.764655938700756</c:v>
                </c:pt>
                <c:pt idx="8">
                  <c:v>70.447248508756999</c:v>
                </c:pt>
                <c:pt idx="9">
                  <c:v>71.247391273442958</c:v>
                </c:pt>
                <c:pt idx="10">
                  <c:v>73.156071513206797</c:v>
                </c:pt>
                <c:pt idx="11">
                  <c:v>71.971933343860258</c:v>
                </c:pt>
                <c:pt idx="12">
                  <c:v>75.306451384794059</c:v>
                </c:pt>
                <c:pt idx="13">
                  <c:v>73.112842318871373</c:v>
                </c:pt>
                <c:pt idx="14">
                  <c:v>64.781358038671385</c:v>
                </c:pt>
                <c:pt idx="15">
                  <c:v>68.269677190809333</c:v>
                </c:pt>
                <c:pt idx="16">
                  <c:v>64.302061233331628</c:v>
                </c:pt>
                <c:pt idx="17">
                  <c:v>66.979861494989066</c:v>
                </c:pt>
                <c:pt idx="18">
                  <c:v>68.846614055329866</c:v>
                </c:pt>
                <c:pt idx="19">
                  <c:v>67.504914545902096</c:v>
                </c:pt>
                <c:pt idx="20">
                  <c:v>68.331913988332758</c:v>
                </c:pt>
                <c:pt idx="21">
                  <c:v>72.530888687661957</c:v>
                </c:pt>
                <c:pt idx="22">
                  <c:v>79.229047426079049</c:v>
                </c:pt>
                <c:pt idx="23">
                  <c:v>70.281866681910458</c:v>
                </c:pt>
                <c:pt idx="24">
                  <c:v>77.737062689038623</c:v>
                </c:pt>
                <c:pt idx="25">
                  <c:v>67.244627097619556</c:v>
                </c:pt>
                <c:pt idx="26">
                  <c:v>71.444328260601353</c:v>
                </c:pt>
                <c:pt idx="27">
                  <c:v>64.527852501583453</c:v>
                </c:pt>
                <c:pt idx="28">
                  <c:v>75.212407552370848</c:v>
                </c:pt>
                <c:pt idx="29">
                  <c:v>77.707306130455322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3B-47D1-A598-E45381285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703344"/>
        <c:axId val="453701048"/>
      </c:scatterChart>
      <c:valAx>
        <c:axId val="453703344"/>
        <c:scaling>
          <c:orientation val="minMax"/>
          <c:max val="90"/>
          <c:min val="6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701048"/>
        <c:crosses val="autoZero"/>
        <c:crossBetween val="midCat"/>
      </c:valAx>
      <c:valAx>
        <c:axId val="453701048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703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78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45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6977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888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209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5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chart" Target="../charts/chart3.xml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412750"/>
            <a:ext cx="90106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Эконометрика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-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1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3997780"/>
            <a:ext cx="914399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Практика-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7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ARMA-</a:t>
            </a: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модели. Лаговые модели.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err="1" smtClean="0">
                <a:solidFill>
                  <a:srgbClr val="00FFFF"/>
                </a:solidFill>
                <a:latin typeface="Times New Roman Cyr" pitchFamily="18" charset="0"/>
              </a:rPr>
              <a:t>Эндогенность</a:t>
            </a: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 и </a:t>
            </a:r>
            <a:r>
              <a:rPr lang="en-US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IV-</a:t>
            </a: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регрессия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807283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Пример 1: курс доллара (3.04 – 16.05)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авторегрессии </a:t>
            </a:r>
            <a:r>
              <a:rPr lang="en-US" altLang="ru-RU" b="1" i="1" dirty="0" smtClean="0">
                <a:solidFill>
                  <a:srgbClr val="00FFFF"/>
                </a:solidFill>
                <a:latin typeface="Times New Roman Cyr" pitchFamily="18" charset="0"/>
              </a:rPr>
              <a:t>AR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(1)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79558"/>
              </p:ext>
            </p:extLst>
          </p:nvPr>
        </p:nvGraphicFramePr>
        <p:xfrm>
          <a:off x="223687" y="1399103"/>
          <a:ext cx="1967969" cy="471487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74167">
                  <a:extLst>
                    <a:ext uri="{9D8B030D-6E8A-4147-A177-3AD203B41FA5}">
                      <a16:colId xmlns:a16="http://schemas.microsoft.com/office/drawing/2014/main" val="904009267"/>
                    </a:ext>
                  </a:extLst>
                </a:gridCol>
                <a:gridCol w="793802">
                  <a:extLst>
                    <a:ext uri="{9D8B030D-6E8A-4147-A177-3AD203B41FA5}">
                      <a16:colId xmlns:a16="http://schemas.microsoft.com/office/drawing/2014/main" val="168181106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03.04.2018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57,29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56550301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04.04.2018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57,54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57671878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05.04.2018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57,76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320801047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06.04.2018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57,58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75376939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07.04.2018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57,83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79871969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10.04.2018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58,57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0422372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11.04.2018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62,37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5225426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12.04.2018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64,06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1093728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13.04.2018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62,07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56486311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14.04.2018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61,43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46044529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17.04.2018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62,28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30804369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18.04.2018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61,15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23546448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19.04.2018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61,55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379224547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20.04.2018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60,86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409501057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21.04.2018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61,32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323744010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96514"/>
              </p:ext>
            </p:extLst>
          </p:nvPr>
        </p:nvGraphicFramePr>
        <p:xfrm>
          <a:off x="2310194" y="1399103"/>
          <a:ext cx="2015064" cy="440055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904009267"/>
                    </a:ext>
                  </a:extLst>
                </a:gridCol>
                <a:gridCol w="812797">
                  <a:extLst>
                    <a:ext uri="{9D8B030D-6E8A-4147-A177-3AD203B41FA5}">
                      <a16:colId xmlns:a16="http://schemas.microsoft.com/office/drawing/2014/main" val="168181106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24.04.2018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61,77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99124407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25.04.2018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61,66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81138439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26.04.2018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61,75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337842659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27.04.2018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62,60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50497294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28.04.2018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62,73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32830428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29.04.2018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62,00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382070708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04.05.2018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63,49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70208286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05.05.2018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63,20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59058729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08.05.2018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62,71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9131276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09.05.2018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63,01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60159709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11.05.2018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62,52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72077749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12.05.2018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61,74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17212463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15.05.2018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61,77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06815328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16.05.2018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61,92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489079786"/>
                  </a:ext>
                </a:extLst>
              </a:tr>
            </a:tbl>
          </a:graphicData>
        </a:graphic>
      </p:graphicFrame>
      <p:graphicFrame>
        <p:nvGraphicFramePr>
          <p:cNvPr id="26" name="Диаграмма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197433"/>
              </p:ext>
            </p:extLst>
          </p:nvPr>
        </p:nvGraphicFramePr>
        <p:xfrm>
          <a:off x="4443795" y="1399103"/>
          <a:ext cx="4337347" cy="471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0739577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Пример 1: курс доллара (3.04 – 16.05)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Модель авторегрессии </a:t>
            </a:r>
            <a:r>
              <a:rPr lang="en-US" altLang="ru-RU" b="1" i="1" dirty="0">
                <a:solidFill>
                  <a:srgbClr val="00FFFF"/>
                </a:solidFill>
                <a:latin typeface="Times New Roman Cyr" pitchFamily="18" charset="0"/>
              </a:rPr>
              <a:t>AR</a:t>
            </a:r>
            <a:r>
              <a:rPr lang="en-US" altLang="ru-RU" b="1" dirty="0">
                <a:solidFill>
                  <a:srgbClr val="00FFFF"/>
                </a:solidFill>
                <a:latin typeface="Times New Roman Cyr" pitchFamily="18" charset="0"/>
              </a:rPr>
              <a:t>(1)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82563" y="1423293"/>
            <a:ext cx="89427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Строим линейный тренд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				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и прогноз по нему.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7" name="Объект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500983"/>
              </p:ext>
            </p:extLst>
          </p:nvPr>
        </p:nvGraphicFramePr>
        <p:xfrm>
          <a:off x="3294066" y="1408339"/>
          <a:ext cx="336799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0" name="Уравнение" r:id="rId4" imgW="1968480" imgH="380880" progId="Equation.3">
                  <p:embed/>
                </p:oleObj>
              </mc:Choice>
              <mc:Fallback>
                <p:oleObj name="Уравнение" r:id="rId4" imgW="1968480" imgH="38088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6" y="1408339"/>
                        <a:ext cx="3367992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201224" y="1977564"/>
            <a:ext cx="89427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Переходим к ряду остатков и их первому лагу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Строим модель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AR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			, новый прогноз и </a:t>
            </a:r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2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1" name="Объект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384407"/>
              </p:ext>
            </p:extLst>
          </p:nvPr>
        </p:nvGraphicFramePr>
        <p:xfrm>
          <a:off x="5937986" y="2016904"/>
          <a:ext cx="201771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1" name="Уравнение" r:id="rId6" imgW="1155600" imgH="228600" progId="Equation.3">
                  <p:embed/>
                </p:oleObj>
              </mc:Choice>
              <mc:Fallback>
                <p:oleObj name="Уравнение" r:id="rId6" imgW="1155600" imgH="22860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986" y="2016904"/>
                        <a:ext cx="2017713" cy="411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465897"/>
              </p:ext>
            </p:extLst>
          </p:nvPr>
        </p:nvGraphicFramePr>
        <p:xfrm>
          <a:off x="2976113" y="2352675"/>
          <a:ext cx="19006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2" name="Уравнение" r:id="rId8" imgW="1143000" imgH="228600" progId="Equation.3">
                  <p:embed/>
                </p:oleObj>
              </mc:Choice>
              <mc:Fallback>
                <p:oleObj name="Уравнение" r:id="rId8" imgW="114300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113" y="2352675"/>
                        <a:ext cx="1900688" cy="411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1047"/>
              </p:ext>
            </p:extLst>
          </p:nvPr>
        </p:nvGraphicFramePr>
        <p:xfrm>
          <a:off x="317339" y="3655165"/>
          <a:ext cx="4153060" cy="289941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830612">
                  <a:extLst>
                    <a:ext uri="{9D8B030D-6E8A-4147-A177-3AD203B41FA5}">
                      <a16:colId xmlns:a16="http://schemas.microsoft.com/office/drawing/2014/main" val="3994489101"/>
                    </a:ext>
                  </a:extLst>
                </a:gridCol>
                <a:gridCol w="830612">
                  <a:extLst>
                    <a:ext uri="{9D8B030D-6E8A-4147-A177-3AD203B41FA5}">
                      <a16:colId xmlns:a16="http://schemas.microsoft.com/office/drawing/2014/main" val="151218713"/>
                    </a:ext>
                  </a:extLst>
                </a:gridCol>
                <a:gridCol w="830612">
                  <a:extLst>
                    <a:ext uri="{9D8B030D-6E8A-4147-A177-3AD203B41FA5}">
                      <a16:colId xmlns:a16="http://schemas.microsoft.com/office/drawing/2014/main" val="1915803710"/>
                    </a:ext>
                  </a:extLst>
                </a:gridCol>
                <a:gridCol w="830612">
                  <a:extLst>
                    <a:ext uri="{9D8B030D-6E8A-4147-A177-3AD203B41FA5}">
                      <a16:colId xmlns:a16="http://schemas.microsoft.com/office/drawing/2014/main" val="90298825"/>
                    </a:ext>
                  </a:extLst>
                </a:gridCol>
                <a:gridCol w="830612">
                  <a:extLst>
                    <a:ext uri="{9D8B030D-6E8A-4147-A177-3AD203B41FA5}">
                      <a16:colId xmlns:a16="http://schemas.microsoft.com/office/drawing/2014/main" val="30814473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T</a:t>
                      </a:r>
                      <a:r>
                        <a:rPr lang="en-US" sz="2200" b="1" i="1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baseline="-25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sz="2200" b="1" i="1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0" u="none" strike="noStrike" baseline="-25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sz="2200" b="1" i="1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t–</a:t>
                      </a:r>
                      <a:r>
                        <a:rPr lang="ru-RU" sz="2200" b="1" i="0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1</a:t>
                      </a:r>
                      <a:endParaRPr lang="en-US" sz="2200" b="1" i="0" u="none" strike="noStrike" baseline="-25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y-GB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ŷ</a:t>
                      </a:r>
                      <a:r>
                        <a:rPr lang="en-US" sz="2200" b="1" i="1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baseline="-25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</a:t>
                      </a:r>
                      <a:r>
                        <a:rPr lang="en-US" sz="2200" b="1" i="1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0" u="none" strike="noStrike" baseline="-25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3372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59,03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-1,74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1579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59,19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-1,65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-1,74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57,93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-0,40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4911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59,35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-1,58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-1,65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58,16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-0,40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6514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59,50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-1,93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-1,58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58,37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-0,79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1114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59,66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-1,83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-1,93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58,28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-0,45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3693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59,82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-1,25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-1,83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58,51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0,06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0197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59,98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2,39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-1,25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59,08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3,29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9498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60,14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3,92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2,39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61,86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2,20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4579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4799248"/>
                  </a:ext>
                </a:extLst>
              </a:tr>
            </a:tbl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201224" y="2686603"/>
            <a:ext cx="89427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Аналогично с зависимостью от санкций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3" name="Объект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192620"/>
              </p:ext>
            </p:extLst>
          </p:nvPr>
        </p:nvGraphicFramePr>
        <p:xfrm>
          <a:off x="5168934" y="2632205"/>
          <a:ext cx="33670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3" name="Уравнение" r:id="rId10" imgW="1968480" imgH="380880" progId="Equation.3">
                  <p:embed/>
                </p:oleObj>
              </mc:Choice>
              <mc:Fallback>
                <p:oleObj name="Уравнение" r:id="rId10" imgW="1968480" imgH="38088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34" y="2632205"/>
                        <a:ext cx="3367087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681330"/>
              </p:ext>
            </p:extLst>
          </p:nvPr>
        </p:nvGraphicFramePr>
        <p:xfrm>
          <a:off x="7407056" y="2289805"/>
          <a:ext cx="128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4" name="Уравнение" r:id="rId12" imgW="749160" imgH="253800" progId="Equation.3">
                  <p:embed/>
                </p:oleObj>
              </mc:Choice>
              <mc:Fallback>
                <p:oleObj name="Уравнение" r:id="rId12" imgW="749160" imgH="25380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056" y="2289805"/>
                        <a:ext cx="1282700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307578"/>
              </p:ext>
            </p:extLst>
          </p:nvPr>
        </p:nvGraphicFramePr>
        <p:xfrm>
          <a:off x="5168934" y="3179392"/>
          <a:ext cx="32305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5" name="Уравнение" r:id="rId14" imgW="1942920" imgH="266400" progId="Equation.3">
                  <p:embed/>
                </p:oleObj>
              </mc:Choice>
              <mc:Fallback>
                <p:oleObj name="Уравнение" r:id="rId14" imgW="1942920" imgH="26640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34" y="3179392"/>
                        <a:ext cx="3230562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857359"/>
              </p:ext>
            </p:extLst>
          </p:nvPr>
        </p:nvGraphicFramePr>
        <p:xfrm>
          <a:off x="4707685" y="3655165"/>
          <a:ext cx="4153060" cy="289941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830612">
                  <a:extLst>
                    <a:ext uri="{9D8B030D-6E8A-4147-A177-3AD203B41FA5}">
                      <a16:colId xmlns:a16="http://schemas.microsoft.com/office/drawing/2014/main" val="282708791"/>
                    </a:ext>
                  </a:extLst>
                </a:gridCol>
                <a:gridCol w="830612">
                  <a:extLst>
                    <a:ext uri="{9D8B030D-6E8A-4147-A177-3AD203B41FA5}">
                      <a16:colId xmlns:a16="http://schemas.microsoft.com/office/drawing/2014/main" val="1299246666"/>
                    </a:ext>
                  </a:extLst>
                </a:gridCol>
                <a:gridCol w="830612">
                  <a:extLst>
                    <a:ext uri="{9D8B030D-6E8A-4147-A177-3AD203B41FA5}">
                      <a16:colId xmlns:a16="http://schemas.microsoft.com/office/drawing/2014/main" val="3613142508"/>
                    </a:ext>
                  </a:extLst>
                </a:gridCol>
                <a:gridCol w="830612">
                  <a:extLst>
                    <a:ext uri="{9D8B030D-6E8A-4147-A177-3AD203B41FA5}">
                      <a16:colId xmlns:a16="http://schemas.microsoft.com/office/drawing/2014/main" val="4023460429"/>
                    </a:ext>
                  </a:extLst>
                </a:gridCol>
                <a:gridCol w="830612">
                  <a:extLst>
                    <a:ext uri="{9D8B030D-6E8A-4147-A177-3AD203B41FA5}">
                      <a16:colId xmlns:a16="http://schemas.microsoft.com/office/drawing/2014/main" val="20388897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T</a:t>
                      </a:r>
                      <a:r>
                        <a:rPr lang="en-US" sz="2200" b="1" i="1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baseline="-25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sz="2200" b="1" i="1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0" u="none" strike="noStrike" baseline="-25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sz="2200" b="1" i="1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t–</a:t>
                      </a:r>
                      <a:r>
                        <a:rPr lang="ru-RU" sz="2200" b="1" i="0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1</a:t>
                      </a:r>
                      <a:endParaRPr lang="en-US" sz="2200" b="1" i="0" u="none" strike="noStrike" baseline="-25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y-GB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ŷ</a:t>
                      </a:r>
                      <a:r>
                        <a:rPr lang="en-US" sz="2200" b="1" i="1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baseline="-25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</a:t>
                      </a:r>
                      <a:r>
                        <a:rPr lang="en-US" sz="2200" b="1" i="1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0" u="none" strike="noStrike" baseline="-25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21962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57,76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-0,48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4727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57,76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-0,22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-0,48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57,56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-0,02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1365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57,76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0,00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-0,22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57,66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0,10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26572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57,76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-0,18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0,00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57,76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-0,18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584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57,76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0,07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-0,18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57,68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0,15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21791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57,76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0,81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0,07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57,79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0,78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2247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62,17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0,20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0,81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62,52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-0,15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3020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62,17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1,89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0,20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62,26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1,80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43512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7975928"/>
                  </a:ext>
                </a:extLst>
              </a:tr>
            </a:tbl>
          </a:graphicData>
        </a:graphic>
      </p:graphicFrame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39140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Пример 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2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: долгосрочное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воздействие рекламы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: 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лаговые модели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2213" y="1394265"/>
            <a:ext cx="89427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Строим зависимость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55984"/>
              </p:ext>
            </p:extLst>
          </p:nvPr>
        </p:nvGraphicFramePr>
        <p:xfrm>
          <a:off x="299036" y="3731770"/>
          <a:ext cx="4011706" cy="289941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06311">
                  <a:extLst>
                    <a:ext uri="{9D8B030D-6E8A-4147-A177-3AD203B41FA5}">
                      <a16:colId xmlns:a16="http://schemas.microsoft.com/office/drawing/2014/main" val="3541563082"/>
                    </a:ext>
                  </a:extLst>
                </a:gridCol>
                <a:gridCol w="545743">
                  <a:extLst>
                    <a:ext uri="{9D8B030D-6E8A-4147-A177-3AD203B41FA5}">
                      <a16:colId xmlns:a16="http://schemas.microsoft.com/office/drawing/2014/main" val="2661888317"/>
                    </a:ext>
                  </a:extLst>
                </a:gridCol>
                <a:gridCol w="554207">
                  <a:extLst>
                    <a:ext uri="{9D8B030D-6E8A-4147-A177-3AD203B41FA5}">
                      <a16:colId xmlns:a16="http://schemas.microsoft.com/office/drawing/2014/main" val="3439860405"/>
                    </a:ext>
                  </a:extLst>
                </a:gridCol>
                <a:gridCol w="554207">
                  <a:extLst>
                    <a:ext uri="{9D8B030D-6E8A-4147-A177-3AD203B41FA5}">
                      <a16:colId xmlns:a16="http://schemas.microsoft.com/office/drawing/2014/main" val="4064775733"/>
                    </a:ext>
                  </a:extLst>
                </a:gridCol>
                <a:gridCol w="677596">
                  <a:extLst>
                    <a:ext uri="{9D8B030D-6E8A-4147-A177-3AD203B41FA5}">
                      <a16:colId xmlns:a16="http://schemas.microsoft.com/office/drawing/2014/main" val="3114846801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27187271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ru-RU" sz="2200" b="1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err="1" smtClean="0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r>
                        <a:rPr lang="en-US" sz="2200" b="1" i="1" u="none" strike="noStrike" baseline="-25000" dirty="0" err="1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baseline="-25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err="1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en-US" sz="2200" b="1" i="1" u="none" strike="noStrike" baseline="-25000" dirty="0" err="1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err="1" smtClean="0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r>
                        <a:rPr lang="en-US" sz="2200" b="1" i="1" u="none" strike="noStrike" baseline="-25000" dirty="0" err="1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r>
                        <a:rPr lang="en-US" sz="2200" b="1" i="1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–</a:t>
                      </a:r>
                      <a:r>
                        <a:rPr lang="en-US" sz="2200" b="1" i="0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1</a:t>
                      </a:r>
                      <a:endParaRPr lang="en-US" sz="2200" b="1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y-GB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ŷ</a:t>
                      </a:r>
                      <a:r>
                        <a:rPr lang="en-US" sz="2200" b="1" i="1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sz="2200" b="1" i="1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905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янв.16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91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7450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фев.16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93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30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91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85,20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7,80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7510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мар.16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84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30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93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86,06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-2,06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4898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апр.16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84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72,67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4,33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3978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май.16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69,67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-0,67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77857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июн.16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49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61,48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-</a:t>
                      </a:r>
                      <a:r>
                        <a:rPr lang="ru-RU" sz="1800" u="none" strike="noStrike" dirty="0" smtClean="0">
                          <a:effectLst/>
                        </a:rPr>
                        <a:t>1</a:t>
                      </a:r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r>
                        <a:rPr lang="ru-RU" sz="1800" u="none" strike="noStrike" dirty="0" smtClean="0">
                          <a:effectLst/>
                        </a:rPr>
                        <a:t>,</a:t>
                      </a:r>
                      <a:r>
                        <a:rPr lang="en-US" sz="1800" u="none" strike="noStrike" dirty="0" smtClean="0">
                          <a:effectLst/>
                        </a:rPr>
                        <a:t>48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04123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июл.16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53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49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5</a:t>
                      </a:r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r>
                        <a:rPr lang="ru-RU" sz="1800" u="none" strike="noStrike" dirty="0" smtClean="0">
                          <a:effectLst/>
                        </a:rPr>
                        <a:t>,</a:t>
                      </a:r>
                      <a:r>
                        <a:rPr lang="en-US" sz="1800" u="none" strike="noStrike" dirty="0" smtClean="0">
                          <a:effectLst/>
                        </a:rPr>
                        <a:t>93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0,07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9357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авг.16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55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20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53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6</a:t>
                      </a:r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r>
                        <a:rPr lang="ru-RU" sz="1800" u="none" strike="noStrike" dirty="0" smtClean="0">
                          <a:effectLst/>
                        </a:rPr>
                        <a:t>,</a:t>
                      </a:r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r>
                        <a:rPr lang="ru-RU" sz="1800" u="none" strike="noStrike" dirty="0" smtClean="0">
                          <a:effectLst/>
                        </a:rPr>
                        <a:t>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-</a:t>
                      </a:r>
                      <a:r>
                        <a:rPr lang="en-US" sz="1800" u="none" strike="noStrike" dirty="0" smtClean="0">
                          <a:effectLst/>
                        </a:rPr>
                        <a:t>9</a:t>
                      </a:r>
                      <a:r>
                        <a:rPr lang="ru-RU" sz="1800" u="none" strike="noStrike" dirty="0" smtClean="0">
                          <a:effectLst/>
                        </a:rPr>
                        <a:t>,</a:t>
                      </a:r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r>
                        <a:rPr lang="ru-RU" sz="1800" u="none" strike="noStrike" dirty="0" smtClean="0">
                          <a:effectLst/>
                        </a:rPr>
                        <a:t>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93010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6355275"/>
                  </a:ext>
                </a:extLst>
              </a:tr>
            </a:tbl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677062"/>
              </p:ext>
            </p:extLst>
          </p:nvPr>
        </p:nvGraphicFramePr>
        <p:xfrm>
          <a:off x="2799961" y="1412811"/>
          <a:ext cx="35655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6" name="Уравнение" r:id="rId4" imgW="1981080" imgH="228600" progId="Equation.3">
                  <p:embed/>
                </p:oleObj>
              </mc:Choice>
              <mc:Fallback>
                <p:oleObj name="Уравнение" r:id="rId4" imgW="1981080" imgH="22860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961" y="1412811"/>
                        <a:ext cx="3565525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825087"/>
              </p:ext>
            </p:extLst>
          </p:nvPr>
        </p:nvGraphicFramePr>
        <p:xfrm>
          <a:off x="2804303" y="1749491"/>
          <a:ext cx="41148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7" name="Уравнение" r:id="rId6" imgW="2286000" imgH="342720" progId="Equation.3">
                  <p:embed/>
                </p:oleObj>
              </mc:Choice>
              <mc:Fallback>
                <p:oleObj name="Уравнение" r:id="rId6" imgW="2286000" imgH="34272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4303" y="1749491"/>
                        <a:ext cx="4114800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Прямоугольник 23"/>
          <p:cNvSpPr/>
          <p:nvPr/>
        </p:nvSpPr>
        <p:spPr>
          <a:xfrm>
            <a:off x="202213" y="2244796"/>
            <a:ext cx="89427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Дисконтирующий множитель:		   – скорость забывания.</a:t>
            </a: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Первоначальное воздействие рекламы:</a:t>
            </a: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Базовые продажи без рекламы:</a:t>
            </a: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от рекламы и ее лагов прогнозирует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43,7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% вариации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443358"/>
              </p:ext>
            </p:extLst>
          </p:nvPr>
        </p:nvGraphicFramePr>
        <p:xfrm>
          <a:off x="3916720" y="2254964"/>
          <a:ext cx="11430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8" name="Уравнение" r:id="rId8" imgW="634680" imgH="241200" progId="Equation.3">
                  <p:embed/>
                </p:oleObj>
              </mc:Choice>
              <mc:Fallback>
                <p:oleObj name="Уравнение" r:id="rId8" imgW="634680" imgH="24120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720" y="2254964"/>
                        <a:ext cx="11430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743607"/>
              </p:ext>
            </p:extLst>
          </p:nvPr>
        </p:nvGraphicFramePr>
        <p:xfrm>
          <a:off x="5019675" y="2556299"/>
          <a:ext cx="12795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9" name="Уравнение" r:id="rId10" imgW="711000" imgH="253800" progId="Equation.3">
                  <p:embed/>
                </p:oleObj>
              </mc:Choice>
              <mc:Fallback>
                <p:oleObj name="Уравнение" r:id="rId10" imgW="711000" imgH="25380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2556299"/>
                        <a:ext cx="1279525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064765"/>
              </p:ext>
            </p:extLst>
          </p:nvPr>
        </p:nvGraphicFramePr>
        <p:xfrm>
          <a:off x="4066427" y="2964286"/>
          <a:ext cx="32670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0" name="Уравнение" r:id="rId12" imgW="1815840" imgH="215640" progId="Equation.3">
                  <p:embed/>
                </p:oleObj>
              </mc:Choice>
              <mc:Fallback>
                <p:oleObj name="Уравнение" r:id="rId12" imgW="1815840" imgH="215640" progId="Equation.3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427" y="2964286"/>
                        <a:ext cx="326707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4460032" y="3581250"/>
            <a:ext cx="46486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Дальше строим модель зависимости остатков от остальных факторов: 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005037"/>
              </p:ext>
            </p:extLst>
          </p:nvPr>
        </p:nvGraphicFramePr>
        <p:xfrm>
          <a:off x="4500142" y="4208497"/>
          <a:ext cx="37052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1" name="Уравнение" r:id="rId14" imgW="2057400" imgH="380880" progId="Equation.3">
                  <p:embed/>
                </p:oleObj>
              </mc:Choice>
              <mc:Fallback>
                <p:oleObj name="Уравнение" r:id="rId14" imgW="2057400" imgH="38088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142" y="4208497"/>
                        <a:ext cx="37052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865482"/>
              </p:ext>
            </p:extLst>
          </p:nvPr>
        </p:nvGraphicFramePr>
        <p:xfrm>
          <a:off x="4747273" y="6103194"/>
          <a:ext cx="4228848" cy="685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2" name="Уравнение" r:id="rId16" imgW="2349360" imgH="380880" progId="Equation.3">
                  <p:embed/>
                </p:oleObj>
              </mc:Choice>
              <mc:Fallback>
                <p:oleObj name="Уравнение" r:id="rId16" imgW="2349360" imgH="38088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273" y="6103194"/>
                        <a:ext cx="4228848" cy="6855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372053"/>
              </p:ext>
            </p:extLst>
          </p:nvPr>
        </p:nvGraphicFramePr>
        <p:xfrm>
          <a:off x="4460032" y="5474720"/>
          <a:ext cx="4684957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3" name="Уравнение" r:id="rId18" imgW="2793960" imgH="380880" progId="Equation.3">
                  <p:embed/>
                </p:oleObj>
              </mc:Choice>
              <mc:Fallback>
                <p:oleObj name="Уравнение" r:id="rId18" imgW="2793960" imgH="38088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032" y="5474720"/>
                        <a:ext cx="4684957" cy="6842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458821"/>
              </p:ext>
            </p:extLst>
          </p:nvPr>
        </p:nvGraphicFramePr>
        <p:xfrm>
          <a:off x="4745784" y="4810969"/>
          <a:ext cx="439821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4" name="Уравнение" r:id="rId20" imgW="2527200" imgH="380880" progId="Equation.3">
                  <p:embed/>
                </p:oleObj>
              </mc:Choice>
              <mc:Fallback>
                <p:oleObj name="Уравнение" r:id="rId20" imgW="2527200" imgH="380880" progId="Equation.3">
                  <p:embed/>
                  <p:pic>
                    <p:nvPicPr>
                      <p:cNvPr id="29" name="Объект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784" y="4810969"/>
                        <a:ext cx="4398216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024437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Пример 3: оценивание спроса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ч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ерез 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IV-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регрессию 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153789"/>
              </p:ext>
            </p:extLst>
          </p:nvPr>
        </p:nvGraphicFramePr>
        <p:xfrm>
          <a:off x="182563" y="1443781"/>
          <a:ext cx="1710654" cy="519036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570218">
                  <a:extLst>
                    <a:ext uri="{9D8B030D-6E8A-4147-A177-3AD203B41FA5}">
                      <a16:colId xmlns:a16="http://schemas.microsoft.com/office/drawing/2014/main" val="2950721802"/>
                    </a:ext>
                  </a:extLst>
                </a:gridCol>
                <a:gridCol w="570218">
                  <a:extLst>
                    <a:ext uri="{9D8B030D-6E8A-4147-A177-3AD203B41FA5}">
                      <a16:colId xmlns:a16="http://schemas.microsoft.com/office/drawing/2014/main" val="2657529575"/>
                    </a:ext>
                  </a:extLst>
                </a:gridCol>
                <a:gridCol w="570218">
                  <a:extLst>
                    <a:ext uri="{9D8B030D-6E8A-4147-A177-3AD203B41FA5}">
                      <a16:colId xmlns:a16="http://schemas.microsoft.com/office/drawing/2014/main" val="1614886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 err="1" smtClean="0">
                          <a:solidFill>
                            <a:srgbClr val="00FFFF"/>
                          </a:solidFill>
                          <a:effectLst/>
                        </a:rPr>
                        <a:t>q</a:t>
                      </a:r>
                      <a:r>
                        <a:rPr lang="en-US" sz="2200" b="1" i="1" u="none" strike="noStrike" baseline="-25000" dirty="0" err="1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 err="1" smtClean="0">
                          <a:solidFill>
                            <a:srgbClr val="00FFFF"/>
                          </a:solidFill>
                          <a:effectLst/>
                        </a:rPr>
                        <a:t>p</a:t>
                      </a:r>
                      <a:r>
                        <a:rPr lang="en-US" sz="2200" b="1" i="1" u="none" strike="noStrike" baseline="-25000" dirty="0" err="1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T</a:t>
                      </a:r>
                      <a:r>
                        <a:rPr lang="en-US" sz="2200" b="1" i="1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7486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80,36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82,48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903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72,25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71,37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6505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80,84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73,95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0057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77,19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81,30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2785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79,81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72,52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6791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72,71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64,72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1239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74,03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80,83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4468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67,76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82,98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9166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70,45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84,18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5373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71,25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86,56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6980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73,16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77,81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051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71,97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78,53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2271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75,31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84,04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1275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73,11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85,13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5626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64,78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83,73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3102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68,27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85,80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0883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64,30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68,37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1961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66,98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76,00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10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0772149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3025"/>
              </p:ext>
            </p:extLst>
          </p:nvPr>
        </p:nvGraphicFramePr>
        <p:xfrm>
          <a:off x="1905488" y="3069384"/>
          <a:ext cx="1679541" cy="3569589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559847">
                  <a:extLst>
                    <a:ext uri="{9D8B030D-6E8A-4147-A177-3AD203B41FA5}">
                      <a16:colId xmlns:a16="http://schemas.microsoft.com/office/drawing/2014/main" val="2289215898"/>
                    </a:ext>
                  </a:extLst>
                </a:gridCol>
                <a:gridCol w="559847">
                  <a:extLst>
                    <a:ext uri="{9D8B030D-6E8A-4147-A177-3AD203B41FA5}">
                      <a16:colId xmlns:a16="http://schemas.microsoft.com/office/drawing/2014/main" val="3030274044"/>
                    </a:ext>
                  </a:extLst>
                </a:gridCol>
                <a:gridCol w="559847">
                  <a:extLst>
                    <a:ext uri="{9D8B030D-6E8A-4147-A177-3AD203B41FA5}">
                      <a16:colId xmlns:a16="http://schemas.microsoft.com/office/drawing/2014/main" val="20548650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 err="1" smtClean="0">
                          <a:solidFill>
                            <a:srgbClr val="00FFFF"/>
                          </a:solidFill>
                          <a:effectLst/>
                        </a:rPr>
                        <a:t>q</a:t>
                      </a:r>
                      <a:r>
                        <a:rPr lang="en-US" sz="2200" b="1" i="1" u="none" strike="noStrike" baseline="-25000" dirty="0" err="1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 err="1" smtClean="0">
                          <a:solidFill>
                            <a:srgbClr val="00FFFF"/>
                          </a:solidFill>
                          <a:effectLst/>
                        </a:rPr>
                        <a:t>p</a:t>
                      </a:r>
                      <a:r>
                        <a:rPr lang="en-US" sz="2200" b="1" i="1" u="none" strike="noStrike" baseline="-25000" dirty="0" err="1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r>
                        <a:rPr lang="en-US" sz="2200" b="1" i="1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5219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68,85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81,83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2571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67,50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79,89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0511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68,33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84,82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0933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72,53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80,96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9624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79,23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78,33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2032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70,28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78,32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5186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77,74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83,91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1229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67,24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75,99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66259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71,44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89,22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2815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64,53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79,86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2149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75,21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82,32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4783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77,71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80,85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6674149"/>
                  </a:ext>
                </a:extLst>
              </a:tr>
            </a:tbl>
          </a:graphicData>
        </a:graphic>
      </p:graphicFrame>
      <p:graphicFrame>
        <p:nvGraphicFramePr>
          <p:cNvPr id="16" name="Диаграмма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009755"/>
              </p:ext>
            </p:extLst>
          </p:nvPr>
        </p:nvGraphicFramePr>
        <p:xfrm>
          <a:off x="3705225" y="3069384"/>
          <a:ext cx="5329238" cy="3577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92575" y="1423293"/>
            <a:ext cx="71078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Помесячные данные о цене (</a:t>
            </a:r>
            <a:r>
              <a:rPr lang="en-US" sz="2200" i="1" dirty="0" smtClean="0"/>
              <a:t>p</a:t>
            </a:r>
            <a:r>
              <a:rPr lang="en-US" sz="2200" dirty="0" smtClean="0"/>
              <a:t>)</a:t>
            </a:r>
            <a:r>
              <a:rPr lang="ru-RU" sz="2200" dirty="0" smtClean="0"/>
              <a:t> и продажах (</a:t>
            </a:r>
            <a:r>
              <a:rPr lang="en-US" sz="2200" i="1" dirty="0" smtClean="0"/>
              <a:t>q</a:t>
            </a:r>
            <a:r>
              <a:rPr lang="ru-RU" sz="2200" dirty="0" smtClean="0"/>
              <a:t>)</a:t>
            </a:r>
            <a:r>
              <a:rPr lang="en-US" sz="2200" dirty="0" smtClean="0"/>
              <a:t> </a:t>
            </a:r>
            <a:r>
              <a:rPr lang="ru-RU" sz="2200" dirty="0" smtClean="0"/>
              <a:t>пирожных за 2,5 года, а также информация о том, что за этот период трижды менялся налог (</a:t>
            </a:r>
            <a:r>
              <a:rPr lang="en-US" sz="2200" i="1" dirty="0"/>
              <a:t>T</a:t>
            </a:r>
            <a:r>
              <a:rPr lang="en-US" sz="2200" dirty="0" smtClean="0"/>
              <a:t> = </a:t>
            </a:r>
            <a:r>
              <a:rPr lang="ru-RU" sz="2200" dirty="0" smtClean="0"/>
              <a:t>0 → 10 → 6).</a:t>
            </a:r>
          </a:p>
          <a:p>
            <a:pPr algn="just"/>
            <a:r>
              <a:rPr lang="ru-RU" sz="2200" dirty="0" smtClean="0"/>
              <a:t>Налог – </a:t>
            </a:r>
            <a:r>
              <a:rPr lang="ru-RU" sz="2200" b="1" dirty="0" smtClean="0">
                <a:solidFill>
                  <a:srgbClr val="00FFFF"/>
                </a:solidFill>
              </a:rPr>
              <a:t>инструмент</a:t>
            </a:r>
            <a:r>
              <a:rPr lang="ru-RU" sz="2200" dirty="0" smtClean="0"/>
              <a:t> (связан с ценой, не влияет на спрос)</a:t>
            </a:r>
            <a:r>
              <a:rPr lang="en-US" sz="2200" dirty="0" smtClean="0"/>
              <a:t>.</a:t>
            </a:r>
            <a:endParaRPr lang="ru-RU" sz="22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3684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Пример 3: оценивание спроса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ч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ерез 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IV-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регрессию 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16" name="Диаграмма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227250"/>
              </p:ext>
            </p:extLst>
          </p:nvPr>
        </p:nvGraphicFramePr>
        <p:xfrm>
          <a:off x="4104836" y="3428358"/>
          <a:ext cx="4929627" cy="3276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064090"/>
              </p:ext>
            </p:extLst>
          </p:nvPr>
        </p:nvGraphicFramePr>
        <p:xfrm>
          <a:off x="182563" y="1514329"/>
          <a:ext cx="3765323" cy="519036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627554">
                  <a:extLst>
                    <a:ext uri="{9D8B030D-6E8A-4147-A177-3AD203B41FA5}">
                      <a16:colId xmlns:a16="http://schemas.microsoft.com/office/drawing/2014/main" val="3699473574"/>
                    </a:ext>
                  </a:extLst>
                </a:gridCol>
                <a:gridCol w="627554">
                  <a:extLst>
                    <a:ext uri="{9D8B030D-6E8A-4147-A177-3AD203B41FA5}">
                      <a16:colId xmlns:a16="http://schemas.microsoft.com/office/drawing/2014/main" val="670479809"/>
                    </a:ext>
                  </a:extLst>
                </a:gridCol>
                <a:gridCol w="420099">
                  <a:extLst>
                    <a:ext uri="{9D8B030D-6E8A-4147-A177-3AD203B41FA5}">
                      <a16:colId xmlns:a16="http://schemas.microsoft.com/office/drawing/2014/main" val="3463759631"/>
                    </a:ext>
                  </a:extLst>
                </a:gridCol>
                <a:gridCol w="617215">
                  <a:extLst>
                    <a:ext uri="{9D8B030D-6E8A-4147-A177-3AD203B41FA5}">
                      <a16:colId xmlns:a16="http://schemas.microsoft.com/office/drawing/2014/main" val="3248499773"/>
                    </a:ext>
                  </a:extLst>
                </a:gridCol>
                <a:gridCol w="957143">
                  <a:extLst>
                    <a:ext uri="{9D8B030D-6E8A-4147-A177-3AD203B41FA5}">
                      <a16:colId xmlns:a16="http://schemas.microsoft.com/office/drawing/2014/main" val="767701402"/>
                    </a:ext>
                  </a:extLst>
                </a:gridCol>
                <a:gridCol w="515758">
                  <a:extLst>
                    <a:ext uri="{9D8B030D-6E8A-4147-A177-3AD203B41FA5}">
                      <a16:colId xmlns:a16="http://schemas.microsoft.com/office/drawing/2014/main" val="30297107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 err="1" smtClean="0">
                          <a:solidFill>
                            <a:srgbClr val="00FFFF"/>
                          </a:solidFill>
                          <a:effectLst/>
                        </a:rPr>
                        <a:t>q</a:t>
                      </a:r>
                      <a:r>
                        <a:rPr lang="en-US" sz="2200" b="1" i="1" u="none" strike="noStrike" baseline="-25000" dirty="0" err="1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baseline="-250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 err="1" smtClean="0">
                          <a:solidFill>
                            <a:srgbClr val="00FFFF"/>
                          </a:solidFill>
                          <a:effectLst/>
                        </a:rPr>
                        <a:t>p</a:t>
                      </a:r>
                      <a:r>
                        <a:rPr lang="en-US" sz="2200" b="1" i="1" u="none" strike="noStrike" baseline="-25000" dirty="0" err="1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T</a:t>
                      </a:r>
                      <a:r>
                        <a:rPr lang="en-US" sz="2200" b="1" i="1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p</a:t>
                      </a:r>
                      <a:r>
                        <a:rPr lang="en-US" sz="2200" b="1" i="0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r>
                        <a:rPr lang="en-US" sz="2200" b="1" i="1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r>
                        <a:rPr lang="en-US" sz="2200" b="1" i="0" u="none" strike="noStrike" baseline="0" dirty="0" smtClean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en-US" sz="2200" b="1" i="0" u="none" strike="noStrike" baseline="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q</a:t>
                      </a:r>
                      <a:r>
                        <a:rPr lang="en-US" sz="2200" b="1" i="0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p</a:t>
                      </a:r>
                      <a:r>
                        <a:rPr lang="en-US" sz="2200" b="1" i="0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r>
                        <a:rPr lang="en-US" sz="2200" b="1" i="1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r>
                        <a:rPr lang="en-US" sz="2200" b="1" i="0" u="none" strike="noStrike" baseline="0" dirty="0" smtClean="0">
                          <a:solidFill>
                            <a:srgbClr val="00FFFF"/>
                          </a:solidFill>
                          <a:effectLst/>
                        </a:rPr>
                        <a:t>))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sz="2200" b="1" i="1" u="none" strike="noStrike" baseline="-25000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t</a:t>
                      </a:r>
                      <a:endParaRPr lang="en-US" sz="2200" b="1" i="1" u="none" strike="noStrike" baseline="-25000" dirty="0">
                        <a:solidFill>
                          <a:srgbClr val="00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7546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80,36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82,48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75,77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76,61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3,75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381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72,25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71,37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75,77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76,61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-4,36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2624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80,84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73,95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75,77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76,61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4,23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5733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77,19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81,30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75,77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76,61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0,58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97606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79,81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72,52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75,77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76,61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3,20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00664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72,71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64,72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75,77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76,61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-3,90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9139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74,03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80,83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82,20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69,67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4,35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436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67,76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82,98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82,20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69,67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-1,91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97677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70,45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84,18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82,20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69,67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0,77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3522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71,25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86,56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82,20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69,67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1,57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6559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73,16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77,81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82,20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69,67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3,48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644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71,97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78,53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82,20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69,67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2,30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4000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75,31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84,04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82,20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69,67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5,63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7499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73,11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85,13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82,20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69,67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3,44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7108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64,78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83,73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82,20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69,67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-4,89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3761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68,27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85,80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82,20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69,67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-1,41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57512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64,30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68,37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82,20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69,67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-5,37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9429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0085370"/>
                  </a:ext>
                </a:extLst>
              </a:tr>
            </a:tbl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42634"/>
              </p:ext>
            </p:extLst>
          </p:nvPr>
        </p:nvGraphicFramePr>
        <p:xfrm>
          <a:off x="4112984" y="1498600"/>
          <a:ext cx="30861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Уравнение" r:id="rId5" imgW="1714320" imgH="342720" progId="Equation.3">
                  <p:embed/>
                </p:oleObj>
              </mc:Choice>
              <mc:Fallback>
                <p:oleObj name="Уравнение" r:id="rId5" imgW="1714320" imgH="342720" progId="Equation.3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2984" y="1498600"/>
                        <a:ext cx="3086100" cy="619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88750"/>
              </p:ext>
            </p:extLst>
          </p:nvPr>
        </p:nvGraphicFramePr>
        <p:xfrm>
          <a:off x="4104836" y="2652633"/>
          <a:ext cx="492148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Уравнение" r:id="rId7" imgW="2920680" imgH="342720" progId="Equation.3">
                  <p:embed/>
                </p:oleObj>
              </mc:Choice>
              <mc:Fallback>
                <p:oleObj name="Уравнение" r:id="rId7" imgW="2920680" imgH="34272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4836" y="2652633"/>
                        <a:ext cx="4921480" cy="619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221256"/>
              </p:ext>
            </p:extLst>
          </p:nvPr>
        </p:nvGraphicFramePr>
        <p:xfrm>
          <a:off x="4104836" y="2059550"/>
          <a:ext cx="41846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Уравнение" r:id="rId9" imgW="2323800" imgH="342720" progId="Equation.3">
                  <p:embed/>
                </p:oleObj>
              </mc:Choice>
              <mc:Fallback>
                <p:oleObj name="Уравнение" r:id="rId9" imgW="2323800" imgH="34272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4836" y="2059550"/>
                        <a:ext cx="4184650" cy="619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021332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18602</TotalTime>
  <Words>681</Words>
  <Application>Microsoft Office PowerPoint</Application>
  <PresentationFormat>Экран (4:3)</PresentationFormat>
  <Paragraphs>460</Paragraphs>
  <Slides>7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Monotype Sorts</vt:lpstr>
      <vt:lpstr>Symbol</vt:lpstr>
      <vt:lpstr>Times New Roman</vt:lpstr>
      <vt:lpstr>Times New Roman Cyr</vt:lpstr>
      <vt:lpstr>Мерцание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626</cp:revision>
  <dcterms:created xsi:type="dcterms:W3CDTF">1997-05-19T02:18:46Z</dcterms:created>
  <dcterms:modified xsi:type="dcterms:W3CDTF">2019-02-04T16:58:24Z</dcterms:modified>
</cp:coreProperties>
</file>