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91" r:id="rId2"/>
    <p:sldId id="369" r:id="rId3"/>
    <p:sldId id="363" r:id="rId4"/>
    <p:sldId id="368" r:id="rId5"/>
    <p:sldId id="371" r:id="rId6"/>
    <p:sldId id="374" r:id="rId7"/>
    <p:sldId id="364" r:id="rId8"/>
    <p:sldId id="372" r:id="rId9"/>
    <p:sldId id="370" r:id="rId10"/>
    <p:sldId id="37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461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be.com/alexanderfilatov" TargetMode="External"/><Relationship Id="rId13" Type="http://schemas.openxmlformats.org/officeDocument/2006/relationships/hyperlink" Target="https://openedu.ru/course/hse/econom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vk.com/baikalreadings" TargetMode="External"/><Relationship Id="rId12" Type="http://schemas.openxmlformats.org/officeDocument/2006/relationships/hyperlink" Target="https://www.coursera.org/learn/mikroekonomik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hyperlink" Target="https://www.nes.ru/ru/events/nes-public-lectures/lectures-in-politech/past" TargetMode="External"/><Relationship Id="rId5" Type="http://schemas.openxmlformats.org/officeDocument/2006/relationships/image" Target="../media/image4.jpeg"/><Relationship Id="rId10" Type="http://schemas.openxmlformats.org/officeDocument/2006/relationships/hyperlink" Target="http://iloveeconomics.ru/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www.youtube.com/playlist?list=PLlx2izuC9gjgpfw_8rAkxhODA3_bK2QB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09575" y="4070350"/>
            <a:ext cx="835342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>
                <a:solidFill>
                  <a:srgbClr val="00FFFF"/>
                </a:solidFill>
                <a:latin typeface="Times New Roman Cyr" pitchFamily="18" charset="0"/>
              </a:rPr>
              <a:t>Лекция 1</a:t>
            </a:r>
            <a:r>
              <a:rPr lang="en-US" altLang="ru-RU" sz="6000" b="1" dirty="0">
                <a:solidFill>
                  <a:srgbClr val="00FFFF"/>
                </a:solidFill>
                <a:latin typeface="Times New Roman Cyr" pitchFamily="18" charset="0"/>
              </a:rPr>
              <a:t>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solidFill>
                  <a:srgbClr val="00FFFF"/>
                </a:solidFill>
                <a:latin typeface="Times New Roman Cyr" pitchFamily="18" charset="0"/>
              </a:rPr>
              <a:t>Введение в микроэкономику</a:t>
            </a: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10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Немного о себе</a:t>
            </a:r>
          </a:p>
        </p:txBody>
      </p:sp>
      <p:sp>
        <p:nvSpPr>
          <p:cNvPr id="4099" name="Прямоугольник 1"/>
          <p:cNvSpPr>
            <a:spLocks noChangeArrowheads="1"/>
          </p:cNvSpPr>
          <p:nvPr/>
        </p:nvSpPr>
        <p:spPr bwMode="auto">
          <a:xfrm>
            <a:off x="204788" y="1096963"/>
            <a:ext cx="8802687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900" b="1" dirty="0">
                <a:solidFill>
                  <a:srgbClr val="00FFFF"/>
                </a:solidFill>
                <a:latin typeface="Times New Roman Cyr" pitchFamily="18" charset="0"/>
              </a:rPr>
              <a:t>Филатов Александр Юрьевич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Главный научный </a:t>
            </a:r>
            <a:r>
              <a:rPr lang="ru-RU" altLang="ru-RU" sz="2200" dirty="0" smtClean="0">
                <a:latin typeface="Times New Roman Cyr" pitchFamily="18" charset="0"/>
              </a:rPr>
              <a:t>сотрудник, доцент, заведующий лабораторией моде-</a:t>
            </a:r>
            <a:r>
              <a:rPr lang="ru-RU" altLang="ru-RU" sz="2200" dirty="0" err="1" smtClean="0">
                <a:latin typeface="Times New Roman Cyr" pitchFamily="18" charset="0"/>
              </a:rPr>
              <a:t>лирования</a:t>
            </a:r>
            <a:r>
              <a:rPr lang="ru-RU" altLang="ru-RU" sz="2200" dirty="0" smtClean="0">
                <a:latin typeface="Times New Roman Cyr" pitchFamily="18" charset="0"/>
              </a:rPr>
              <a:t> социально-экономических </a:t>
            </a:r>
            <a:r>
              <a:rPr lang="ru-RU" altLang="ru-RU" sz="2200" dirty="0">
                <a:latin typeface="Times New Roman Cyr" pitchFamily="18" charset="0"/>
              </a:rPr>
              <a:t>процессов ШЭМ </a:t>
            </a:r>
            <a:r>
              <a:rPr lang="ru-RU" altLang="ru-RU" sz="2200" dirty="0" smtClean="0">
                <a:latin typeface="Times New Roman Cyr" pitchFamily="18" charset="0"/>
              </a:rPr>
              <a:t>ДВФУ.</a:t>
            </a:r>
            <a:endParaRPr lang="ru-RU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Образование:</a:t>
            </a:r>
            <a:endParaRPr lang="ru-RU" altLang="ru-RU" sz="2200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ИГУ «Математические методы в экономике» (1998)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Кандидат физико-математических наук (2001), доцент (2005)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Программы повышения квалификации: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РЭШ, НИУ ВШЭ, МГУ, Европейский университет СПб,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</a:rPr>
              <a:t>CERGE</a:t>
            </a:r>
            <a:r>
              <a:rPr lang="ru-RU" altLang="ru-RU" sz="2200" dirty="0">
                <a:latin typeface="Times New Roman Cyr" pitchFamily="18" charset="0"/>
              </a:rPr>
              <a:t>-</a:t>
            </a:r>
            <a:r>
              <a:rPr lang="en-US" altLang="ru-RU" sz="2200" dirty="0">
                <a:latin typeface="Times New Roman Cyr" pitchFamily="18" charset="0"/>
              </a:rPr>
              <a:t>EI</a:t>
            </a:r>
            <a:r>
              <a:rPr lang="ru-RU" altLang="ru-RU" sz="2200" dirty="0">
                <a:latin typeface="Times New Roman Cyr" pitchFamily="18" charset="0"/>
              </a:rPr>
              <a:t>, </a:t>
            </a:r>
            <a:r>
              <a:rPr lang="en-US" altLang="ru-RU" sz="2200" dirty="0">
                <a:latin typeface="Times New Roman Cyr" pitchFamily="18" charset="0"/>
              </a:rPr>
              <a:t>IOS</a:t>
            </a:r>
            <a:r>
              <a:rPr lang="ru-RU" altLang="ru-RU" sz="2200" dirty="0">
                <a:latin typeface="Times New Roman Cyr" pitchFamily="18" charset="0"/>
              </a:rPr>
              <a:t>, </a:t>
            </a:r>
            <a:r>
              <a:rPr lang="en-US" altLang="ru-RU" sz="2200" dirty="0">
                <a:latin typeface="Times New Roman Cyr" pitchFamily="18" charset="0"/>
              </a:rPr>
              <a:t>Indiana University</a:t>
            </a:r>
            <a:endParaRPr lang="ru-RU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Научные интересы: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Экономика отраслевых рынков, пространственная экономика, </a:t>
            </a:r>
            <a:r>
              <a:rPr lang="ru-RU" altLang="ru-RU" sz="2200" dirty="0" err="1">
                <a:latin typeface="Times New Roman Cyr" pitchFamily="18" charset="0"/>
              </a:rPr>
              <a:t>олигопо</a:t>
            </a:r>
            <a:r>
              <a:rPr lang="ru-RU" altLang="ru-RU" sz="2200" dirty="0">
                <a:latin typeface="Times New Roman Cyr" pitchFamily="18" charset="0"/>
              </a:rPr>
              <a:t>-лия, монополия и монополистическая конкуренция, экономика </a:t>
            </a:r>
            <a:r>
              <a:rPr lang="ru-RU" altLang="ru-RU" sz="2200" dirty="0" err="1">
                <a:latin typeface="Times New Roman Cyr" pitchFamily="18" charset="0"/>
              </a:rPr>
              <a:t>энерге</a:t>
            </a:r>
            <a:r>
              <a:rPr lang="ru-RU" altLang="ru-RU" sz="2200" dirty="0">
                <a:latin typeface="Times New Roman Cyr" pitchFamily="18" charset="0"/>
              </a:rPr>
              <a:t>-тики, экономика неоднородности, теория игр, прикладная эконометрика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Связь:</a:t>
            </a:r>
          </a:p>
          <a:p>
            <a:pPr algn="just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  <a:hlinkClick r:id="rId2"/>
              </a:rPr>
              <a:t>alexander.filatov@gmail.com</a:t>
            </a:r>
            <a:endParaRPr lang="en-US" altLang="ru-RU" sz="2200" dirty="0">
              <a:latin typeface="Times New Roman Cyr" pitchFamily="18" charset="0"/>
            </a:endParaRPr>
          </a:p>
          <a:p>
            <a:pPr algn="just" hangingPunct="1"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ru-RU" sz="2200" dirty="0" smtClean="0">
                <a:latin typeface="Times New Roman Cyr" pitchFamily="18" charset="0"/>
                <a:hlinkClick r:id="rId3"/>
              </a:rPr>
              <a:t>http</a:t>
            </a:r>
            <a:r>
              <a:rPr lang="en-US" altLang="ru-RU" sz="2200" dirty="0">
                <a:latin typeface="Times New Roman Cyr" pitchFamily="18" charset="0"/>
                <a:hlinkClick r:id="rId3"/>
              </a:rPr>
              <a:t>://</a:t>
            </a:r>
            <a:r>
              <a:rPr lang="en-US" altLang="ru-RU" sz="2200" dirty="0" smtClean="0">
                <a:latin typeface="Times New Roman Cyr" pitchFamily="18" charset="0"/>
                <a:hlinkClick r:id="rId3"/>
              </a:rPr>
              <a:t>vk.com/alexander.filatov</a:t>
            </a:r>
            <a:r>
              <a:rPr lang="ru-RU" altLang="ru-RU" sz="2200" dirty="0" smtClean="0">
                <a:latin typeface="Times New Roman Cyr" pitchFamily="18" charset="0"/>
              </a:rPr>
              <a:t>,  </a:t>
            </a:r>
            <a:r>
              <a:rPr lang="en-US" altLang="ru-RU" sz="2200" dirty="0" smtClean="0">
                <a:latin typeface="Times New Roman Cyr" pitchFamily="18" charset="0"/>
                <a:hlinkClick r:id="rId4"/>
              </a:rPr>
              <a:t>http</a:t>
            </a:r>
            <a:r>
              <a:rPr lang="en-US" altLang="ru-RU" sz="2200" dirty="0">
                <a:latin typeface="Times New Roman Cyr" pitchFamily="18" charset="0"/>
                <a:hlinkClick r:id="rId4"/>
              </a:rPr>
              <a:t>://vk.com/baikalreadings</a:t>
            </a:r>
            <a:endParaRPr lang="en-US" altLang="ru-RU" sz="2200" dirty="0">
              <a:latin typeface="Times New Roman Cyr" pitchFamily="18" charset="0"/>
            </a:endParaRPr>
          </a:p>
        </p:txBody>
      </p:sp>
      <p:sp>
        <p:nvSpPr>
          <p:cNvPr id="410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Литература</a:t>
            </a:r>
          </a:p>
        </p:txBody>
      </p:sp>
      <p:pic>
        <p:nvPicPr>
          <p:cNvPr id="5123" name="Picture 6" descr="C:\Sasha\Photo\00-Байкальские чтения\Boik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092200"/>
            <a:ext cx="17922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1092200"/>
            <a:ext cx="1608137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25" name="Picture 8" descr="C:\Sasha\Photo\00-Байкальские чтения\Son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1092200"/>
            <a:ext cx="1736725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9" descr="C:\Sasha\Photo\00-Байкальские чтения\Guriev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092200"/>
            <a:ext cx="1549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0" descr="C:\Sasha\Photo\00-Байкальские чтения\Manki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092200"/>
            <a:ext cx="16795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80976" y="3347811"/>
            <a:ext cx="8861425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b="1" dirty="0">
                <a:solidFill>
                  <a:srgbClr val="00FFFF"/>
                </a:solidFill>
                <a:latin typeface="Times New Roman Cyr" pitchFamily="18" charset="-52"/>
                <a:cs typeface="+mn-cs"/>
              </a:rPr>
              <a:t>Дополнительные материалы: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ru-RU" dirty="0" smtClean="0">
                <a:latin typeface="Times New Roman Cyr" pitchFamily="18" charset="-52"/>
                <a:cs typeface="+mn-cs"/>
              </a:rPr>
              <a:t>Презентации</a:t>
            </a:r>
            <a:r>
              <a:rPr lang="ru-RU" dirty="0">
                <a:latin typeface="Times New Roman Cyr" pitchFamily="18" charset="-52"/>
                <a:cs typeface="+mn-cs"/>
              </a:rPr>
              <a:t>, книги, </a:t>
            </a:r>
            <a:r>
              <a:rPr lang="ru-RU" dirty="0" err="1">
                <a:latin typeface="Times New Roman Cyr" pitchFamily="18" charset="-52"/>
                <a:cs typeface="+mn-cs"/>
              </a:rPr>
              <a:t>видеолекции</a:t>
            </a:r>
            <a:r>
              <a:rPr lang="ru-RU" dirty="0">
                <a:latin typeface="Times New Roman Cyr" pitchFamily="18" charset="-52"/>
                <a:cs typeface="+mn-cs"/>
              </a:rPr>
              <a:t> в группе </a:t>
            </a:r>
            <a:r>
              <a:rPr lang="en-US" dirty="0" smtClean="0">
                <a:latin typeface="Times New Roman Cyr" pitchFamily="18" charset="-52"/>
                <a:cs typeface="+mn-cs"/>
                <a:hlinkClick r:id="rId7"/>
              </a:rPr>
              <a:t>https://vk.com/baikalreadings</a:t>
            </a:r>
            <a:endParaRPr lang="ru-RU" dirty="0" smtClean="0">
              <a:latin typeface="Times New Roman Cyr" pitchFamily="18" charset="-52"/>
              <a:cs typeface="+mn-cs"/>
            </a:endParaRP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ru-RU" dirty="0" smtClean="0">
                <a:latin typeface="Times New Roman Cyr" pitchFamily="18" charset="-52"/>
                <a:cs typeface="+mn-cs"/>
              </a:rPr>
              <a:t>Данный курс на </a:t>
            </a:r>
            <a:r>
              <a:rPr lang="en-US" dirty="0" err="1" smtClean="0">
                <a:latin typeface="Times New Roman Cyr" pitchFamily="18" charset="-52"/>
                <a:cs typeface="+mn-cs"/>
              </a:rPr>
              <a:t>youtube</a:t>
            </a:r>
            <a:r>
              <a:rPr lang="en-US" dirty="0" smtClean="0">
                <a:latin typeface="Times New Roman Cyr" pitchFamily="18" charset="-52"/>
                <a:cs typeface="+mn-cs"/>
              </a:rPr>
              <a:t>-</a:t>
            </a:r>
            <a:r>
              <a:rPr lang="ru-RU" dirty="0" smtClean="0">
                <a:latin typeface="Times New Roman Cyr" pitchFamily="18" charset="-52"/>
                <a:cs typeface="+mn-cs"/>
              </a:rPr>
              <a:t>канале </a:t>
            </a:r>
            <a:r>
              <a:rPr lang="en-US" dirty="0" smtClean="0">
                <a:latin typeface="Times New Roman Cyr" pitchFamily="18" charset="-52"/>
                <a:cs typeface="+mn-cs"/>
                <a:hlinkClick r:id="rId8"/>
              </a:rPr>
              <a:t>https://youtube.com/alexanderfilatov</a:t>
            </a:r>
            <a:r>
              <a:rPr lang="en-US" dirty="0" smtClean="0">
                <a:latin typeface="Times New Roman Cyr" pitchFamily="18" charset="-52"/>
                <a:cs typeface="+mn-cs"/>
              </a:rPr>
              <a:t>: </a:t>
            </a:r>
            <a:r>
              <a:rPr lang="en-US" sz="1900" dirty="0">
                <a:latin typeface="Times New Roman Cyr" pitchFamily="18" charset="-52"/>
                <a:cs typeface="+mn-cs"/>
                <a:hlinkClick r:id="rId9"/>
              </a:rPr>
              <a:t>https://</a:t>
            </a:r>
            <a:r>
              <a:rPr lang="en-US" sz="1900" dirty="0" smtClean="0">
                <a:latin typeface="Times New Roman Cyr" pitchFamily="18" charset="-52"/>
                <a:cs typeface="+mn-cs"/>
                <a:hlinkClick r:id="rId9"/>
              </a:rPr>
              <a:t>www.youtube.com/playlist?list=PLlx2izuC9gjgpfw_8rAkxhODA3_bK2QBP</a:t>
            </a:r>
            <a:endParaRPr lang="en-US" sz="1900" dirty="0">
              <a:latin typeface="Times New Roman Cyr" pitchFamily="18" charset="-52"/>
              <a:cs typeface="+mn-cs"/>
            </a:endParaRP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ru-RU" dirty="0">
                <a:latin typeface="Times New Roman Cyr" pitchFamily="18" charset="-52"/>
                <a:cs typeface="+mn-cs"/>
              </a:rPr>
              <a:t>Задачи и другие материалы на сайте </a:t>
            </a:r>
            <a:r>
              <a:rPr lang="en-US" dirty="0" smtClean="0">
                <a:latin typeface="Times New Roman Cyr" pitchFamily="18" charset="-52"/>
                <a:cs typeface="+mn-cs"/>
                <a:hlinkClick r:id="rId10"/>
              </a:rPr>
              <a:t>https://</a:t>
            </a:r>
            <a:r>
              <a:rPr lang="en-US" dirty="0">
                <a:latin typeface="Times New Roman Cyr" pitchFamily="18" charset="-52"/>
                <a:cs typeface="+mn-cs"/>
                <a:hlinkClick r:id="rId10"/>
              </a:rPr>
              <a:t>iloveeconomics.ru</a:t>
            </a:r>
            <a:endParaRPr lang="en-US" dirty="0">
              <a:latin typeface="Times New Roman Cyr" pitchFamily="18" charset="-52"/>
              <a:cs typeface="+mn-cs"/>
            </a:endParaRP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ru-RU" dirty="0">
                <a:latin typeface="Times New Roman Cyr" pitchFamily="18" charset="-52"/>
                <a:cs typeface="+mn-cs"/>
              </a:rPr>
              <a:t>«РЭШ. Экономика: просто о сложном»:</a:t>
            </a:r>
            <a:br>
              <a:rPr lang="ru-RU" dirty="0">
                <a:latin typeface="Times New Roman Cyr" pitchFamily="18" charset="-52"/>
                <a:cs typeface="+mn-cs"/>
              </a:rPr>
            </a:br>
            <a:r>
              <a:rPr lang="en-US" dirty="0">
                <a:latin typeface="Times New Roman Cyr" pitchFamily="18" charset="-52"/>
                <a:cs typeface="+mn-cs"/>
                <a:hlinkClick r:id="rId11"/>
              </a:rPr>
              <a:t>https://www.nes.ru/ru/events/nes-public-lectures/lectures-in-politech/past</a:t>
            </a:r>
            <a:endParaRPr lang="ru-RU" dirty="0">
              <a:latin typeface="Times New Roman Cyr" pitchFamily="18" charset="-52"/>
              <a:cs typeface="+mn-cs"/>
            </a:endParaRP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Times New Roman Cyr" pitchFamily="18" charset="-52"/>
                <a:cs typeface="+mn-cs"/>
              </a:rPr>
              <a:t>Coursera: </a:t>
            </a:r>
            <a:r>
              <a:rPr lang="ru-RU" dirty="0">
                <a:latin typeface="Times New Roman Cyr" pitchFamily="18" charset="-52"/>
                <a:cs typeface="+mn-cs"/>
              </a:rPr>
              <a:t>курс микроэкономики </a:t>
            </a:r>
            <a:r>
              <a:rPr lang="ru-RU" dirty="0" smtClean="0">
                <a:latin typeface="Times New Roman Cyr" pitchFamily="18" charset="-52"/>
                <a:cs typeface="+mn-cs"/>
              </a:rPr>
              <a:t>от </a:t>
            </a:r>
            <a:r>
              <a:rPr lang="ru-RU" dirty="0">
                <a:latin typeface="Times New Roman Cyr" pitchFamily="18" charset="-52"/>
                <a:cs typeface="+mn-cs"/>
              </a:rPr>
              <a:t>Константина </a:t>
            </a:r>
            <a:r>
              <a:rPr lang="ru-RU" dirty="0" smtClean="0">
                <a:latin typeface="Times New Roman Cyr" pitchFamily="18" charset="-52"/>
                <a:cs typeface="+mn-cs"/>
              </a:rPr>
              <a:t>Сонина</a:t>
            </a:r>
            <a:r>
              <a:rPr lang="ru-RU" dirty="0">
                <a:latin typeface="Times New Roman Cyr" pitchFamily="18" charset="-52"/>
                <a:cs typeface="+mn-cs"/>
              </a:rPr>
              <a:t/>
            </a:r>
            <a:br>
              <a:rPr lang="ru-RU" dirty="0">
                <a:latin typeface="Times New Roman Cyr" pitchFamily="18" charset="-52"/>
                <a:cs typeface="+mn-cs"/>
              </a:rPr>
            </a:br>
            <a:r>
              <a:rPr lang="en-US" dirty="0">
                <a:latin typeface="Times New Roman Cyr" pitchFamily="18" charset="-52"/>
                <a:cs typeface="+mn-cs"/>
                <a:hlinkClick r:id="rId12"/>
              </a:rPr>
              <a:t>https://</a:t>
            </a:r>
            <a:r>
              <a:rPr lang="en-US" dirty="0" smtClean="0">
                <a:latin typeface="Times New Roman Cyr" pitchFamily="18" charset="-52"/>
                <a:cs typeface="+mn-cs"/>
                <a:hlinkClick r:id="rId12"/>
              </a:rPr>
              <a:t>www.coursera.org/learn/mikroekonomika</a:t>
            </a:r>
            <a:endParaRPr lang="ru-RU" dirty="0" smtClean="0">
              <a:latin typeface="Times New Roman Cyr" pitchFamily="18" charset="-52"/>
              <a:cs typeface="+mn-cs"/>
            </a:endParaRP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 err="1" smtClean="0">
                <a:latin typeface="Times New Roman Cyr" pitchFamily="18" charset="-52"/>
                <a:cs typeface="+mn-cs"/>
              </a:rPr>
              <a:t>OpenEdu</a:t>
            </a:r>
            <a:r>
              <a:rPr lang="en-US" dirty="0" smtClean="0">
                <a:latin typeface="Times New Roman Cyr" pitchFamily="18" charset="-52"/>
                <a:cs typeface="+mn-cs"/>
              </a:rPr>
              <a:t>: </a:t>
            </a:r>
            <a:r>
              <a:rPr lang="ru-RU" dirty="0" smtClean="0">
                <a:latin typeface="Times New Roman Cyr" pitchFamily="18" charset="-52"/>
                <a:cs typeface="+mn-cs"/>
              </a:rPr>
              <a:t>курс экономики от Игоря Кима</a:t>
            </a:r>
            <a:br>
              <a:rPr lang="ru-RU" dirty="0" smtClean="0">
                <a:latin typeface="Times New Roman Cyr" pitchFamily="18" charset="-52"/>
                <a:cs typeface="+mn-cs"/>
              </a:rPr>
            </a:br>
            <a:r>
              <a:rPr lang="en-US" dirty="0">
                <a:latin typeface="Times New Roman Cyr" pitchFamily="18" charset="-52"/>
                <a:cs typeface="+mn-cs"/>
                <a:hlinkClick r:id="rId13"/>
              </a:rPr>
              <a:t>https://</a:t>
            </a:r>
            <a:r>
              <a:rPr lang="en-US" dirty="0" smtClean="0">
                <a:latin typeface="Times New Roman Cyr" pitchFamily="18" charset="-52"/>
                <a:cs typeface="+mn-cs"/>
                <a:hlinkClick r:id="rId13"/>
              </a:rPr>
              <a:t>openedu.ru/course/hse/econom</a:t>
            </a:r>
            <a:endParaRPr lang="ru-RU" dirty="0">
              <a:latin typeface="Times New Roman Cyr" pitchFamily="18" charset="-52"/>
              <a:cs typeface="+mn-cs"/>
            </a:endParaRPr>
          </a:p>
        </p:txBody>
      </p:sp>
      <p:sp>
        <p:nvSpPr>
          <p:cNvPr id="512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Экзамен</a:t>
            </a:r>
          </a:p>
        </p:txBody>
      </p:sp>
      <p:sp>
        <p:nvSpPr>
          <p:cNvPr id="6147" name="Rectangle 389"/>
          <p:cNvSpPr>
            <a:spLocks noChangeArrowheads="1"/>
          </p:cNvSpPr>
          <p:nvPr/>
        </p:nvSpPr>
        <p:spPr bwMode="auto">
          <a:xfrm>
            <a:off x="209550" y="1096963"/>
            <a:ext cx="893445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Посещение </a:t>
            </a:r>
            <a:r>
              <a:rPr lang="ru-RU" altLang="ru-RU" sz="2200" dirty="0" smtClean="0">
                <a:latin typeface="Times New Roman Cyr" pitchFamily="18" charset="0"/>
              </a:rPr>
              <a:t>= 9 + 1 =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10</a:t>
            </a:r>
          </a:p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Еженедельные контрольные и домашние работы = 9*5 =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45</a:t>
            </a:r>
          </a:p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Обзорная работа по Нобелевскому лауреату (1-2 человека)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(презентация 5-7 минут + авторский текст 2000-4000 знаков) =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10</a:t>
            </a:r>
            <a:b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понимание темы, логика изложения;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аргументированные выводы, обоснованная личная позиция;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качество слайдов и стиль изложения;</a:t>
            </a:r>
            <a:br>
              <a:rPr lang="ru-RU" altLang="ru-RU" sz="2200" dirty="0"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качество оформления </a:t>
            </a:r>
          </a:p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Активность на занятии (ответы на вопросы, решение задач,…) =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10</a:t>
            </a:r>
            <a:b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</a:br>
            <a:r>
              <a:rPr lang="ru-RU" altLang="ru-RU" sz="2200" dirty="0">
                <a:latin typeface="Times New Roman Cyr" pitchFamily="18" charset="0"/>
              </a:rPr>
              <a:t>– «долларовая система»</a:t>
            </a:r>
          </a:p>
          <a:p>
            <a:pPr>
              <a:spcBef>
                <a:spcPct val="0"/>
              </a:spcBef>
              <a:buClrTx/>
              <a:buSzTx/>
              <a:buFont typeface="Times New Roman" pitchFamily="18" charset="0"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Письменный </a:t>
            </a:r>
            <a:r>
              <a:rPr lang="ru-RU" altLang="ru-RU" sz="2200" dirty="0" smtClean="0">
                <a:latin typeface="Times New Roman Cyr" pitchFamily="18" charset="0"/>
              </a:rPr>
              <a:t>экзамен </a:t>
            </a:r>
            <a:r>
              <a:rPr lang="ru-RU" altLang="ru-RU" sz="2200" dirty="0">
                <a:latin typeface="Times New Roman Cyr" pitchFamily="18" charset="0"/>
              </a:rPr>
              <a:t>(2 теоретических вопроса + </a:t>
            </a:r>
            <a:r>
              <a:rPr lang="ru-RU" altLang="ru-RU" sz="2200" dirty="0" smtClean="0">
                <a:latin typeface="Times New Roman Cyr" pitchFamily="18" charset="0"/>
              </a:rPr>
              <a:t>тест + задача) </a:t>
            </a:r>
            <a:r>
              <a:rPr lang="ru-RU" altLang="ru-RU" sz="2200" dirty="0">
                <a:latin typeface="Times New Roman Cyr" pitchFamily="18" charset="0"/>
              </a:rPr>
              <a:t>=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25</a:t>
            </a:r>
          </a:p>
        </p:txBody>
      </p:sp>
      <p:sp>
        <p:nvSpPr>
          <p:cNvPr id="614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4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209550" y="4924425"/>
            <a:ext cx="4572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 Cyr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ru-RU" altLang="ru-RU" sz="2200" b="1">
                <a:solidFill>
                  <a:srgbClr val="00FFFF"/>
                </a:solidFill>
              </a:rPr>
              <a:t>Ориентировочная шкала оценок</a:t>
            </a:r>
          </a:p>
          <a:p>
            <a:pPr eaLnBrk="1" hangingPunct="1"/>
            <a:r>
              <a:rPr lang="ru-RU" altLang="ru-RU" sz="2200"/>
              <a:t>50 баллов – удовлетворительно;</a:t>
            </a:r>
          </a:p>
          <a:p>
            <a:pPr eaLnBrk="1" hangingPunct="1"/>
            <a:r>
              <a:rPr lang="ru-RU" altLang="ru-RU" sz="2200"/>
              <a:t>65 баллов – хорошо;</a:t>
            </a:r>
          </a:p>
          <a:p>
            <a:pPr eaLnBrk="1" hangingPunct="1"/>
            <a:r>
              <a:rPr lang="ru-RU" altLang="ru-RU" sz="2200"/>
              <a:t>80 баллов - отлично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Введение в микроэкономику</a:t>
            </a:r>
          </a:p>
        </p:txBody>
      </p:sp>
      <p:sp>
        <p:nvSpPr>
          <p:cNvPr id="7171" name="Rectangle 389"/>
          <p:cNvSpPr>
            <a:spLocks noChangeArrowheads="1"/>
          </p:cNvSpPr>
          <p:nvPr/>
        </p:nvSpPr>
        <p:spPr bwMode="auto">
          <a:xfrm>
            <a:off x="161474" y="1096963"/>
            <a:ext cx="857885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Наука – поиск закономерностей и прогнозирование на их основе </a:t>
            </a:r>
            <a:r>
              <a:rPr lang="ru-RU" altLang="ru-RU" sz="2200" dirty="0">
                <a:latin typeface="Times New Roman Cyr" pitchFamily="18" charset="0"/>
              </a:rPr>
              <a:t>Естественные науки – точные законы.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Социальные науки – свобода действий участников взаимодействия.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ru-RU" altLang="ru-RU" sz="2200" dirty="0">
                <a:latin typeface="Times New Roman Cyr" pitchFamily="18" charset="0"/>
              </a:rPr>
              <a:t>Предположение экономики – рациональное поведение экономических агентов.</a:t>
            </a:r>
          </a:p>
        </p:txBody>
      </p:sp>
      <p:sp>
        <p:nvSpPr>
          <p:cNvPr id="717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>
                <a:latin typeface="Times New Roman Cyr" pitchFamily="18" charset="0"/>
              </a:rPr>
              <a:t>5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7173" name="Прямоугольник 1"/>
          <p:cNvSpPr>
            <a:spLocks noChangeArrowheads="1"/>
          </p:cNvSpPr>
          <p:nvPr/>
        </p:nvSpPr>
        <p:spPr bwMode="auto">
          <a:xfrm>
            <a:off x="161473" y="2843213"/>
            <a:ext cx="898252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Фирмы</a:t>
            </a:r>
            <a:r>
              <a:rPr lang="ru-RU" altLang="ru-RU" sz="2200" dirty="0">
                <a:latin typeface="Times New Roman Cyr" pitchFamily="18" charset="0"/>
              </a:rPr>
              <a:t> – максимизируют прибыль.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Потребители</a:t>
            </a:r>
            <a:r>
              <a:rPr lang="ru-RU" altLang="ru-RU" sz="2200" dirty="0">
                <a:latin typeface="Times New Roman Cyr" pitchFamily="18" charset="0"/>
              </a:rPr>
              <a:t> – максимизируют полезность.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Идеальное государство </a:t>
            </a:r>
            <a:r>
              <a:rPr lang="ru-RU" altLang="ru-RU" sz="2200" dirty="0">
                <a:latin typeface="Times New Roman Cyr" pitchFamily="18" charset="0"/>
              </a:rPr>
              <a:t>– максимизирует общественное благосостояние.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Реальные чиновники </a:t>
            </a:r>
            <a:r>
              <a:rPr lang="ru-RU" altLang="ru-RU" sz="2200" dirty="0">
                <a:latin typeface="Times New Roman Cyr" pitchFamily="18" charset="0"/>
              </a:rPr>
              <a:t>– максимизируют некоторую функцию выигрыша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             (экономический рост + власть + прямые и косвенные доходы +…)</a:t>
            </a:r>
          </a:p>
        </p:txBody>
      </p:sp>
      <p:sp>
        <p:nvSpPr>
          <p:cNvPr id="7174" name="Прямоугольник 14"/>
          <p:cNvSpPr>
            <a:spLocks noChangeArrowheads="1"/>
          </p:cNvSpPr>
          <p:nvPr/>
        </p:nvSpPr>
        <p:spPr bwMode="auto">
          <a:xfrm>
            <a:off x="147187" y="4652055"/>
            <a:ext cx="859313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Наблюдения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 теоретическая модель  эмпирическая проверка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>
                <a:latin typeface="Times New Roman Cyr" pitchFamily="18" charset="0"/>
              </a:rPr>
              <a:t>                                      (теория игр)                        (эконометрика)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Введение в микроэкономику</a:t>
            </a:r>
          </a:p>
        </p:txBody>
      </p:sp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6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8196" name="Прямоугольник 9"/>
          <p:cNvSpPr>
            <a:spLocks noChangeArrowheads="1"/>
          </p:cNvSpPr>
          <p:nvPr/>
        </p:nvSpPr>
        <p:spPr bwMode="auto">
          <a:xfrm>
            <a:off x="293688" y="1090613"/>
            <a:ext cx="8483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Стратегическое взаимодействие!    Теория игр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  <a:sym typeface="Symbol" pitchFamily="18" charset="2"/>
              </a:rPr>
              <a:t> оптимизация!!!</a:t>
            </a:r>
            <a:endParaRPr lang="ru-RU" altLang="ru-RU" sz="2200" b="1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197" name="Rectangle 428"/>
          <p:cNvSpPr>
            <a:spLocks noChangeArrowheads="1"/>
          </p:cNvSpPr>
          <p:nvPr/>
        </p:nvSpPr>
        <p:spPr bwMode="auto">
          <a:xfrm>
            <a:off x="276225" y="1462088"/>
            <a:ext cx="33670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cs typeface="Times New Roman" pitchFamily="18" charset="0"/>
              </a:rPr>
              <a:t>Дилемма заключенного:</a:t>
            </a:r>
            <a:endParaRPr lang="ru-RU" altLang="ru-RU" sz="2200">
              <a:solidFill>
                <a:srgbClr val="00FFFF"/>
              </a:solidFill>
              <a:latin typeface="Arial" pitchFamily="34" charset="0"/>
            </a:endParaRPr>
          </a:p>
        </p:txBody>
      </p:sp>
      <p:graphicFrame>
        <p:nvGraphicFramePr>
          <p:cNvPr id="12" name="Group 503"/>
          <p:cNvGraphicFramePr>
            <a:graphicFrameLocks noGrp="1"/>
          </p:cNvGraphicFramePr>
          <p:nvPr/>
        </p:nvGraphicFramePr>
        <p:xfrm>
          <a:off x="279400" y="1962150"/>
          <a:ext cx="4071938" cy="1189038"/>
        </p:xfrm>
        <a:graphic>
          <a:graphicData uri="http://schemas.openxmlformats.org/drawingml/2006/table">
            <a:tbl>
              <a:tblPr/>
              <a:tblGrid>
                <a:gridCol w="111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</a:t>
                      </a: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созн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Созн.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</a:t>
                      </a:r>
                      <a:r>
                        <a:rPr kumimoji="0" lang="ru-RU" alt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созн</a:t>
                      </a: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15сут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/ 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15сут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лет / 0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Созн.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лет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5лет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 5лет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505"/>
          <p:cNvGraphicFramePr>
            <a:graphicFrameLocks noGrp="1"/>
          </p:cNvGraphicFramePr>
          <p:nvPr/>
        </p:nvGraphicFramePr>
        <p:xfrm>
          <a:off x="4421188" y="1954213"/>
          <a:ext cx="4421187" cy="1189038"/>
        </p:xfrm>
        <a:graphic>
          <a:graphicData uri="http://schemas.openxmlformats.org/drawingml/2006/table">
            <a:tbl>
              <a:tblPr/>
              <a:tblGrid>
                <a:gridCol w="11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8" marR="91448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Дорого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Дешево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Дорого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млн / 5 млн</a:t>
                      </a:r>
                    </a:p>
                  </a:txBody>
                  <a:tcPr marL="91448" marR="91448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/ 6 млн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Дешево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млн / </a:t>
                      </a:r>
                      <a:r>
                        <a:rPr kumimoji="0" lang="en-US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млн / 2 млн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48" marR="91448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34" name="Прямоугольник 13"/>
          <p:cNvSpPr>
            <a:spLocks noChangeArrowheads="1"/>
          </p:cNvSpPr>
          <p:nvPr/>
        </p:nvSpPr>
        <p:spPr bwMode="auto">
          <a:xfrm>
            <a:off x="277813" y="3440113"/>
            <a:ext cx="8483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>
                <a:latin typeface="Times New Roman Cyr" pitchFamily="18" charset="0"/>
              </a:rPr>
              <a:t>Эйкос – хозяйство, номос – закон.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Экономика </a:t>
            </a:r>
            <a:r>
              <a:rPr lang="ru-RU" altLang="ru-RU" sz="2200">
                <a:latin typeface="Times New Roman Cyr" pitchFamily="18" charset="0"/>
              </a:rPr>
              <a:t>– наука о том, как люди взаимодействуют друг с другом в процессе производства и распределения того, что они потребляют.</a:t>
            </a:r>
          </a:p>
        </p:txBody>
      </p:sp>
      <p:sp>
        <p:nvSpPr>
          <p:cNvPr id="8235" name="Прямоугольник 14"/>
          <p:cNvSpPr>
            <a:spLocks noChangeArrowheads="1"/>
          </p:cNvSpPr>
          <p:nvPr/>
        </p:nvSpPr>
        <p:spPr bwMode="auto">
          <a:xfrm>
            <a:off x="277813" y="4608513"/>
            <a:ext cx="8483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Неограниченные потребности </a:t>
            </a:r>
            <a:r>
              <a:rPr lang="en-US" altLang="ru-RU" sz="2200" b="1">
                <a:solidFill>
                  <a:srgbClr val="00FFFF"/>
                </a:solidFill>
                <a:latin typeface="Times New Roman Cyr" pitchFamily="18" charset="0"/>
              </a:rPr>
              <a:t> vs  </a:t>
            </a: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ограниченные возможности!!!</a:t>
            </a:r>
          </a:p>
        </p:txBody>
      </p:sp>
      <p:sp>
        <p:nvSpPr>
          <p:cNvPr id="8236" name="Прямоугольник 13"/>
          <p:cNvSpPr>
            <a:spLocks noChangeArrowheads="1"/>
          </p:cNvSpPr>
          <p:nvPr/>
        </p:nvSpPr>
        <p:spPr bwMode="auto">
          <a:xfrm>
            <a:off x="279400" y="5121275"/>
            <a:ext cx="8483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Экономика </a:t>
            </a:r>
            <a:r>
              <a:rPr lang="ru-RU" altLang="ru-RU" sz="2200">
                <a:latin typeface="Times New Roman Cyr" pitchFamily="18" charset="0"/>
              </a:rPr>
              <a:t>– наука о том, как люди принимают решения в условиях ограниченности ресурсов.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4" grpId="0"/>
      <p:bldP spid="8235" grpId="0"/>
      <p:bldP spid="82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69"/>
          <p:cNvSpPr txBox="1">
            <a:spLocks noChangeArrowheads="1"/>
          </p:cNvSpPr>
          <p:nvPr/>
        </p:nvSpPr>
        <p:spPr bwMode="auto">
          <a:xfrm>
            <a:off x="1008063" y="355600"/>
            <a:ext cx="7518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Принципы экономики</a:t>
            </a:r>
          </a:p>
        </p:txBody>
      </p:sp>
      <p:sp>
        <p:nvSpPr>
          <p:cNvPr id="9219" name="Rectangle 389"/>
          <p:cNvSpPr>
            <a:spLocks noChangeArrowheads="1"/>
          </p:cNvSpPr>
          <p:nvPr/>
        </p:nvSpPr>
        <p:spPr bwMode="auto">
          <a:xfrm>
            <a:off x="250825" y="1301750"/>
            <a:ext cx="8770938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Человек выбирает.</a:t>
            </a:r>
          </a:p>
          <a:p>
            <a:pPr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Стоимость чего-либо – это стоимость того, от чего придется отка-заться, чтобы получить желаемое.</a:t>
            </a:r>
          </a:p>
          <a:p>
            <a:pPr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Важны предельные изменения – от дополнительной единицы.</a:t>
            </a:r>
          </a:p>
          <a:p>
            <a:pPr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Человек реагирует на стимулы.</a:t>
            </a:r>
          </a:p>
          <a:p>
            <a:pPr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Взаимовыгодные обмены улучшают мир.</a:t>
            </a:r>
          </a:p>
          <a:p>
            <a:pPr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Невидимая рука рынка максимизирует благосостояние.</a:t>
            </a:r>
          </a:p>
          <a:p>
            <a:pPr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Существуют провалы рынка, при которых требуется вмешательство государства (например, внешние эффекты и рыночная власть)</a:t>
            </a:r>
          </a:p>
          <a:p>
            <a:pPr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Уровень жизни определяется способностью страны производить товары и услуги.</a:t>
            </a:r>
          </a:p>
          <a:p>
            <a:pPr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Цены растут, когда правительство печатает слишком много денег.</a:t>
            </a:r>
          </a:p>
          <a:p>
            <a:pPr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>
                <a:latin typeface="Times New Roman Cyr" pitchFamily="18" charset="0"/>
              </a:rPr>
              <a:t>В краткосрочной перспективе нужно выбрать между безработицей и инфляцией</a:t>
            </a:r>
          </a:p>
        </p:txBody>
      </p:sp>
      <p:sp>
        <p:nvSpPr>
          <p:cNvPr id="922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7</a:t>
            </a:r>
            <a:endParaRPr lang="ru-RU" altLang="ru-RU" sz="720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69"/>
          <p:cNvSpPr txBox="1">
            <a:spLocks noChangeArrowheads="1"/>
          </p:cNvSpPr>
          <p:nvPr/>
        </p:nvSpPr>
        <p:spPr bwMode="auto">
          <a:xfrm>
            <a:off x="1008063" y="355600"/>
            <a:ext cx="7518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Модель кругооборота</a:t>
            </a:r>
          </a:p>
        </p:txBody>
      </p:sp>
      <p:sp>
        <p:nvSpPr>
          <p:cNvPr id="1024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8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10244" name="Прямоугольник 5"/>
          <p:cNvSpPr>
            <a:spLocks noChangeArrowheads="1"/>
          </p:cNvSpPr>
          <p:nvPr/>
        </p:nvSpPr>
        <p:spPr bwMode="auto">
          <a:xfrm>
            <a:off x="277813" y="1095375"/>
            <a:ext cx="87566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  <a:r>
              <a:rPr lang="ru-RU" altLang="ru-RU" sz="2200">
                <a:latin typeface="Times New Roman Cyr" pitchFamily="18" charset="0"/>
              </a:rPr>
              <a:t> – раздел экономики, изучающий отдельных произ-водителей, отдельных потребителей и рынки отдельных благ.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>
                <a:solidFill>
                  <a:srgbClr val="00FFFF"/>
                </a:solidFill>
                <a:latin typeface="Times New Roman Cyr" pitchFamily="18" charset="0"/>
              </a:rPr>
              <a:t>Макроэкономика </a:t>
            </a:r>
            <a:r>
              <a:rPr lang="ru-RU" altLang="ru-RU" sz="2200">
                <a:latin typeface="Times New Roman Cyr" pitchFamily="18" charset="0"/>
              </a:rPr>
              <a:t>– раздел экономики, изучающий, как функциониру-ет экономическая система в целом</a:t>
            </a:r>
          </a:p>
        </p:txBody>
      </p:sp>
      <p:grpSp>
        <p:nvGrpSpPr>
          <p:cNvPr id="10245" name="Группа 67"/>
          <p:cNvGrpSpPr>
            <a:grpSpLocks/>
          </p:cNvGrpSpPr>
          <p:nvPr/>
        </p:nvGrpSpPr>
        <p:grpSpPr bwMode="auto">
          <a:xfrm>
            <a:off x="277813" y="2670175"/>
            <a:ext cx="8482012" cy="3609975"/>
            <a:chOff x="278098" y="2376631"/>
            <a:chExt cx="8481253" cy="3609147"/>
          </a:xfrm>
        </p:grpSpPr>
        <p:sp>
          <p:nvSpPr>
            <p:cNvPr id="10246" name="TextBox 2"/>
            <p:cNvSpPr txBox="1">
              <a:spLocks noChangeArrowheads="1"/>
            </p:cNvSpPr>
            <p:nvPr/>
          </p:nvSpPr>
          <p:spPr bwMode="auto">
            <a:xfrm>
              <a:off x="278098" y="3781026"/>
              <a:ext cx="2634018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b="1">
                  <a:solidFill>
                    <a:srgbClr val="00FFFF"/>
                  </a:solidFill>
                  <a:latin typeface="Times New Roman Cyr" pitchFamily="18" charset="0"/>
                </a:rPr>
                <a:t>Фирмы</a:t>
              </a:r>
            </a:p>
          </p:txBody>
        </p:sp>
        <p:sp>
          <p:nvSpPr>
            <p:cNvPr id="10247" name="TextBox 7"/>
            <p:cNvSpPr txBox="1">
              <a:spLocks noChangeArrowheads="1"/>
            </p:cNvSpPr>
            <p:nvPr/>
          </p:nvSpPr>
          <p:spPr bwMode="auto">
            <a:xfrm>
              <a:off x="5854892" y="3782654"/>
              <a:ext cx="2904459" cy="4307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b="1">
                  <a:solidFill>
                    <a:srgbClr val="00FFFF"/>
                  </a:solidFill>
                  <a:latin typeface="Times New Roman Cyr" pitchFamily="18" charset="0"/>
                </a:rPr>
                <a:t>Домашние хозяйства</a:t>
              </a:r>
            </a:p>
          </p:txBody>
        </p:sp>
        <p:sp>
          <p:nvSpPr>
            <p:cNvPr id="10248" name="TextBox 8"/>
            <p:cNvSpPr txBox="1">
              <a:spLocks noChangeArrowheads="1"/>
            </p:cNvSpPr>
            <p:nvPr/>
          </p:nvSpPr>
          <p:spPr bwMode="auto">
            <a:xfrm>
              <a:off x="3343702" y="4704882"/>
              <a:ext cx="2402006" cy="7694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b="1">
                  <a:solidFill>
                    <a:srgbClr val="00FFFF"/>
                  </a:solidFill>
                  <a:latin typeface="Times New Roman Cyr" pitchFamily="18" charset="0"/>
                </a:rPr>
                <a:t>Рынок благ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(товаров и услуг)</a:t>
              </a:r>
            </a:p>
          </p:txBody>
        </p:sp>
        <p:sp>
          <p:nvSpPr>
            <p:cNvPr id="10249" name="TextBox 9"/>
            <p:cNvSpPr txBox="1">
              <a:spLocks noChangeArrowheads="1"/>
            </p:cNvSpPr>
            <p:nvPr/>
          </p:nvSpPr>
          <p:spPr bwMode="auto">
            <a:xfrm>
              <a:off x="2814010" y="2548208"/>
              <a:ext cx="3507474" cy="7694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b="1">
                  <a:solidFill>
                    <a:srgbClr val="00FFFF"/>
                  </a:solidFill>
                  <a:latin typeface="Times New Roman Cyr" pitchFamily="18" charset="0"/>
                </a:rPr>
                <a:t>Рынок ресурсов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(факторов производства)</a:t>
              </a:r>
            </a:p>
          </p:txBody>
        </p:sp>
        <p:cxnSp>
          <p:nvCxnSpPr>
            <p:cNvPr id="10250" name="Прямая соединительная линия 16"/>
            <p:cNvCxnSpPr>
              <a:cxnSpLocks noChangeShapeType="1"/>
            </p:cNvCxnSpPr>
            <p:nvPr/>
          </p:nvCxnSpPr>
          <p:spPr bwMode="auto">
            <a:xfrm>
              <a:off x="900752" y="2799034"/>
              <a:ext cx="191325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1" name="Прямая со стрелкой 18"/>
            <p:cNvCxnSpPr>
              <a:cxnSpLocks noChangeShapeType="1"/>
            </p:cNvCxnSpPr>
            <p:nvPr/>
          </p:nvCxnSpPr>
          <p:spPr bwMode="auto">
            <a:xfrm>
              <a:off x="900752" y="2799034"/>
              <a:ext cx="0" cy="9819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2" name="Прямая соединительная линия 22"/>
            <p:cNvCxnSpPr>
              <a:cxnSpLocks noChangeShapeType="1"/>
            </p:cNvCxnSpPr>
            <p:nvPr/>
          </p:nvCxnSpPr>
          <p:spPr bwMode="auto">
            <a:xfrm flipH="1">
              <a:off x="1160060" y="3028462"/>
              <a:ext cx="165395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3" name="Прямая со стрелкой 25"/>
            <p:cNvCxnSpPr>
              <a:cxnSpLocks noChangeShapeType="1"/>
            </p:cNvCxnSpPr>
            <p:nvPr/>
          </p:nvCxnSpPr>
          <p:spPr bwMode="auto">
            <a:xfrm flipV="1">
              <a:off x="900752" y="4211913"/>
              <a:ext cx="0" cy="95479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4" name="Прямая соединительная линия 27"/>
            <p:cNvCxnSpPr>
              <a:cxnSpLocks noChangeShapeType="1"/>
            </p:cNvCxnSpPr>
            <p:nvPr/>
          </p:nvCxnSpPr>
          <p:spPr bwMode="auto">
            <a:xfrm flipH="1">
              <a:off x="6321484" y="2810098"/>
              <a:ext cx="180594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5" name="Прямая со стрелкой 29"/>
            <p:cNvCxnSpPr>
              <a:cxnSpLocks noChangeShapeType="1"/>
            </p:cNvCxnSpPr>
            <p:nvPr/>
          </p:nvCxnSpPr>
          <p:spPr bwMode="auto">
            <a:xfrm>
              <a:off x="8141080" y="2799034"/>
              <a:ext cx="0" cy="9819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6" name="Прямая соединительная линия 30"/>
            <p:cNvCxnSpPr>
              <a:cxnSpLocks noChangeShapeType="1"/>
            </p:cNvCxnSpPr>
            <p:nvPr/>
          </p:nvCxnSpPr>
          <p:spPr bwMode="auto">
            <a:xfrm flipH="1">
              <a:off x="6329872" y="3028462"/>
              <a:ext cx="155841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7" name="Прямая соединительная линия 31"/>
            <p:cNvCxnSpPr>
              <a:cxnSpLocks noChangeShapeType="1"/>
            </p:cNvCxnSpPr>
            <p:nvPr/>
          </p:nvCxnSpPr>
          <p:spPr bwMode="auto">
            <a:xfrm flipH="1">
              <a:off x="900753" y="5166707"/>
              <a:ext cx="2442949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8" name="Прямая соединительная линия 33"/>
            <p:cNvCxnSpPr>
              <a:cxnSpLocks noChangeShapeType="1"/>
            </p:cNvCxnSpPr>
            <p:nvPr/>
          </p:nvCxnSpPr>
          <p:spPr bwMode="auto">
            <a:xfrm flipH="1">
              <a:off x="5745709" y="5231639"/>
              <a:ext cx="239537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9" name="Прямая со стрелкой 34"/>
            <p:cNvCxnSpPr>
              <a:cxnSpLocks noChangeShapeType="1"/>
            </p:cNvCxnSpPr>
            <p:nvPr/>
          </p:nvCxnSpPr>
          <p:spPr bwMode="auto">
            <a:xfrm>
              <a:off x="8141080" y="4234345"/>
              <a:ext cx="0" cy="9819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0" name="Прямая со стрелкой 36"/>
            <p:cNvCxnSpPr>
              <a:cxnSpLocks noChangeShapeType="1"/>
            </p:cNvCxnSpPr>
            <p:nvPr/>
          </p:nvCxnSpPr>
          <p:spPr bwMode="auto">
            <a:xfrm>
              <a:off x="7874405" y="3014814"/>
              <a:ext cx="0" cy="75256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1" name="Прямая со стрелкой 39"/>
            <p:cNvCxnSpPr>
              <a:cxnSpLocks noChangeShapeType="1"/>
            </p:cNvCxnSpPr>
            <p:nvPr/>
          </p:nvCxnSpPr>
          <p:spPr bwMode="auto">
            <a:xfrm>
              <a:off x="1160060" y="3014814"/>
              <a:ext cx="0" cy="75256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2" name="Прямая со стрелкой 41"/>
            <p:cNvCxnSpPr>
              <a:cxnSpLocks noChangeShapeType="1"/>
            </p:cNvCxnSpPr>
            <p:nvPr/>
          </p:nvCxnSpPr>
          <p:spPr bwMode="auto">
            <a:xfrm>
              <a:off x="1160060" y="4211912"/>
              <a:ext cx="0" cy="75256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3" name="Прямая со стрелкой 42"/>
            <p:cNvCxnSpPr>
              <a:cxnSpLocks noChangeShapeType="1"/>
            </p:cNvCxnSpPr>
            <p:nvPr/>
          </p:nvCxnSpPr>
          <p:spPr bwMode="auto">
            <a:xfrm>
              <a:off x="7874405" y="4234345"/>
              <a:ext cx="1" cy="77238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4" name="Прямая соединительная линия 43"/>
            <p:cNvCxnSpPr>
              <a:cxnSpLocks noChangeShapeType="1"/>
            </p:cNvCxnSpPr>
            <p:nvPr/>
          </p:nvCxnSpPr>
          <p:spPr bwMode="auto">
            <a:xfrm flipH="1">
              <a:off x="1160060" y="4964475"/>
              <a:ext cx="2183642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stealth" w="lg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5" name="Прямая соединительная линия 46"/>
            <p:cNvCxnSpPr>
              <a:cxnSpLocks noChangeShapeType="1"/>
            </p:cNvCxnSpPr>
            <p:nvPr/>
          </p:nvCxnSpPr>
          <p:spPr bwMode="auto">
            <a:xfrm flipH="1">
              <a:off x="5745709" y="5006728"/>
              <a:ext cx="212869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66" name="Прямоугольник 52"/>
            <p:cNvSpPr>
              <a:spLocks noChangeArrowheads="1"/>
            </p:cNvSpPr>
            <p:nvPr/>
          </p:nvSpPr>
          <p:spPr bwMode="auto">
            <a:xfrm>
              <a:off x="1160060" y="4533590"/>
              <a:ext cx="234227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Товары и услуги</a:t>
              </a:r>
            </a:p>
          </p:txBody>
        </p:sp>
        <p:sp>
          <p:nvSpPr>
            <p:cNvPr id="10267" name="Прямоугольник 53"/>
            <p:cNvSpPr>
              <a:spLocks noChangeArrowheads="1"/>
            </p:cNvSpPr>
            <p:nvPr/>
          </p:nvSpPr>
          <p:spPr bwMode="auto">
            <a:xfrm>
              <a:off x="5745708" y="4575841"/>
              <a:ext cx="238172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Товары и услуги</a:t>
              </a:r>
            </a:p>
          </p:txBody>
        </p:sp>
        <p:sp>
          <p:nvSpPr>
            <p:cNvPr id="10268" name="Прямоугольник 60"/>
            <p:cNvSpPr>
              <a:spLocks noChangeArrowheads="1"/>
            </p:cNvSpPr>
            <p:nvPr/>
          </p:nvSpPr>
          <p:spPr bwMode="auto">
            <a:xfrm>
              <a:off x="1160060" y="3028462"/>
              <a:ext cx="135112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Ресурсы</a:t>
              </a:r>
            </a:p>
          </p:txBody>
        </p:sp>
        <p:sp>
          <p:nvSpPr>
            <p:cNvPr id="10269" name="Прямоугольник 62"/>
            <p:cNvSpPr>
              <a:spLocks noChangeArrowheads="1"/>
            </p:cNvSpPr>
            <p:nvPr/>
          </p:nvSpPr>
          <p:spPr bwMode="auto">
            <a:xfrm>
              <a:off x="6223380" y="3014814"/>
              <a:ext cx="1664908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Труд, земля,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капитал</a:t>
              </a:r>
            </a:p>
          </p:txBody>
        </p:sp>
        <p:sp>
          <p:nvSpPr>
            <p:cNvPr id="10270" name="Прямоугольник 63"/>
            <p:cNvSpPr>
              <a:spLocks noChangeArrowheads="1"/>
            </p:cNvSpPr>
            <p:nvPr/>
          </p:nvSpPr>
          <p:spPr bwMode="auto">
            <a:xfrm>
              <a:off x="900752" y="2376631"/>
              <a:ext cx="16104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Издержки</a:t>
              </a:r>
            </a:p>
          </p:txBody>
        </p:sp>
        <p:sp>
          <p:nvSpPr>
            <p:cNvPr id="10271" name="Прямоугольник 64"/>
            <p:cNvSpPr>
              <a:spLocks noChangeArrowheads="1"/>
            </p:cNvSpPr>
            <p:nvPr/>
          </p:nvSpPr>
          <p:spPr bwMode="auto">
            <a:xfrm>
              <a:off x="900753" y="5131227"/>
              <a:ext cx="16104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Выручка</a:t>
              </a:r>
            </a:p>
          </p:txBody>
        </p:sp>
        <p:sp>
          <p:nvSpPr>
            <p:cNvPr id="10272" name="Прямоугольник 65"/>
            <p:cNvSpPr>
              <a:spLocks noChangeArrowheads="1"/>
            </p:cNvSpPr>
            <p:nvPr/>
          </p:nvSpPr>
          <p:spPr bwMode="auto">
            <a:xfrm>
              <a:off x="5854892" y="5216337"/>
              <a:ext cx="2292005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Потребительские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расходы</a:t>
              </a:r>
            </a:p>
          </p:txBody>
        </p:sp>
        <p:sp>
          <p:nvSpPr>
            <p:cNvPr id="10273" name="Прямоугольник 68"/>
            <p:cNvSpPr>
              <a:spLocks noChangeArrowheads="1"/>
            </p:cNvSpPr>
            <p:nvPr/>
          </p:nvSpPr>
          <p:spPr bwMode="auto">
            <a:xfrm>
              <a:off x="6455390" y="2382533"/>
              <a:ext cx="186974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>
                  <a:latin typeface="Times New Roman Cyr" pitchFamily="18" charset="0"/>
                </a:rPr>
                <a:t>З/п, рента, %</a:t>
              </a:r>
            </a:p>
          </p:txBody>
        </p:sp>
      </p:grp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Содержание курса</a:t>
            </a:r>
          </a:p>
        </p:txBody>
      </p:sp>
      <p:sp>
        <p:nvSpPr>
          <p:cNvPr id="11267" name="Rectangle 389"/>
          <p:cNvSpPr>
            <a:spLocks noChangeArrowheads="1"/>
          </p:cNvSpPr>
          <p:nvPr/>
        </p:nvSpPr>
        <p:spPr bwMode="auto">
          <a:xfrm>
            <a:off x="250825" y="1084263"/>
            <a:ext cx="872966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Введение в </a:t>
            </a:r>
            <a:r>
              <a:rPr lang="ru-RU" altLang="ru-RU" sz="2200" dirty="0" smtClean="0">
                <a:latin typeface="Times New Roman Cyr" pitchFamily="18" charset="0"/>
              </a:rPr>
              <a:t>микроэкономику.</a:t>
            </a:r>
            <a:endParaRPr lang="ru-RU" altLang="ru-RU" sz="2200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Множество производственных </a:t>
            </a:r>
            <a:r>
              <a:rPr lang="ru-RU" altLang="ru-RU" sz="2200" dirty="0" smtClean="0">
                <a:latin typeface="Times New Roman Cyr" pitchFamily="18" charset="0"/>
              </a:rPr>
              <a:t>возможностей.</a:t>
            </a:r>
            <a:endParaRPr lang="ru-RU" altLang="ru-RU" sz="2200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Теория спроса и </a:t>
            </a:r>
            <a:r>
              <a:rPr lang="ru-RU" altLang="ru-RU" sz="2200" dirty="0" smtClean="0">
                <a:latin typeface="Times New Roman Cyr" pitchFamily="18" charset="0"/>
              </a:rPr>
              <a:t>предложения.</a:t>
            </a:r>
            <a:endParaRPr lang="ru-RU" altLang="ru-RU" sz="2200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Эластичность и ее виды.</a:t>
            </a:r>
            <a:endParaRPr lang="ru-RU" altLang="ru-RU" sz="2200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Спрос и предложение. Дополнительные </a:t>
            </a:r>
            <a:r>
              <a:rPr lang="ru-RU" altLang="ru-RU" sz="2200" dirty="0" smtClean="0">
                <a:latin typeface="Times New Roman Cyr" pitchFamily="18" charset="0"/>
              </a:rPr>
              <a:t>аспекты.</a:t>
            </a:r>
            <a:endParaRPr lang="ru-RU" altLang="ru-RU" sz="2200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Теория потребительского </a:t>
            </a:r>
            <a:r>
              <a:rPr lang="ru-RU" altLang="ru-RU" sz="2200" dirty="0" smtClean="0">
                <a:latin typeface="Times New Roman Cyr" pitchFamily="18" charset="0"/>
              </a:rPr>
              <a:t>поведения.</a:t>
            </a:r>
            <a:endParaRPr lang="ru-RU" altLang="ru-RU" sz="2200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Теория </a:t>
            </a:r>
            <a:r>
              <a:rPr lang="ru-RU" altLang="ru-RU" sz="2200" dirty="0" smtClean="0">
                <a:latin typeface="Times New Roman Cyr" pitchFamily="18" charset="0"/>
              </a:rPr>
              <a:t>фирмы.</a:t>
            </a:r>
            <a:endParaRPr lang="ru-RU" altLang="ru-RU" sz="2200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Теория фирмы. </a:t>
            </a:r>
            <a:r>
              <a:rPr lang="ru-RU" altLang="ru-RU" sz="2200" dirty="0" smtClean="0">
                <a:latin typeface="Times New Roman Cyr" pitchFamily="18" charset="0"/>
              </a:rPr>
              <a:t>Продолжение.</a:t>
            </a:r>
            <a:endParaRPr lang="ru-RU" altLang="ru-RU" sz="2200" dirty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>
                <a:latin typeface="Times New Roman Cyr" pitchFamily="18" charset="0"/>
              </a:rPr>
              <a:t>Теория организации </a:t>
            </a:r>
            <a:r>
              <a:rPr lang="ru-RU" altLang="ru-RU" sz="2200" dirty="0" smtClean="0">
                <a:latin typeface="Times New Roman Cyr" pitchFamily="18" charset="0"/>
              </a:rPr>
              <a:t>рынков.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9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11269" name="Rectangle 389"/>
          <p:cNvSpPr>
            <a:spLocks noChangeArrowheads="1"/>
          </p:cNvSpPr>
          <p:nvPr/>
        </p:nvSpPr>
        <p:spPr bwMode="auto">
          <a:xfrm>
            <a:off x="250825" y="4887913"/>
            <a:ext cx="8770938" cy="17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ru-RU" sz="2200" i="1">
                <a:latin typeface="Times New Roman Cyr" pitchFamily="18" charset="0"/>
              </a:rPr>
              <a:t>p</a:t>
            </a:r>
            <a:r>
              <a:rPr lang="en-US" altLang="ru-RU" sz="2200">
                <a:latin typeface="Times New Roman Cyr" pitchFamily="18" charset="0"/>
              </a:rPr>
              <a:t> – </a:t>
            </a:r>
            <a:r>
              <a:rPr lang="ru-RU" altLang="ru-RU" sz="2200">
                <a:latin typeface="Times New Roman Cyr" pitchFamily="18" charset="0"/>
              </a:rPr>
              <a:t>цена (</a:t>
            </a:r>
            <a:r>
              <a:rPr lang="en-US" altLang="ru-RU" sz="2200">
                <a:latin typeface="Times New Roman Cyr" pitchFamily="18" charset="0"/>
              </a:rPr>
              <a:t>price)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ru-RU" sz="2200" i="1">
                <a:latin typeface="Times New Roman Cyr" pitchFamily="18" charset="0"/>
              </a:rPr>
              <a:t>q</a:t>
            </a:r>
            <a:r>
              <a:rPr lang="en-US" altLang="ru-RU" sz="2200">
                <a:latin typeface="Times New Roman Cyr" pitchFamily="18" charset="0"/>
              </a:rPr>
              <a:t> – </a:t>
            </a:r>
            <a:r>
              <a:rPr lang="ru-RU" altLang="ru-RU" sz="2200">
                <a:latin typeface="Times New Roman Cyr" pitchFamily="18" charset="0"/>
              </a:rPr>
              <a:t>объем продаж (</a:t>
            </a:r>
            <a:r>
              <a:rPr lang="en-US" altLang="ru-RU" sz="2200">
                <a:latin typeface="Times New Roman Cyr" pitchFamily="18" charset="0"/>
              </a:rPr>
              <a:t>quantity)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ru-RU" sz="2200" i="1">
                <a:latin typeface="Times New Roman Cyr" pitchFamily="18" charset="0"/>
              </a:rPr>
              <a:t>TR</a:t>
            </a:r>
            <a:r>
              <a:rPr lang="en-US" altLang="ru-RU" sz="2200">
                <a:latin typeface="Times New Roman Cyr" pitchFamily="18" charset="0"/>
              </a:rPr>
              <a:t> – </a:t>
            </a:r>
            <a:r>
              <a:rPr lang="ru-RU" altLang="ru-RU" sz="2200">
                <a:latin typeface="Times New Roman Cyr" pitchFamily="18" charset="0"/>
              </a:rPr>
              <a:t>выручка (</a:t>
            </a:r>
            <a:r>
              <a:rPr lang="en-US" altLang="ru-RU" sz="2200">
                <a:latin typeface="Times New Roman Cyr" pitchFamily="18" charset="0"/>
              </a:rPr>
              <a:t>total revenue), </a:t>
            </a:r>
            <a:r>
              <a:rPr lang="en-US" altLang="ru-RU" sz="2200" i="1">
                <a:latin typeface="Times New Roman Cyr" pitchFamily="18" charset="0"/>
              </a:rPr>
              <a:t>TR</a:t>
            </a:r>
            <a:r>
              <a:rPr lang="en-US" altLang="ru-RU" sz="2200">
                <a:latin typeface="Times New Roman Cyr" pitchFamily="18" charset="0"/>
              </a:rPr>
              <a:t> = </a:t>
            </a:r>
            <a:r>
              <a:rPr lang="en-US" altLang="ru-RU" sz="2200" i="1">
                <a:latin typeface="Times New Roman Cyr" pitchFamily="18" charset="0"/>
              </a:rPr>
              <a:t>pq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ru-RU" sz="2200" i="1">
                <a:latin typeface="Times New Roman Cyr" pitchFamily="18" charset="0"/>
              </a:rPr>
              <a:t>TC</a:t>
            </a:r>
            <a:r>
              <a:rPr lang="en-US" altLang="ru-RU" sz="2200">
                <a:latin typeface="Times New Roman Cyr" pitchFamily="18" charset="0"/>
              </a:rPr>
              <a:t> – </a:t>
            </a:r>
            <a:r>
              <a:rPr lang="ru-RU" altLang="ru-RU" sz="2200">
                <a:latin typeface="Times New Roman Cyr" pitchFamily="18" charset="0"/>
              </a:rPr>
              <a:t>суммарные издержки (</a:t>
            </a:r>
            <a:r>
              <a:rPr lang="en-US" altLang="ru-RU" sz="2200">
                <a:latin typeface="Times New Roman Cyr" pitchFamily="18" charset="0"/>
              </a:rPr>
              <a:t>total costs)</a:t>
            </a:r>
          </a:p>
          <a:p>
            <a:pPr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lang="en-US" altLang="ru-RU" sz="2200" i="1">
                <a:latin typeface="Times New Roman Cyr" pitchFamily="18" charset="0"/>
              </a:rPr>
              <a:t>π </a:t>
            </a:r>
            <a:r>
              <a:rPr lang="en-US" altLang="ru-RU" sz="2200">
                <a:latin typeface="Times New Roman Cyr" pitchFamily="18" charset="0"/>
              </a:rPr>
              <a:t>– </a:t>
            </a:r>
            <a:r>
              <a:rPr lang="ru-RU" altLang="ru-RU" sz="2200">
                <a:latin typeface="Times New Roman Cyr" pitchFamily="18" charset="0"/>
              </a:rPr>
              <a:t>прибыль (</a:t>
            </a:r>
            <a:r>
              <a:rPr lang="en-US" altLang="ru-RU" sz="2200">
                <a:latin typeface="Times New Roman Cyr" pitchFamily="18" charset="0"/>
              </a:rPr>
              <a:t>profit), </a:t>
            </a:r>
            <a:r>
              <a:rPr lang="en-US" altLang="ru-RU" sz="2200" i="1">
                <a:latin typeface="Times New Roman Cyr" pitchFamily="18" charset="0"/>
              </a:rPr>
              <a:t>π = TR – TC</a:t>
            </a:r>
            <a:endParaRPr lang="ru-RU" altLang="ru-RU" sz="2200">
              <a:latin typeface="Times New Roman Cyr" pitchFamily="18" charset="0"/>
            </a:endParaRPr>
          </a:p>
        </p:txBody>
      </p:sp>
      <p:sp>
        <p:nvSpPr>
          <p:cNvPr id="11270" name="Text Box 269"/>
          <p:cNvSpPr txBox="1">
            <a:spLocks noChangeArrowheads="1"/>
          </p:cNvSpPr>
          <p:nvPr/>
        </p:nvSpPr>
        <p:spPr bwMode="auto">
          <a:xfrm>
            <a:off x="1008063" y="4238625"/>
            <a:ext cx="7518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>
                <a:solidFill>
                  <a:srgbClr val="00FFFF"/>
                </a:solidFill>
                <a:latin typeface="Times New Roman Cyr" pitchFamily="18" charset="0"/>
              </a:rPr>
              <a:t>Базовые понятия экономики</a:t>
            </a: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13642</TotalTime>
  <Words>689</Words>
  <Application>Microsoft Office PowerPoint</Application>
  <PresentationFormat>Экран 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365</cp:revision>
  <dcterms:created xsi:type="dcterms:W3CDTF">1997-05-19T02:18:46Z</dcterms:created>
  <dcterms:modified xsi:type="dcterms:W3CDTF">2019-02-04T07:59:01Z</dcterms:modified>
</cp:coreProperties>
</file>