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91" r:id="rId2"/>
    <p:sldId id="374" r:id="rId3"/>
    <p:sldId id="377" r:id="rId4"/>
    <p:sldId id="381" r:id="rId5"/>
    <p:sldId id="378" r:id="rId6"/>
    <p:sldId id="379" r:id="rId7"/>
    <p:sldId id="364" r:id="rId8"/>
    <p:sldId id="372" r:id="rId9"/>
    <p:sldId id="382" r:id="rId10"/>
    <p:sldId id="370" r:id="rId11"/>
    <p:sldId id="380" r:id="rId12"/>
    <p:sldId id="383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 autoAdjust="0"/>
    <p:restoredTop sz="94461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606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F1013-D274-4B62-B7FF-2BA82F708B2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8352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02CEA-1774-43C4-B3B4-089A7D87C6AB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6970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F032A-1285-4D5B-8ABB-107CCBC3780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8345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E18F4-2D6C-4B11-BA35-0164BA77759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0745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37CB3-BB64-442E-B2C7-7C43BDEF3F3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4526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1BDBF-68A3-4147-9BFF-B9E0FD58348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4722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B4869-DD8A-46D8-A636-3177A9434DE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0746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F5F8E-3922-402B-9FF5-823A1F9AF4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1725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CA322-9207-4400-8299-E997D17FA40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556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8EE6F-1D3D-4D7A-AFB4-9911E35C0CA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2053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496E8-38C0-4093-B42B-E6F6F4746A5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4402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2B07418E-D28F-46FD-82B7-1DACCEBB0E6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e5.biz/economika2/002/world.htm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409575" y="355600"/>
            <a:ext cx="8353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>
                <a:solidFill>
                  <a:srgbClr val="00FFFF"/>
                </a:solidFill>
                <a:latin typeface="Times New Roman Cyr" pitchFamily="18" charset="0"/>
              </a:rPr>
              <a:t>Микроэкономика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409575" y="4070350"/>
            <a:ext cx="8353425" cy="237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>
                <a:solidFill>
                  <a:srgbClr val="00FFFF"/>
                </a:solidFill>
                <a:latin typeface="Times New Roman Cyr" pitchFamily="18" charset="0"/>
              </a:rPr>
              <a:t>Лекция 2</a:t>
            </a:r>
            <a:r>
              <a:rPr lang="en-US" altLang="ru-RU" sz="6000" b="1">
                <a:solidFill>
                  <a:srgbClr val="00FFFF"/>
                </a:solidFill>
                <a:latin typeface="Times New Roman Cyr" pitchFamily="18" charset="0"/>
              </a:rPr>
              <a:t>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>
                <a:solidFill>
                  <a:srgbClr val="00FFFF"/>
                </a:solidFill>
                <a:latin typeface="Times New Roman Cyr" pitchFamily="18" charset="0"/>
              </a:rPr>
              <a:t>Множество производственных возможностей</a:t>
            </a: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91646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</a:t>
            </a:r>
            <a:r>
              <a:rPr lang="en-US" altLang="ru-RU" sz="2600" b="1" dirty="0" smtClean="0">
                <a:hlinkClick r:id="rId3"/>
              </a:rPr>
              <a:t>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</a:t>
            </a:r>
            <a:r>
              <a:rPr lang="en-US" altLang="ru-RU" sz="2600" b="1" dirty="0" smtClean="0">
                <a:hlinkClick r:id="rId4"/>
              </a:rPr>
              <a:t>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Модель Диксита-Стиглица</a:t>
            </a:r>
          </a:p>
        </p:txBody>
      </p:sp>
      <p:sp>
        <p:nvSpPr>
          <p:cNvPr id="1229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10</a:t>
            </a:r>
            <a:endParaRPr lang="ru-RU" altLang="ru-RU" sz="7200">
              <a:latin typeface="Times New Roman Cyr" pitchFamily="18" charset="0"/>
            </a:endParaRPr>
          </a:p>
        </p:txBody>
      </p:sp>
      <p:pic>
        <p:nvPicPr>
          <p:cNvPr id="12292" name="Picture 3" descr="Avinash_Dix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1090613"/>
            <a:ext cx="1830387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 descr="StiglitzJoseph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131888"/>
            <a:ext cx="1990725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96850" y="3675063"/>
            <a:ext cx="8905875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imes New Roman Cyr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0"/>
              </a:defRPr>
            </a:lvl9pPr>
          </a:lstStyle>
          <a:p>
            <a:pPr>
              <a:defRPr/>
            </a:pPr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Базовые предположения модели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+mn-lt"/>
              </a:rPr>
              <a:t>Диксита-Стиглица</a:t>
            </a:r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:</a:t>
            </a:r>
          </a:p>
          <a:p>
            <a:pPr>
              <a:buFontTx/>
              <a:buAutoNum type="arabicPeriod"/>
              <a:defRPr/>
            </a:pPr>
            <a:r>
              <a:rPr lang="ru-RU" altLang="ru-RU" sz="2200" dirty="0" smtClean="0">
                <a:latin typeface="+mn-lt"/>
              </a:rPr>
              <a:t>Любовь потребителей к разнообразию (моделируется через </a:t>
            </a:r>
            <a:r>
              <a:rPr lang="en-US" altLang="ru-RU" sz="2200" dirty="0" smtClean="0">
                <a:latin typeface="+mn-lt"/>
              </a:rPr>
              <a:t>CES-</a:t>
            </a:r>
            <a:r>
              <a:rPr lang="ru-RU" altLang="ru-RU" sz="2200" dirty="0" smtClean="0">
                <a:latin typeface="+mn-lt"/>
              </a:rPr>
              <a:t>функцию полезности).</a:t>
            </a:r>
          </a:p>
          <a:p>
            <a:pPr>
              <a:buFontTx/>
              <a:buAutoNum type="arabicPeriod"/>
              <a:defRPr/>
            </a:pPr>
            <a:r>
              <a:rPr lang="ru-RU" altLang="ru-RU" sz="2200" dirty="0" smtClean="0">
                <a:latin typeface="+mn-lt"/>
              </a:rPr>
              <a:t>Возрастающая отдача от масштаба (моделируется через функцию издержек </a:t>
            </a:r>
            <a:r>
              <a:rPr lang="en-US" altLang="ru-RU" sz="2200" i="1" dirty="0" smtClean="0">
                <a:latin typeface="+mn-lt"/>
              </a:rPr>
              <a:t>TC </a:t>
            </a:r>
            <a:r>
              <a:rPr lang="en-US" altLang="ru-RU" sz="2200" dirty="0" smtClean="0">
                <a:latin typeface="+mn-lt"/>
              </a:rPr>
              <a:t>= </a:t>
            </a:r>
            <a:r>
              <a:rPr lang="en-US" altLang="ru-RU" sz="2200" i="1" dirty="0" smtClean="0">
                <a:latin typeface="+mn-lt"/>
              </a:rPr>
              <a:t>f</a:t>
            </a:r>
            <a:r>
              <a:rPr lang="en-US" altLang="ru-RU" sz="2200" dirty="0" smtClean="0">
                <a:latin typeface="+mn-lt"/>
              </a:rPr>
              <a:t> + </a:t>
            </a:r>
            <a:r>
              <a:rPr lang="en-US" altLang="ru-RU" sz="2200" i="1" dirty="0" err="1" smtClean="0">
                <a:latin typeface="+mn-lt"/>
              </a:rPr>
              <a:t>cq</a:t>
            </a:r>
            <a:r>
              <a:rPr lang="en-US" altLang="ru-RU" sz="2200" dirty="0" smtClean="0">
                <a:latin typeface="+mn-lt"/>
              </a:rPr>
              <a:t>)</a:t>
            </a:r>
            <a:r>
              <a:rPr lang="ru-RU" altLang="ru-RU" sz="2200" dirty="0" smtClean="0">
                <a:latin typeface="+mn-lt"/>
              </a:rPr>
              <a:t>.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53988" y="5422900"/>
            <a:ext cx="8770937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0"/>
              </a:defRPr>
            </a:lvl9pPr>
          </a:lstStyle>
          <a:p>
            <a:pPr>
              <a:defRPr/>
            </a:pPr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Пол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+mn-lt"/>
              </a:rPr>
              <a:t>Кругман</a:t>
            </a:r>
            <a:r>
              <a:rPr lang="ru-RU" altLang="ru-RU" sz="2200" dirty="0" smtClean="0">
                <a:latin typeface="+mn-lt"/>
              </a:rPr>
              <a:t> применил указанные идеи к теории международной тор</a:t>
            </a:r>
            <a:r>
              <a:rPr lang="en-US" altLang="ru-RU" sz="2200" dirty="0" smtClean="0">
                <a:latin typeface="+mn-lt"/>
              </a:rPr>
              <a:t>-</a:t>
            </a:r>
            <a:r>
              <a:rPr lang="ru-RU" altLang="ru-RU" sz="2200" dirty="0" err="1" smtClean="0">
                <a:latin typeface="+mn-lt"/>
              </a:rPr>
              <a:t>говли</a:t>
            </a:r>
            <a:r>
              <a:rPr lang="ru-RU" altLang="ru-RU" sz="2200" dirty="0" smtClean="0">
                <a:latin typeface="+mn-lt"/>
              </a:rPr>
              <a:t> и исследовал полученные эффекты.</a:t>
            </a:r>
          </a:p>
        </p:txBody>
      </p:sp>
      <p:sp>
        <p:nvSpPr>
          <p:cNvPr id="12296" name="Прямоугольник 13"/>
          <p:cNvSpPr>
            <a:spLocks noChangeArrowheads="1"/>
          </p:cNvSpPr>
          <p:nvPr/>
        </p:nvSpPr>
        <p:spPr bwMode="auto">
          <a:xfrm>
            <a:off x="2238375" y="1250950"/>
            <a:ext cx="2786063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cs typeface="Times New Roman" pitchFamily="18" charset="0"/>
              </a:rPr>
              <a:t>Джозеф Стиглиц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900">
                <a:cs typeface="Times New Roman" pitchFamily="18" charset="0"/>
              </a:rPr>
              <a:t>(род. 1943).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900">
                <a:cs typeface="Times New Roman" pitchFamily="18" charset="0"/>
              </a:rPr>
              <a:t>Лауреат Нобелевской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900">
                <a:cs typeface="Times New Roman" pitchFamily="18" charset="0"/>
              </a:rPr>
              <a:t>премии по экономике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900">
                <a:cs typeface="Times New Roman" pitchFamily="18" charset="0"/>
              </a:rPr>
              <a:t>(2001) за анализ рын-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900">
                <a:cs typeface="Times New Roman" pitchFamily="18" charset="0"/>
              </a:rPr>
              <a:t>ков с асимметричной информацией </a:t>
            </a:r>
          </a:p>
        </p:txBody>
      </p:sp>
      <p:sp>
        <p:nvSpPr>
          <p:cNvPr id="12297" name="Прямоугольник 14"/>
          <p:cNvSpPr>
            <a:spLocks noChangeArrowheads="1"/>
          </p:cNvSpPr>
          <p:nvPr/>
        </p:nvSpPr>
        <p:spPr bwMode="auto">
          <a:xfrm>
            <a:off x="4429125" y="1252538"/>
            <a:ext cx="2671763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cs typeface="Times New Roman" pitchFamily="18" charset="0"/>
              </a:rPr>
              <a:t>Авинаш Диксит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900">
                <a:cs typeface="Times New Roman" pitchFamily="18" charset="0"/>
              </a:rPr>
              <a:t>(род. 1944)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900">
                <a:cs typeface="Times New Roman" pitchFamily="18" charset="0"/>
              </a:rPr>
              <a:t>Президент Экономет-рического общества и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900">
                <a:cs typeface="Times New Roman" pitchFamily="18" charset="0"/>
              </a:rPr>
              <a:t>Американской эконо-мической ассоциации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69"/>
          <p:cNvSpPr txBox="1">
            <a:spLocks noChangeArrowheads="1"/>
          </p:cNvSpPr>
          <p:nvPr/>
        </p:nvSpPr>
        <p:spPr bwMode="auto">
          <a:xfrm>
            <a:off x="1008063" y="355600"/>
            <a:ext cx="75184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Численный пример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на специализацию и обмен</a:t>
            </a:r>
          </a:p>
        </p:txBody>
      </p:sp>
      <p:sp>
        <p:nvSpPr>
          <p:cNvPr id="1331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11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10244" name="Text Box 34"/>
          <p:cNvSpPr txBox="1">
            <a:spLocks noChangeArrowheads="1"/>
          </p:cNvSpPr>
          <p:nvPr/>
        </p:nvSpPr>
        <p:spPr bwMode="auto">
          <a:xfrm>
            <a:off x="114300" y="1476375"/>
            <a:ext cx="90297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2 страны, производящие Масло и Пушки (или Машины и Пармезан) </a:t>
            </a:r>
            <a:endParaRPr lang="ru-RU" altLang="ru-RU" sz="2200">
              <a:latin typeface="Times New Roman Cyr" pitchFamily="18" charset="0"/>
            </a:endParaRPr>
          </a:p>
        </p:txBody>
      </p:sp>
      <p:sp>
        <p:nvSpPr>
          <p:cNvPr id="49" name="Text Box 72"/>
          <p:cNvSpPr txBox="1">
            <a:spLocks noChangeArrowheads="1"/>
          </p:cNvSpPr>
          <p:nvPr/>
        </p:nvSpPr>
        <p:spPr bwMode="auto">
          <a:xfrm>
            <a:off x="747713" y="4800600"/>
            <a:ext cx="2481262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Самостоятельно: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(5; 10)  +  (21; 14)</a:t>
            </a:r>
          </a:p>
        </p:txBody>
      </p:sp>
      <p:grpSp>
        <p:nvGrpSpPr>
          <p:cNvPr id="6" name="Группа 5"/>
          <p:cNvGrpSpPr>
            <a:grpSpLocks/>
          </p:cNvGrpSpPr>
          <p:nvPr/>
        </p:nvGrpSpPr>
        <p:grpSpPr bwMode="auto">
          <a:xfrm>
            <a:off x="187325" y="2189163"/>
            <a:ext cx="1355725" cy="1728787"/>
            <a:chOff x="176237" y="5082546"/>
            <a:chExt cx="1355151" cy="1729255"/>
          </a:xfrm>
        </p:grpSpPr>
        <p:sp>
          <p:nvSpPr>
            <p:cNvPr id="13354" name="Line 64"/>
            <p:cNvSpPr>
              <a:spLocks noChangeShapeType="1"/>
            </p:cNvSpPr>
            <p:nvPr/>
          </p:nvSpPr>
          <p:spPr bwMode="auto">
            <a:xfrm>
              <a:off x="585612" y="5158859"/>
              <a:ext cx="0" cy="12975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55" name="Line 65"/>
            <p:cNvSpPr>
              <a:spLocks noChangeShapeType="1"/>
            </p:cNvSpPr>
            <p:nvPr/>
          </p:nvSpPr>
          <p:spPr bwMode="auto">
            <a:xfrm flipV="1">
              <a:off x="585612" y="6455771"/>
              <a:ext cx="681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56" name="Line 67"/>
            <p:cNvSpPr>
              <a:spLocks noChangeShapeType="1"/>
            </p:cNvSpPr>
            <p:nvPr/>
          </p:nvSpPr>
          <p:spPr bwMode="auto">
            <a:xfrm>
              <a:off x="585612" y="5441405"/>
              <a:ext cx="506213" cy="1014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57" name="Rectangle 70"/>
            <p:cNvSpPr>
              <a:spLocks noChangeArrowheads="1"/>
            </p:cNvSpPr>
            <p:nvPr/>
          </p:nvSpPr>
          <p:spPr bwMode="auto">
            <a:xfrm>
              <a:off x="986134" y="6456663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10</a:t>
              </a:r>
            </a:p>
          </p:txBody>
        </p:sp>
        <p:sp>
          <p:nvSpPr>
            <p:cNvPr id="13358" name="Rectangle 70"/>
            <p:cNvSpPr>
              <a:spLocks noChangeArrowheads="1"/>
            </p:cNvSpPr>
            <p:nvPr/>
          </p:nvSpPr>
          <p:spPr bwMode="auto">
            <a:xfrm>
              <a:off x="177424" y="5261846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20</a:t>
              </a:r>
            </a:p>
          </p:txBody>
        </p:sp>
        <p:sp>
          <p:nvSpPr>
            <p:cNvPr id="13359" name="Line 74"/>
            <p:cNvSpPr>
              <a:spLocks noChangeShapeType="1"/>
            </p:cNvSpPr>
            <p:nvPr/>
          </p:nvSpPr>
          <p:spPr bwMode="auto">
            <a:xfrm flipH="1">
              <a:off x="600966" y="5965412"/>
              <a:ext cx="24715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60" name="Line 74"/>
            <p:cNvSpPr>
              <a:spLocks noChangeShapeType="1"/>
            </p:cNvSpPr>
            <p:nvPr/>
          </p:nvSpPr>
          <p:spPr bwMode="auto">
            <a:xfrm>
              <a:off x="848118" y="5979060"/>
              <a:ext cx="0" cy="46947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61" name="Rectangle 70"/>
            <p:cNvSpPr>
              <a:spLocks noChangeArrowheads="1"/>
            </p:cNvSpPr>
            <p:nvPr/>
          </p:nvSpPr>
          <p:spPr bwMode="auto">
            <a:xfrm>
              <a:off x="638489" y="6448009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5</a:t>
              </a:r>
            </a:p>
          </p:txBody>
        </p:sp>
        <p:sp>
          <p:nvSpPr>
            <p:cNvPr id="13362" name="Rectangle 70"/>
            <p:cNvSpPr>
              <a:spLocks noChangeArrowheads="1"/>
            </p:cNvSpPr>
            <p:nvPr/>
          </p:nvSpPr>
          <p:spPr bwMode="auto">
            <a:xfrm>
              <a:off x="176237" y="5787811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10</a:t>
              </a:r>
            </a:p>
          </p:txBody>
        </p:sp>
        <p:sp>
          <p:nvSpPr>
            <p:cNvPr id="13363" name="Rectangle 70"/>
            <p:cNvSpPr>
              <a:spLocks noChangeArrowheads="1"/>
            </p:cNvSpPr>
            <p:nvPr/>
          </p:nvSpPr>
          <p:spPr bwMode="auto">
            <a:xfrm>
              <a:off x="1112131" y="6036230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М</a:t>
              </a:r>
            </a:p>
          </p:txBody>
        </p:sp>
        <p:sp>
          <p:nvSpPr>
            <p:cNvPr id="13364" name="Rectangle 70"/>
            <p:cNvSpPr>
              <a:spLocks noChangeArrowheads="1"/>
            </p:cNvSpPr>
            <p:nvPr/>
          </p:nvSpPr>
          <p:spPr bwMode="auto">
            <a:xfrm>
              <a:off x="594238" y="5082546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П</a:t>
              </a:r>
            </a:p>
          </p:txBody>
        </p:sp>
      </p:grpSp>
      <p:grpSp>
        <p:nvGrpSpPr>
          <p:cNvPr id="7" name="Группа 6"/>
          <p:cNvGrpSpPr>
            <a:grpSpLocks/>
          </p:cNvGrpSpPr>
          <p:nvPr/>
        </p:nvGrpSpPr>
        <p:grpSpPr bwMode="auto">
          <a:xfrm>
            <a:off x="1406525" y="1800225"/>
            <a:ext cx="2665413" cy="2122488"/>
            <a:chOff x="1311950" y="2286804"/>
            <a:chExt cx="2664693" cy="2122209"/>
          </a:xfrm>
        </p:grpSpPr>
        <p:sp>
          <p:nvSpPr>
            <p:cNvPr id="13343" name="Line 64"/>
            <p:cNvSpPr>
              <a:spLocks noChangeShapeType="1"/>
            </p:cNvSpPr>
            <p:nvPr/>
          </p:nvSpPr>
          <p:spPr bwMode="auto">
            <a:xfrm>
              <a:off x="1731207" y="2410522"/>
              <a:ext cx="0" cy="16376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44" name="Line 65"/>
            <p:cNvSpPr>
              <a:spLocks noChangeShapeType="1"/>
            </p:cNvSpPr>
            <p:nvPr/>
          </p:nvSpPr>
          <p:spPr bwMode="auto">
            <a:xfrm flipV="1">
              <a:off x="1731207" y="4047516"/>
              <a:ext cx="2079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45" name="Line 67"/>
            <p:cNvSpPr>
              <a:spLocks noChangeShapeType="1"/>
            </p:cNvSpPr>
            <p:nvPr/>
          </p:nvSpPr>
          <p:spPr bwMode="auto">
            <a:xfrm>
              <a:off x="1733105" y="2641942"/>
              <a:ext cx="1867658" cy="1408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46" name="Rectangle 70"/>
            <p:cNvSpPr>
              <a:spLocks noChangeArrowheads="1"/>
            </p:cNvSpPr>
            <p:nvPr/>
          </p:nvSpPr>
          <p:spPr bwMode="auto">
            <a:xfrm>
              <a:off x="1313848" y="2489470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28</a:t>
              </a:r>
            </a:p>
          </p:txBody>
        </p:sp>
        <p:sp>
          <p:nvSpPr>
            <p:cNvPr id="13347" name="Rectangle 70"/>
            <p:cNvSpPr>
              <a:spLocks noChangeArrowheads="1"/>
            </p:cNvSpPr>
            <p:nvPr/>
          </p:nvSpPr>
          <p:spPr bwMode="auto">
            <a:xfrm>
              <a:off x="3391134" y="4044577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42</a:t>
              </a:r>
            </a:p>
          </p:txBody>
        </p:sp>
        <p:sp>
          <p:nvSpPr>
            <p:cNvPr id="13348" name="Line 74"/>
            <p:cNvSpPr>
              <a:spLocks noChangeShapeType="1"/>
            </p:cNvSpPr>
            <p:nvPr/>
          </p:nvSpPr>
          <p:spPr bwMode="auto">
            <a:xfrm flipH="1">
              <a:off x="1733104" y="3350117"/>
              <a:ext cx="933829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49" name="Line 74"/>
            <p:cNvSpPr>
              <a:spLocks noChangeShapeType="1"/>
            </p:cNvSpPr>
            <p:nvPr/>
          </p:nvSpPr>
          <p:spPr bwMode="auto">
            <a:xfrm>
              <a:off x="2646174" y="3350117"/>
              <a:ext cx="0" cy="69207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50" name="Rectangle 70"/>
            <p:cNvSpPr>
              <a:spLocks noChangeArrowheads="1"/>
            </p:cNvSpPr>
            <p:nvPr/>
          </p:nvSpPr>
          <p:spPr bwMode="auto">
            <a:xfrm>
              <a:off x="2450046" y="4053875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21</a:t>
              </a:r>
            </a:p>
          </p:txBody>
        </p:sp>
        <p:sp>
          <p:nvSpPr>
            <p:cNvPr id="13351" name="Rectangle 70"/>
            <p:cNvSpPr>
              <a:spLocks noChangeArrowheads="1"/>
            </p:cNvSpPr>
            <p:nvPr/>
          </p:nvSpPr>
          <p:spPr bwMode="auto">
            <a:xfrm>
              <a:off x="1311950" y="3173112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14</a:t>
              </a:r>
            </a:p>
          </p:txBody>
        </p:sp>
        <p:sp>
          <p:nvSpPr>
            <p:cNvPr id="13352" name="Rectangle 70"/>
            <p:cNvSpPr>
              <a:spLocks noChangeArrowheads="1"/>
            </p:cNvSpPr>
            <p:nvPr/>
          </p:nvSpPr>
          <p:spPr bwMode="auto">
            <a:xfrm>
              <a:off x="3557386" y="3638234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М</a:t>
              </a:r>
            </a:p>
          </p:txBody>
        </p:sp>
        <p:sp>
          <p:nvSpPr>
            <p:cNvPr id="13353" name="Rectangle 70"/>
            <p:cNvSpPr>
              <a:spLocks noChangeArrowheads="1"/>
            </p:cNvSpPr>
            <p:nvPr/>
          </p:nvSpPr>
          <p:spPr bwMode="auto">
            <a:xfrm>
              <a:off x="1780761" y="2286804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П</a:t>
              </a:r>
            </a:p>
          </p:txBody>
        </p:sp>
      </p:grpSp>
      <p:grpSp>
        <p:nvGrpSpPr>
          <p:cNvPr id="42" name="Группа 41"/>
          <p:cNvGrpSpPr>
            <a:grpSpLocks/>
          </p:cNvGrpSpPr>
          <p:nvPr/>
        </p:nvGrpSpPr>
        <p:grpSpPr bwMode="auto">
          <a:xfrm>
            <a:off x="4543425" y="1795463"/>
            <a:ext cx="4487863" cy="3100387"/>
            <a:chOff x="4542834" y="1462432"/>
            <a:chExt cx="4487772" cy="3100956"/>
          </a:xfrm>
        </p:grpSpPr>
        <p:sp>
          <p:nvSpPr>
            <p:cNvPr id="13325" name="Line 64"/>
            <p:cNvSpPr>
              <a:spLocks noChangeShapeType="1"/>
            </p:cNvSpPr>
            <p:nvPr/>
          </p:nvSpPr>
          <p:spPr bwMode="auto">
            <a:xfrm>
              <a:off x="4962092" y="1592294"/>
              <a:ext cx="0" cy="2606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26" name="Line 65"/>
            <p:cNvSpPr>
              <a:spLocks noChangeShapeType="1"/>
            </p:cNvSpPr>
            <p:nvPr/>
          </p:nvSpPr>
          <p:spPr bwMode="auto">
            <a:xfrm flipV="1">
              <a:off x="4962091" y="4208250"/>
              <a:ext cx="27949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27" name="Line 67"/>
            <p:cNvSpPr>
              <a:spLocks noChangeShapeType="1"/>
            </p:cNvSpPr>
            <p:nvPr/>
          </p:nvSpPr>
          <p:spPr bwMode="auto">
            <a:xfrm>
              <a:off x="4963990" y="1782770"/>
              <a:ext cx="1867658" cy="1408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28" name="Rectangle 70"/>
            <p:cNvSpPr>
              <a:spLocks noChangeArrowheads="1"/>
            </p:cNvSpPr>
            <p:nvPr/>
          </p:nvSpPr>
          <p:spPr bwMode="auto">
            <a:xfrm>
              <a:off x="4544733" y="1671242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48</a:t>
              </a:r>
            </a:p>
          </p:txBody>
        </p:sp>
        <p:sp>
          <p:nvSpPr>
            <p:cNvPr id="13329" name="Rectangle 70"/>
            <p:cNvSpPr>
              <a:spLocks noChangeArrowheads="1"/>
            </p:cNvSpPr>
            <p:nvPr/>
          </p:nvSpPr>
          <p:spPr bwMode="auto">
            <a:xfrm>
              <a:off x="6697845" y="4195247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42</a:t>
              </a:r>
            </a:p>
          </p:txBody>
        </p:sp>
        <p:sp>
          <p:nvSpPr>
            <p:cNvPr id="13330" name="Line 67"/>
            <p:cNvSpPr>
              <a:spLocks noChangeShapeType="1"/>
            </p:cNvSpPr>
            <p:nvPr/>
          </p:nvSpPr>
          <p:spPr bwMode="auto">
            <a:xfrm>
              <a:off x="6826479" y="3190845"/>
              <a:ext cx="506213" cy="1014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31" name="Line 74"/>
            <p:cNvSpPr>
              <a:spLocks noChangeShapeType="1"/>
            </p:cNvSpPr>
            <p:nvPr/>
          </p:nvSpPr>
          <p:spPr bwMode="auto">
            <a:xfrm flipH="1">
              <a:off x="4963991" y="3212701"/>
              <a:ext cx="184502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32" name="Line 74"/>
            <p:cNvSpPr>
              <a:spLocks noChangeShapeType="1"/>
            </p:cNvSpPr>
            <p:nvPr/>
          </p:nvSpPr>
          <p:spPr bwMode="auto">
            <a:xfrm flipH="1">
              <a:off x="6832203" y="3250100"/>
              <a:ext cx="0" cy="92139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33" name="Rectangle 70"/>
            <p:cNvSpPr>
              <a:spLocks noChangeArrowheads="1"/>
            </p:cNvSpPr>
            <p:nvPr/>
          </p:nvSpPr>
          <p:spPr bwMode="auto">
            <a:xfrm>
              <a:off x="7170607" y="4208250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52</a:t>
              </a:r>
            </a:p>
          </p:txBody>
        </p:sp>
        <p:sp>
          <p:nvSpPr>
            <p:cNvPr id="13334" name="Rectangle 70"/>
            <p:cNvSpPr>
              <a:spLocks noChangeArrowheads="1"/>
            </p:cNvSpPr>
            <p:nvPr/>
          </p:nvSpPr>
          <p:spPr bwMode="auto">
            <a:xfrm>
              <a:off x="4542834" y="3060655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20</a:t>
              </a:r>
            </a:p>
          </p:txBody>
        </p:sp>
        <p:sp>
          <p:nvSpPr>
            <p:cNvPr id="13335" name="Line 74"/>
            <p:cNvSpPr>
              <a:spLocks noChangeShapeType="1"/>
            </p:cNvSpPr>
            <p:nvPr/>
          </p:nvSpPr>
          <p:spPr bwMode="auto">
            <a:xfrm flipH="1">
              <a:off x="4962091" y="3022733"/>
              <a:ext cx="164860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36" name="Rectangle 70"/>
            <p:cNvSpPr>
              <a:spLocks noChangeArrowheads="1"/>
            </p:cNvSpPr>
            <p:nvPr/>
          </p:nvSpPr>
          <p:spPr bwMode="auto">
            <a:xfrm>
              <a:off x="4557634" y="2799778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24</a:t>
              </a:r>
            </a:p>
          </p:txBody>
        </p:sp>
        <p:sp>
          <p:nvSpPr>
            <p:cNvPr id="13337" name="Line 74"/>
            <p:cNvSpPr>
              <a:spLocks noChangeShapeType="1"/>
            </p:cNvSpPr>
            <p:nvPr/>
          </p:nvSpPr>
          <p:spPr bwMode="auto">
            <a:xfrm flipH="1">
              <a:off x="6598824" y="3066729"/>
              <a:ext cx="0" cy="114039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38" name="Rectangle 70"/>
            <p:cNvSpPr>
              <a:spLocks noChangeArrowheads="1"/>
            </p:cNvSpPr>
            <p:nvPr/>
          </p:nvSpPr>
          <p:spPr bwMode="auto">
            <a:xfrm>
              <a:off x="6339608" y="4208250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36</a:t>
              </a:r>
            </a:p>
          </p:txBody>
        </p:sp>
        <p:sp>
          <p:nvSpPr>
            <p:cNvPr id="13339" name="Rectangle 70"/>
            <p:cNvSpPr>
              <a:spLocks noChangeArrowheads="1"/>
            </p:cNvSpPr>
            <p:nvPr/>
          </p:nvSpPr>
          <p:spPr bwMode="auto">
            <a:xfrm>
              <a:off x="7453018" y="3816359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М</a:t>
              </a:r>
            </a:p>
          </p:txBody>
        </p:sp>
        <p:sp>
          <p:nvSpPr>
            <p:cNvPr id="13340" name="Rectangle 70"/>
            <p:cNvSpPr>
              <a:spLocks noChangeArrowheads="1"/>
            </p:cNvSpPr>
            <p:nvPr/>
          </p:nvSpPr>
          <p:spPr bwMode="auto">
            <a:xfrm>
              <a:off x="4982954" y="1462432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П</a:t>
              </a:r>
            </a:p>
          </p:txBody>
        </p:sp>
        <p:sp>
          <p:nvSpPr>
            <p:cNvPr id="13341" name="Rectangle 70"/>
            <p:cNvSpPr>
              <a:spLocks noChangeArrowheads="1"/>
            </p:cNvSpPr>
            <p:nvPr/>
          </p:nvSpPr>
          <p:spPr bwMode="auto">
            <a:xfrm>
              <a:off x="6590021" y="2023918"/>
              <a:ext cx="2440585" cy="711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Точка идеальной специализации</a:t>
              </a:r>
            </a:p>
          </p:txBody>
        </p:sp>
        <p:sp>
          <p:nvSpPr>
            <p:cNvPr id="13342" name="Line 65"/>
            <p:cNvSpPr>
              <a:spLocks noChangeShapeType="1"/>
            </p:cNvSpPr>
            <p:nvPr/>
          </p:nvSpPr>
          <p:spPr bwMode="auto">
            <a:xfrm flipH="1">
              <a:off x="6844053" y="2735624"/>
              <a:ext cx="966260" cy="479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8" name="Text Box 72"/>
          <p:cNvSpPr txBox="1">
            <a:spLocks noChangeArrowheads="1"/>
          </p:cNvSpPr>
          <p:nvPr/>
        </p:nvSpPr>
        <p:spPr bwMode="auto">
          <a:xfrm>
            <a:off x="4071938" y="4802188"/>
            <a:ext cx="495935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Совместно при специализации: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(0; 20) + (36; 4)    =    (10; 10) + (26; 14)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24 – 20 = 4 п;  4•1,5=6 м;  42 – 6 = 36 м</a:t>
            </a:r>
          </a:p>
        </p:txBody>
      </p:sp>
      <p:sp>
        <p:nvSpPr>
          <p:cNvPr id="70" name="Text Box 72"/>
          <p:cNvSpPr txBox="1">
            <a:spLocks noChangeArrowheads="1"/>
          </p:cNvSpPr>
          <p:nvPr/>
        </p:nvSpPr>
        <p:spPr bwMode="auto">
          <a:xfrm>
            <a:off x="265113" y="3803650"/>
            <a:ext cx="14478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Страна 1: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АИ</a:t>
            </a:r>
            <a:r>
              <a:rPr lang="ru-RU" altLang="ru-RU" sz="2200" baseline="-25000">
                <a:latin typeface="Times New Roman Cyr" pitchFamily="18" charset="0"/>
              </a:rPr>
              <a:t>М</a:t>
            </a:r>
            <a:r>
              <a:rPr lang="ru-RU" altLang="ru-RU" sz="2200">
                <a:latin typeface="Times New Roman Cyr" pitchFamily="18" charset="0"/>
              </a:rPr>
              <a:t>=2п;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АИ</a:t>
            </a:r>
            <a:r>
              <a:rPr lang="ru-RU" altLang="ru-RU" sz="2200" baseline="-25000">
                <a:latin typeface="Times New Roman Cyr" pitchFamily="18" charset="0"/>
              </a:rPr>
              <a:t>П</a:t>
            </a:r>
            <a:r>
              <a:rPr lang="ru-RU" altLang="ru-RU" sz="2200">
                <a:latin typeface="Times New Roman Cyr" pitchFamily="18" charset="0"/>
              </a:rPr>
              <a:t>=0,5м</a:t>
            </a:r>
          </a:p>
        </p:txBody>
      </p:sp>
      <p:sp>
        <p:nvSpPr>
          <p:cNvPr id="71" name="Text Box 72"/>
          <p:cNvSpPr txBox="1">
            <a:spLocks noChangeArrowheads="1"/>
          </p:cNvSpPr>
          <p:nvPr/>
        </p:nvSpPr>
        <p:spPr bwMode="auto">
          <a:xfrm>
            <a:off x="2239963" y="3803650"/>
            <a:ext cx="160972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Страна 2: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АИ</a:t>
            </a:r>
            <a:r>
              <a:rPr lang="ru-RU" altLang="ru-RU" sz="2200" baseline="-25000">
                <a:latin typeface="Times New Roman Cyr" pitchFamily="18" charset="0"/>
              </a:rPr>
              <a:t>М</a:t>
            </a:r>
            <a:r>
              <a:rPr lang="ru-RU" altLang="ru-RU" sz="2200">
                <a:latin typeface="Times New Roman Cyr" pitchFamily="18" charset="0"/>
              </a:rPr>
              <a:t>=2/3п;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АИ</a:t>
            </a:r>
            <a:r>
              <a:rPr lang="ru-RU" altLang="ru-RU" sz="2200" baseline="-25000">
                <a:latin typeface="Times New Roman Cyr" pitchFamily="18" charset="0"/>
              </a:rPr>
              <a:t>П</a:t>
            </a:r>
            <a:r>
              <a:rPr lang="ru-RU" altLang="ru-RU" sz="2200">
                <a:latin typeface="Times New Roman Cyr" pitchFamily="18" charset="0"/>
              </a:rPr>
              <a:t>=1,5м</a:t>
            </a:r>
          </a:p>
        </p:txBody>
      </p:sp>
      <p:sp>
        <p:nvSpPr>
          <p:cNvPr id="52" name="Text Box 72"/>
          <p:cNvSpPr txBox="1">
            <a:spLocks noChangeArrowheads="1"/>
          </p:cNvSpPr>
          <p:nvPr/>
        </p:nvSpPr>
        <p:spPr bwMode="auto">
          <a:xfrm>
            <a:off x="187325" y="5953125"/>
            <a:ext cx="8843963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Абсолютные преимущества </a:t>
            </a:r>
            <a:r>
              <a:rPr lang="ru-RU" altLang="ru-RU" sz="2200">
                <a:latin typeface="Times New Roman Cyr" pitchFamily="18" charset="0"/>
              </a:rPr>
              <a:t>– больше!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Относительные преимущества </a:t>
            </a:r>
            <a:r>
              <a:rPr lang="ru-RU" altLang="ru-RU" sz="2200">
                <a:latin typeface="Times New Roman Cyr" pitchFamily="18" charset="0"/>
              </a:rPr>
              <a:t>– выгоднее!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49" grpId="0"/>
      <p:bldP spid="68" grpId="0"/>
      <p:bldP spid="70" grpId="0"/>
      <p:bldP spid="71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434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12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</a:t>
            </a:r>
            <a:r>
              <a:rPr lang="en-US" altLang="ru-RU" sz="2600" b="1" dirty="0" smtClean="0">
                <a:hlinkClick r:id="rId3"/>
              </a:rPr>
              <a:t>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</a:t>
            </a:r>
            <a:r>
              <a:rPr lang="en-US" altLang="ru-RU" sz="2600" b="1" dirty="0" smtClean="0">
                <a:hlinkClick r:id="rId4"/>
              </a:rPr>
              <a:t>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Множество производственных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возможностей</a:t>
            </a:r>
          </a:p>
        </p:txBody>
      </p:sp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2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4100" name="Прямоугольник 14"/>
          <p:cNvSpPr>
            <a:spLocks noChangeArrowheads="1"/>
          </p:cNvSpPr>
          <p:nvPr/>
        </p:nvSpPr>
        <p:spPr bwMode="auto">
          <a:xfrm>
            <a:off x="277813" y="1454150"/>
            <a:ext cx="85931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Неограниченные потребности 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  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</a:rPr>
              <a:t>vs  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 ограниченные возможности!!!</a:t>
            </a:r>
          </a:p>
        </p:txBody>
      </p:sp>
      <p:sp>
        <p:nvSpPr>
          <p:cNvPr id="8236" name="Прямоугольник 13"/>
          <p:cNvSpPr>
            <a:spLocks noChangeArrowheads="1"/>
          </p:cNvSpPr>
          <p:nvPr/>
        </p:nvSpPr>
        <p:spPr bwMode="auto">
          <a:xfrm>
            <a:off x="277813" y="4984750"/>
            <a:ext cx="870267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МПВ </a:t>
            </a:r>
            <a:r>
              <a:rPr lang="ru-RU" altLang="ru-RU" sz="2200">
                <a:latin typeface="Times New Roman Cyr" pitchFamily="18" charset="0"/>
              </a:rPr>
              <a:t>– множество всех наборов благ, которые можно произвести при имеющихся ресурсах и технологиях.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Парето-эффективность  </a:t>
            </a:r>
            <a:r>
              <a:rPr lang="ru-RU" altLang="ru-RU" sz="2200">
                <a:latin typeface="Times New Roman Cyr" pitchFamily="18" charset="0"/>
              </a:rPr>
              <a:t>– нельзя улучшить один критерий без ухуд-шения других.  В данном случае не остается свободных ресурсов.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Оптимальный выбор </a:t>
            </a:r>
            <a:r>
              <a:rPr lang="ru-RU" altLang="ru-RU" sz="2200">
                <a:latin typeface="Times New Roman Cyr" pitchFamily="18" charset="0"/>
              </a:rPr>
              <a:t>– на кривой производственных возможностей.</a:t>
            </a:r>
          </a:p>
        </p:txBody>
      </p:sp>
      <p:graphicFrame>
        <p:nvGraphicFramePr>
          <p:cNvPr id="14" name="Group 75"/>
          <p:cNvGraphicFramePr>
            <a:graphicFrameLocks noGrp="1"/>
          </p:cNvGraphicFramePr>
          <p:nvPr/>
        </p:nvGraphicFramePr>
        <p:xfrm>
          <a:off x="342900" y="1922463"/>
          <a:ext cx="8499474" cy="744537"/>
        </p:xfrm>
        <a:graphic>
          <a:graphicData uri="http://schemas.openxmlformats.org/drawingml/2006/table">
            <a:tbl>
              <a:tblPr/>
              <a:tblGrid>
                <a:gridCol w="3594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22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Летающие тарелки, </a:t>
                      </a:r>
                      <a:r>
                        <a:rPr kumimoji="0" lang="ru-RU" altLang="ru-RU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шт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9" marB="180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Обычные тарелки, млн шт.</a:t>
                      </a:r>
                    </a:p>
                  </a:txBody>
                  <a:tcPr marL="18001" marR="18001" marT="18019" marB="180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9" marB="180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125" name="Группа 2"/>
          <p:cNvGrpSpPr>
            <a:grpSpLocks/>
          </p:cNvGrpSpPr>
          <p:nvPr/>
        </p:nvGrpSpPr>
        <p:grpSpPr bwMode="auto">
          <a:xfrm>
            <a:off x="158750" y="2762250"/>
            <a:ext cx="6515100" cy="2236788"/>
            <a:chOff x="799647" y="2987686"/>
            <a:chExt cx="7217812" cy="2937900"/>
          </a:xfrm>
        </p:grpSpPr>
        <p:sp>
          <p:nvSpPr>
            <p:cNvPr id="4127" name="Line 64"/>
            <p:cNvSpPr>
              <a:spLocks noChangeShapeType="1"/>
            </p:cNvSpPr>
            <p:nvPr/>
          </p:nvSpPr>
          <p:spPr bwMode="auto">
            <a:xfrm>
              <a:off x="1285329" y="3118261"/>
              <a:ext cx="0" cy="2411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8" name="Line 65"/>
            <p:cNvSpPr>
              <a:spLocks noChangeShapeType="1"/>
            </p:cNvSpPr>
            <p:nvPr/>
          </p:nvSpPr>
          <p:spPr bwMode="auto">
            <a:xfrm>
              <a:off x="1285329" y="5528433"/>
              <a:ext cx="6321152" cy="9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9" name="Line 66"/>
            <p:cNvSpPr>
              <a:spLocks noChangeShapeType="1"/>
            </p:cNvSpPr>
            <p:nvPr/>
          </p:nvSpPr>
          <p:spPr bwMode="auto">
            <a:xfrm flipV="1">
              <a:off x="1279422" y="4455425"/>
              <a:ext cx="377025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0" name="Line 67"/>
            <p:cNvSpPr>
              <a:spLocks noChangeShapeType="1"/>
            </p:cNvSpPr>
            <p:nvPr/>
          </p:nvSpPr>
          <p:spPr bwMode="auto">
            <a:xfrm>
              <a:off x="1287299" y="3488239"/>
              <a:ext cx="2198157" cy="430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1" name="Line 68"/>
            <p:cNvSpPr>
              <a:spLocks noChangeShapeType="1"/>
            </p:cNvSpPr>
            <p:nvPr/>
          </p:nvSpPr>
          <p:spPr bwMode="auto">
            <a:xfrm flipH="1">
              <a:off x="1287296" y="3928782"/>
              <a:ext cx="3223919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2" name="Rectangle 70"/>
            <p:cNvSpPr>
              <a:spLocks noChangeArrowheads="1"/>
            </p:cNvSpPr>
            <p:nvPr/>
          </p:nvSpPr>
          <p:spPr bwMode="auto">
            <a:xfrm>
              <a:off x="6907281" y="5138001"/>
              <a:ext cx="1110178" cy="466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/>
                <a:t>ЛТ, шт.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4133" name="Rectangle 71"/>
            <p:cNvSpPr>
              <a:spLocks noChangeArrowheads="1"/>
            </p:cNvSpPr>
            <p:nvPr/>
          </p:nvSpPr>
          <p:spPr bwMode="auto">
            <a:xfrm>
              <a:off x="803585" y="3261271"/>
              <a:ext cx="369226" cy="385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/>
                <a:t>4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4134" name="Line 74"/>
            <p:cNvSpPr>
              <a:spLocks noChangeShapeType="1"/>
            </p:cNvSpPr>
            <p:nvPr/>
          </p:nvSpPr>
          <p:spPr bwMode="auto">
            <a:xfrm flipV="1">
              <a:off x="3483526" y="3928782"/>
              <a:ext cx="0" cy="159214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5" name="Line 66"/>
            <p:cNvSpPr>
              <a:spLocks noChangeShapeType="1"/>
            </p:cNvSpPr>
            <p:nvPr/>
          </p:nvSpPr>
          <p:spPr bwMode="auto">
            <a:xfrm flipV="1">
              <a:off x="1286867" y="4975307"/>
              <a:ext cx="475177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6" name="Line 67"/>
            <p:cNvSpPr>
              <a:spLocks noChangeShapeType="1"/>
            </p:cNvSpPr>
            <p:nvPr/>
          </p:nvSpPr>
          <p:spPr bwMode="auto">
            <a:xfrm>
              <a:off x="3493370" y="3928782"/>
              <a:ext cx="1548987" cy="525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7" name="Line 67"/>
            <p:cNvSpPr>
              <a:spLocks noChangeShapeType="1"/>
            </p:cNvSpPr>
            <p:nvPr/>
          </p:nvSpPr>
          <p:spPr bwMode="auto">
            <a:xfrm>
              <a:off x="5049672" y="4456627"/>
              <a:ext cx="988970" cy="518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8" name="Line 74"/>
            <p:cNvSpPr>
              <a:spLocks noChangeShapeType="1"/>
            </p:cNvSpPr>
            <p:nvPr/>
          </p:nvSpPr>
          <p:spPr bwMode="auto">
            <a:xfrm flipH="1" flipV="1">
              <a:off x="5064302" y="4470054"/>
              <a:ext cx="4474" cy="105087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9" name="Line 67"/>
            <p:cNvSpPr>
              <a:spLocks noChangeShapeType="1"/>
            </p:cNvSpPr>
            <p:nvPr/>
          </p:nvSpPr>
          <p:spPr bwMode="auto">
            <a:xfrm>
              <a:off x="6025978" y="4967992"/>
              <a:ext cx="511790" cy="564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40" name="Line 74"/>
            <p:cNvSpPr>
              <a:spLocks noChangeShapeType="1"/>
            </p:cNvSpPr>
            <p:nvPr/>
          </p:nvSpPr>
          <p:spPr bwMode="auto">
            <a:xfrm flipH="1" flipV="1">
              <a:off x="6025977" y="4968124"/>
              <a:ext cx="0" cy="5528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41" name="Rectangle 71"/>
            <p:cNvSpPr>
              <a:spLocks noChangeArrowheads="1"/>
            </p:cNvSpPr>
            <p:nvPr/>
          </p:nvSpPr>
          <p:spPr bwMode="auto">
            <a:xfrm>
              <a:off x="799647" y="3763208"/>
              <a:ext cx="369226" cy="385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3</a:t>
              </a:r>
            </a:p>
          </p:txBody>
        </p:sp>
        <p:sp>
          <p:nvSpPr>
            <p:cNvPr id="4142" name="Rectangle 71"/>
            <p:cNvSpPr>
              <a:spLocks noChangeArrowheads="1"/>
            </p:cNvSpPr>
            <p:nvPr/>
          </p:nvSpPr>
          <p:spPr bwMode="auto">
            <a:xfrm>
              <a:off x="803859" y="4272832"/>
              <a:ext cx="369226" cy="385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2</a:t>
              </a:r>
            </a:p>
          </p:txBody>
        </p:sp>
        <p:sp>
          <p:nvSpPr>
            <p:cNvPr id="4143" name="Rectangle 71"/>
            <p:cNvSpPr>
              <a:spLocks noChangeArrowheads="1"/>
            </p:cNvSpPr>
            <p:nvPr/>
          </p:nvSpPr>
          <p:spPr bwMode="auto">
            <a:xfrm>
              <a:off x="799919" y="4805964"/>
              <a:ext cx="369226" cy="385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1</a:t>
              </a:r>
            </a:p>
          </p:txBody>
        </p:sp>
        <p:sp>
          <p:nvSpPr>
            <p:cNvPr id="4144" name="Rectangle 71"/>
            <p:cNvSpPr>
              <a:spLocks noChangeArrowheads="1"/>
            </p:cNvSpPr>
            <p:nvPr/>
          </p:nvSpPr>
          <p:spPr bwMode="auto">
            <a:xfrm>
              <a:off x="3300843" y="5532618"/>
              <a:ext cx="369226" cy="385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/>
                <a:t>4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4145" name="Rectangle 71"/>
            <p:cNvSpPr>
              <a:spLocks noChangeArrowheads="1"/>
            </p:cNvSpPr>
            <p:nvPr/>
          </p:nvSpPr>
          <p:spPr bwMode="auto">
            <a:xfrm>
              <a:off x="4865059" y="5539846"/>
              <a:ext cx="369226" cy="385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/>
                <a:t>7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4146" name="Rectangle 71"/>
            <p:cNvSpPr>
              <a:spLocks noChangeArrowheads="1"/>
            </p:cNvSpPr>
            <p:nvPr/>
          </p:nvSpPr>
          <p:spPr bwMode="auto">
            <a:xfrm>
              <a:off x="5834050" y="5539846"/>
              <a:ext cx="369226" cy="385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/>
                <a:t>9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4147" name="Rectangle 71"/>
            <p:cNvSpPr>
              <a:spLocks noChangeArrowheads="1"/>
            </p:cNvSpPr>
            <p:nvPr/>
          </p:nvSpPr>
          <p:spPr bwMode="auto">
            <a:xfrm>
              <a:off x="6270345" y="5539846"/>
              <a:ext cx="369226" cy="385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10</a:t>
              </a:r>
            </a:p>
          </p:txBody>
        </p:sp>
        <p:sp>
          <p:nvSpPr>
            <p:cNvPr id="4148" name="Rectangle 70"/>
            <p:cNvSpPr>
              <a:spLocks noChangeArrowheads="1"/>
            </p:cNvSpPr>
            <p:nvPr/>
          </p:nvSpPr>
          <p:spPr bwMode="auto">
            <a:xfrm>
              <a:off x="1349872" y="2987686"/>
              <a:ext cx="1173871" cy="466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/>
                <a:t>Тар</a:t>
              </a:r>
              <a:r>
                <a:rPr lang="en-US" altLang="ru-RU" sz="2200"/>
                <a:t>.</a:t>
              </a:r>
              <a:r>
                <a:rPr lang="ru-RU" altLang="ru-RU" sz="2200"/>
                <a:t>,млн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4149" name="Line 64"/>
            <p:cNvSpPr>
              <a:spLocks noChangeShapeType="1"/>
            </p:cNvSpPr>
            <p:nvPr/>
          </p:nvSpPr>
          <p:spPr bwMode="auto">
            <a:xfrm>
              <a:off x="2905045" y="4119688"/>
              <a:ext cx="0" cy="327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0" name="Line 65"/>
            <p:cNvSpPr>
              <a:spLocks noChangeShapeType="1"/>
            </p:cNvSpPr>
            <p:nvPr/>
          </p:nvSpPr>
          <p:spPr bwMode="auto">
            <a:xfrm>
              <a:off x="2905046" y="4453589"/>
              <a:ext cx="395798" cy="1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1" name="Line 65"/>
            <p:cNvSpPr>
              <a:spLocks noChangeShapeType="1"/>
            </p:cNvSpPr>
            <p:nvPr/>
          </p:nvSpPr>
          <p:spPr bwMode="auto">
            <a:xfrm flipV="1">
              <a:off x="2909427" y="4191633"/>
              <a:ext cx="255120" cy="2536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52" name="Rectangle 70"/>
            <p:cNvSpPr>
              <a:spLocks noChangeArrowheads="1"/>
            </p:cNvSpPr>
            <p:nvPr/>
          </p:nvSpPr>
          <p:spPr bwMode="auto">
            <a:xfrm>
              <a:off x="6371364" y="5135914"/>
              <a:ext cx="464478" cy="466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/>
                <a:t>A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4153" name="Rectangle 70"/>
            <p:cNvSpPr>
              <a:spLocks noChangeArrowheads="1"/>
            </p:cNvSpPr>
            <p:nvPr/>
          </p:nvSpPr>
          <p:spPr bwMode="auto">
            <a:xfrm>
              <a:off x="5870625" y="4602732"/>
              <a:ext cx="464478" cy="466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/>
                <a:t>B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4154" name="Rectangle 70"/>
            <p:cNvSpPr>
              <a:spLocks noChangeArrowheads="1"/>
            </p:cNvSpPr>
            <p:nvPr/>
          </p:nvSpPr>
          <p:spPr bwMode="auto">
            <a:xfrm>
              <a:off x="4895057" y="4108824"/>
              <a:ext cx="464478" cy="466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/>
                <a:t>C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4155" name="Rectangle 70"/>
            <p:cNvSpPr>
              <a:spLocks noChangeArrowheads="1"/>
            </p:cNvSpPr>
            <p:nvPr/>
          </p:nvSpPr>
          <p:spPr bwMode="auto">
            <a:xfrm>
              <a:off x="3356226" y="3588500"/>
              <a:ext cx="464478" cy="466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/>
                <a:t>D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4156" name="Rectangle 70"/>
            <p:cNvSpPr>
              <a:spLocks noChangeArrowheads="1"/>
            </p:cNvSpPr>
            <p:nvPr/>
          </p:nvSpPr>
          <p:spPr bwMode="auto">
            <a:xfrm>
              <a:off x="1218203" y="3489623"/>
              <a:ext cx="464478" cy="466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/>
                <a:t>E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4157" name="Rectangle 70"/>
            <p:cNvSpPr>
              <a:spLocks noChangeArrowheads="1"/>
            </p:cNvSpPr>
            <p:nvPr/>
          </p:nvSpPr>
          <p:spPr bwMode="auto">
            <a:xfrm>
              <a:off x="2530888" y="4425790"/>
              <a:ext cx="464478" cy="466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/>
                <a:t>F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4158" name="Rectangle 70"/>
            <p:cNvSpPr>
              <a:spLocks noChangeArrowheads="1"/>
            </p:cNvSpPr>
            <p:nvPr/>
          </p:nvSpPr>
          <p:spPr bwMode="auto">
            <a:xfrm>
              <a:off x="4415211" y="3603130"/>
              <a:ext cx="464478" cy="466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/>
                <a:t>G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4159" name="Line 74"/>
            <p:cNvSpPr>
              <a:spLocks noChangeShapeType="1"/>
            </p:cNvSpPr>
            <p:nvPr/>
          </p:nvSpPr>
          <p:spPr bwMode="auto">
            <a:xfrm flipH="1" flipV="1">
              <a:off x="4511216" y="3928782"/>
              <a:ext cx="4474" cy="159862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60" name="Line 74"/>
            <p:cNvSpPr>
              <a:spLocks noChangeShapeType="1"/>
            </p:cNvSpPr>
            <p:nvPr/>
          </p:nvSpPr>
          <p:spPr bwMode="auto">
            <a:xfrm flipH="1" flipV="1">
              <a:off x="2900571" y="4471385"/>
              <a:ext cx="4474" cy="105087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7" name="Прямоугольник 13"/>
          <p:cNvSpPr>
            <a:spLocks noChangeArrowheads="1"/>
          </p:cNvSpPr>
          <p:nvPr/>
        </p:nvSpPr>
        <p:spPr bwMode="auto">
          <a:xfrm>
            <a:off x="2865438" y="2743200"/>
            <a:ext cx="61150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</a:rPr>
              <a:t>A,B,C,D,E</a:t>
            </a:r>
            <a:r>
              <a:rPr lang="en-US" altLang="ru-RU" sz="2200">
                <a:latin typeface="Times New Roman Cyr" pitchFamily="18" charset="0"/>
              </a:rPr>
              <a:t> – </a:t>
            </a:r>
            <a:r>
              <a:rPr lang="ru-RU" altLang="ru-RU" sz="2200">
                <a:latin typeface="Times New Roman Cyr" pitchFamily="18" charset="0"/>
              </a:rPr>
              <a:t>допустимые и эффективные наборы,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</a:rPr>
              <a:t>F </a:t>
            </a:r>
            <a:r>
              <a:rPr lang="en-US" altLang="ru-RU" sz="2200">
                <a:latin typeface="Times New Roman Cyr" pitchFamily="18" charset="0"/>
              </a:rPr>
              <a:t>– </a:t>
            </a:r>
            <a:r>
              <a:rPr lang="ru-RU" altLang="ru-RU" sz="2200">
                <a:latin typeface="Times New Roman Cyr" pitchFamily="18" charset="0"/>
              </a:rPr>
              <a:t>допустимый, но неэффективный,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</a:rPr>
              <a:t>G</a:t>
            </a:r>
            <a:r>
              <a:rPr lang="en-US" altLang="ru-RU" sz="2200">
                <a:latin typeface="Times New Roman Cyr" pitchFamily="18" charset="0"/>
              </a:rPr>
              <a:t> – </a:t>
            </a:r>
            <a:r>
              <a:rPr lang="ru-RU" altLang="ru-RU" sz="2200">
                <a:latin typeface="Times New Roman Cyr" pitchFamily="18" charset="0"/>
              </a:rPr>
              <a:t>недопустимый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6" grpId="0"/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Альтернативные издержки</a:t>
            </a:r>
          </a:p>
        </p:txBody>
      </p:sp>
      <p:sp>
        <p:nvSpPr>
          <p:cNvPr id="5123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3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8236" name="Прямоугольник 13"/>
          <p:cNvSpPr>
            <a:spLocks noChangeArrowheads="1"/>
          </p:cNvSpPr>
          <p:nvPr/>
        </p:nvSpPr>
        <p:spPr bwMode="auto">
          <a:xfrm>
            <a:off x="230188" y="2455863"/>
            <a:ext cx="87026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Альтернативные издержки  </a:t>
            </a:r>
            <a:r>
              <a:rPr lang="ru-RU" altLang="ru-RU" sz="2200">
                <a:latin typeface="Times New Roman Cyr" pitchFamily="18" charset="0"/>
              </a:rPr>
              <a:t>–  количество продукции другого вида, которым нужно пожертвовать, чтобы произвести единицу продукции данного вида.</a:t>
            </a:r>
          </a:p>
        </p:txBody>
      </p:sp>
      <p:graphicFrame>
        <p:nvGraphicFramePr>
          <p:cNvPr id="14" name="Group 75"/>
          <p:cNvGraphicFramePr>
            <a:graphicFrameLocks noGrp="1"/>
          </p:cNvGraphicFramePr>
          <p:nvPr/>
        </p:nvGraphicFramePr>
        <p:xfrm>
          <a:off x="288925" y="1246188"/>
          <a:ext cx="8499474" cy="1116013"/>
        </p:xfrm>
        <a:graphic>
          <a:graphicData uri="http://schemas.openxmlformats.org/drawingml/2006/table">
            <a:tbl>
              <a:tblPr/>
              <a:tblGrid>
                <a:gridCol w="3594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22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Летающие тарелки, </a:t>
                      </a:r>
                      <a:r>
                        <a:rPr kumimoji="0" lang="ru-RU" altLang="ru-RU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шт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Обычные тарелки, млн шт.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Прямоугольник 13"/>
          <p:cNvSpPr>
            <a:spLocks noChangeArrowheads="1"/>
          </p:cNvSpPr>
          <p:nvPr/>
        </p:nvSpPr>
        <p:spPr bwMode="auto">
          <a:xfrm>
            <a:off x="4792663" y="3252788"/>
            <a:ext cx="41402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Закон  снижения  предельной производительности ресурсов:</a:t>
            </a:r>
            <a:r>
              <a:rPr lang="ru-RU" altLang="ru-RU" sz="2200" dirty="0" smtClean="0">
                <a:latin typeface="Times New Roman Cyr" pitchFamily="18" charset="0"/>
              </a:rPr>
              <a:t>  при росте производства </a:t>
            </a:r>
            <a:r>
              <a:rPr lang="ru-RU" altLang="ru-RU" sz="2200" dirty="0" err="1" smtClean="0">
                <a:latin typeface="Times New Roman Cyr" pitchFamily="18" charset="0"/>
              </a:rPr>
              <a:t>альтер-нативные</a:t>
            </a:r>
            <a:r>
              <a:rPr lang="ru-RU" altLang="ru-RU" sz="2200" dirty="0" smtClean="0">
                <a:latin typeface="Times New Roman Cyr" pitchFamily="18" charset="0"/>
              </a:rPr>
              <a:t> издержки возрастают.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Причины: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r>
              <a:rPr lang="ru-RU" altLang="ru-RU" sz="2200" dirty="0" smtClean="0">
                <a:latin typeface="Times New Roman Cyr" pitchFamily="18" charset="0"/>
              </a:rPr>
              <a:t>Неоднородность ресурсов.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r>
              <a:rPr lang="ru-RU" altLang="ru-RU" sz="2200" dirty="0" smtClean="0">
                <a:latin typeface="Times New Roman Cyr" pitchFamily="18" charset="0"/>
              </a:rPr>
              <a:t>Множество ограничений.</a:t>
            </a:r>
          </a:p>
        </p:txBody>
      </p:sp>
      <p:grpSp>
        <p:nvGrpSpPr>
          <p:cNvPr id="2" name="Группа 1"/>
          <p:cNvGrpSpPr>
            <a:grpSpLocks/>
          </p:cNvGrpSpPr>
          <p:nvPr/>
        </p:nvGrpSpPr>
        <p:grpSpPr bwMode="auto">
          <a:xfrm>
            <a:off x="338138" y="3606800"/>
            <a:ext cx="4348162" cy="2038350"/>
            <a:chOff x="631020" y="3762616"/>
            <a:chExt cx="4348509" cy="2265930"/>
          </a:xfrm>
        </p:grpSpPr>
        <p:sp>
          <p:nvSpPr>
            <p:cNvPr id="5158" name="Line 64"/>
            <p:cNvSpPr>
              <a:spLocks noChangeShapeType="1"/>
            </p:cNvSpPr>
            <p:nvPr/>
          </p:nvSpPr>
          <p:spPr bwMode="auto">
            <a:xfrm flipH="1">
              <a:off x="642895" y="3789363"/>
              <a:ext cx="1388" cy="2239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9" name="Line 65"/>
            <p:cNvSpPr>
              <a:spLocks noChangeShapeType="1"/>
            </p:cNvSpPr>
            <p:nvPr/>
          </p:nvSpPr>
          <p:spPr bwMode="auto">
            <a:xfrm flipV="1">
              <a:off x="631020" y="6027830"/>
              <a:ext cx="4348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0" name="Line 66"/>
            <p:cNvSpPr>
              <a:spLocks noChangeShapeType="1"/>
            </p:cNvSpPr>
            <p:nvPr/>
          </p:nvSpPr>
          <p:spPr bwMode="auto">
            <a:xfrm>
              <a:off x="656158" y="4356817"/>
              <a:ext cx="3925367" cy="167172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1" name="Line 67"/>
            <p:cNvSpPr>
              <a:spLocks noChangeShapeType="1"/>
            </p:cNvSpPr>
            <p:nvPr/>
          </p:nvSpPr>
          <p:spPr bwMode="auto">
            <a:xfrm>
              <a:off x="648341" y="4548814"/>
              <a:ext cx="648198" cy="81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2" name="Line 74"/>
            <p:cNvSpPr>
              <a:spLocks noChangeShapeType="1"/>
            </p:cNvSpPr>
            <p:nvPr/>
          </p:nvSpPr>
          <p:spPr bwMode="auto">
            <a:xfrm flipH="1" flipV="1">
              <a:off x="2174571" y="3963935"/>
              <a:ext cx="2057877" cy="205818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3" name="Line 66"/>
            <p:cNvSpPr>
              <a:spLocks noChangeShapeType="1"/>
            </p:cNvSpPr>
            <p:nvPr/>
          </p:nvSpPr>
          <p:spPr bwMode="auto">
            <a:xfrm>
              <a:off x="3105149" y="3963935"/>
              <a:ext cx="449926" cy="205817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4" name="Line 67"/>
            <p:cNvSpPr>
              <a:spLocks noChangeShapeType="1"/>
            </p:cNvSpPr>
            <p:nvPr/>
          </p:nvSpPr>
          <p:spPr bwMode="auto">
            <a:xfrm>
              <a:off x="1296539" y="4630739"/>
              <a:ext cx="1173707" cy="496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5" name="Line 67"/>
            <p:cNvSpPr>
              <a:spLocks noChangeShapeType="1"/>
            </p:cNvSpPr>
            <p:nvPr/>
          </p:nvSpPr>
          <p:spPr bwMode="auto">
            <a:xfrm>
              <a:off x="2466123" y="5129976"/>
              <a:ext cx="1027291" cy="637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6" name="Line 67"/>
            <p:cNvSpPr>
              <a:spLocks noChangeShapeType="1"/>
            </p:cNvSpPr>
            <p:nvPr/>
          </p:nvSpPr>
          <p:spPr bwMode="auto">
            <a:xfrm>
              <a:off x="3500434" y="5767213"/>
              <a:ext cx="54640" cy="2549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7" name="Line 74"/>
            <p:cNvSpPr>
              <a:spLocks noChangeShapeType="1"/>
            </p:cNvSpPr>
            <p:nvPr/>
          </p:nvSpPr>
          <p:spPr bwMode="auto">
            <a:xfrm flipH="1" flipV="1">
              <a:off x="642895" y="4550851"/>
              <a:ext cx="4127006" cy="44217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68" name="Rectangle 70"/>
            <p:cNvSpPr>
              <a:spLocks noChangeArrowheads="1"/>
            </p:cNvSpPr>
            <p:nvPr/>
          </p:nvSpPr>
          <p:spPr bwMode="auto">
            <a:xfrm>
              <a:off x="1616935" y="4869984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/>
                <a:t>(2)</a:t>
              </a:r>
              <a:endParaRPr lang="ru-RU" altLang="ru-RU" sz="2200">
                <a:latin typeface="Times New Roman Cyr" pitchFamily="18" charset="0"/>
              </a:endParaRPr>
            </a:p>
          </p:txBody>
        </p:sp>
        <p:sp>
          <p:nvSpPr>
            <p:cNvPr id="5169" name="Rectangle 70"/>
            <p:cNvSpPr>
              <a:spLocks noChangeArrowheads="1"/>
            </p:cNvSpPr>
            <p:nvPr/>
          </p:nvSpPr>
          <p:spPr bwMode="auto">
            <a:xfrm>
              <a:off x="3132247" y="3852103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(4)</a:t>
              </a:r>
            </a:p>
          </p:txBody>
        </p:sp>
        <p:sp>
          <p:nvSpPr>
            <p:cNvPr id="5170" name="Rectangle 70"/>
            <p:cNvSpPr>
              <a:spLocks noChangeArrowheads="1"/>
            </p:cNvSpPr>
            <p:nvPr/>
          </p:nvSpPr>
          <p:spPr bwMode="auto">
            <a:xfrm>
              <a:off x="4149056" y="4558744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(1)</a:t>
              </a:r>
            </a:p>
          </p:txBody>
        </p:sp>
        <p:sp>
          <p:nvSpPr>
            <p:cNvPr id="5171" name="Rectangle 70"/>
            <p:cNvSpPr>
              <a:spLocks noChangeArrowheads="1"/>
            </p:cNvSpPr>
            <p:nvPr/>
          </p:nvSpPr>
          <p:spPr bwMode="auto">
            <a:xfrm>
              <a:off x="2351494" y="3847039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(5)</a:t>
              </a:r>
            </a:p>
          </p:txBody>
        </p:sp>
        <p:sp>
          <p:nvSpPr>
            <p:cNvPr id="5172" name="Rectangle 70"/>
            <p:cNvSpPr>
              <a:spLocks noChangeArrowheads="1"/>
            </p:cNvSpPr>
            <p:nvPr/>
          </p:nvSpPr>
          <p:spPr bwMode="auto">
            <a:xfrm>
              <a:off x="810311" y="3762616"/>
              <a:ext cx="419257" cy="35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(3)</a:t>
              </a:r>
            </a:p>
          </p:txBody>
        </p:sp>
        <p:sp>
          <p:nvSpPr>
            <p:cNvPr id="5173" name="Line 74"/>
            <p:cNvSpPr>
              <a:spLocks noChangeShapeType="1"/>
            </p:cNvSpPr>
            <p:nvPr/>
          </p:nvSpPr>
          <p:spPr bwMode="auto">
            <a:xfrm flipH="1" flipV="1">
              <a:off x="656158" y="3963934"/>
              <a:ext cx="3233154" cy="205817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4" name="Прямоугольник 13"/>
          <p:cNvSpPr>
            <a:spLocks noChangeArrowheads="1"/>
          </p:cNvSpPr>
          <p:nvPr/>
        </p:nvSpPr>
        <p:spPr bwMode="auto">
          <a:xfrm>
            <a:off x="230188" y="5770563"/>
            <a:ext cx="88042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Оптимальный выбор производителя </a:t>
            </a:r>
            <a:r>
              <a:rPr lang="ru-RU" altLang="ru-RU" sz="2200">
                <a:latin typeface="Times New Roman Cyr" pitchFamily="18" charset="0"/>
              </a:rPr>
              <a:t>достигается в одной из угловых точек МПВ и зависит от соотношения удельных прибылей!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6" grpId="0"/>
      <p:bldP spid="45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Расширение множества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производственных возможностей</a:t>
            </a: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4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59" name="Прямоугольник 13"/>
          <p:cNvSpPr>
            <a:spLocks noChangeArrowheads="1"/>
          </p:cNvSpPr>
          <p:nvPr/>
        </p:nvSpPr>
        <p:spPr bwMode="auto">
          <a:xfrm>
            <a:off x="230188" y="4505325"/>
            <a:ext cx="870267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Способы расширения МПВ: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r>
              <a:rPr lang="ru-RU" altLang="ru-RU" sz="2200" dirty="0" smtClean="0">
                <a:latin typeface="Times New Roman Cyr" pitchFamily="18" charset="0"/>
              </a:rPr>
              <a:t>Увеличение количества ресурсов.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r>
              <a:rPr lang="ru-RU" altLang="ru-RU" sz="2200" dirty="0" smtClean="0">
                <a:latin typeface="Times New Roman Cyr" pitchFamily="18" charset="0"/>
              </a:rPr>
              <a:t>Совершенствование технологий использования ресурсов.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r>
              <a:rPr lang="ru-RU" altLang="ru-RU" sz="2200" dirty="0" smtClean="0">
                <a:latin typeface="Times New Roman Cyr" pitchFamily="18" charset="0"/>
              </a:rPr>
              <a:t>Совершенствование институтов.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r>
              <a:rPr lang="ru-RU" altLang="ru-RU" sz="2200" dirty="0" smtClean="0">
                <a:latin typeface="Times New Roman Cyr" pitchFamily="18" charset="0"/>
              </a:rPr>
              <a:t>Специализация и международная торговля.</a:t>
            </a:r>
          </a:p>
        </p:txBody>
      </p:sp>
      <p:grpSp>
        <p:nvGrpSpPr>
          <p:cNvPr id="3" name="Группа 2"/>
          <p:cNvGrpSpPr>
            <a:grpSpLocks/>
          </p:cNvGrpSpPr>
          <p:nvPr/>
        </p:nvGrpSpPr>
        <p:grpSpPr bwMode="auto">
          <a:xfrm>
            <a:off x="666750" y="1074738"/>
            <a:ext cx="3441700" cy="2032000"/>
            <a:chOff x="230189" y="946205"/>
            <a:chExt cx="3316093" cy="2245872"/>
          </a:xfrm>
        </p:grpSpPr>
        <p:sp>
          <p:nvSpPr>
            <p:cNvPr id="6159" name="Line 64"/>
            <p:cNvSpPr>
              <a:spLocks noChangeShapeType="1"/>
            </p:cNvSpPr>
            <p:nvPr/>
          </p:nvSpPr>
          <p:spPr bwMode="auto">
            <a:xfrm>
              <a:off x="230189" y="946205"/>
              <a:ext cx="0" cy="2243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60" name="Line 65"/>
            <p:cNvSpPr>
              <a:spLocks noChangeShapeType="1"/>
            </p:cNvSpPr>
            <p:nvPr/>
          </p:nvSpPr>
          <p:spPr bwMode="auto">
            <a:xfrm flipV="1">
              <a:off x="230189" y="3188892"/>
              <a:ext cx="33160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61" name="Line 67"/>
            <p:cNvSpPr>
              <a:spLocks noChangeShapeType="1"/>
            </p:cNvSpPr>
            <p:nvPr/>
          </p:nvSpPr>
          <p:spPr bwMode="auto">
            <a:xfrm>
              <a:off x="232018" y="1635577"/>
              <a:ext cx="1800134" cy="1556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62" name="Line 68"/>
            <p:cNvSpPr>
              <a:spLocks noChangeShapeType="1"/>
            </p:cNvSpPr>
            <p:nvPr/>
          </p:nvSpPr>
          <p:spPr bwMode="auto">
            <a:xfrm flipH="1" flipV="1">
              <a:off x="232018" y="1200646"/>
              <a:ext cx="2399864" cy="1988245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63" name="Line 65"/>
            <p:cNvSpPr>
              <a:spLocks noChangeShapeType="1"/>
            </p:cNvSpPr>
            <p:nvPr/>
          </p:nvSpPr>
          <p:spPr bwMode="auto">
            <a:xfrm flipV="1">
              <a:off x="1795366" y="2711394"/>
              <a:ext cx="236786" cy="2657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6" name="Прямоугольник 13"/>
          <p:cNvSpPr>
            <a:spLocks noChangeArrowheads="1"/>
          </p:cNvSpPr>
          <p:nvPr/>
        </p:nvSpPr>
        <p:spPr bwMode="auto">
          <a:xfrm>
            <a:off x="5232400" y="3124200"/>
            <a:ext cx="322897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Разворот ограничения: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  <a:defRPr/>
            </a:pPr>
            <a:r>
              <a:rPr lang="ru-RU" altLang="ru-RU" sz="2200" dirty="0" smtClean="0">
                <a:latin typeface="Times New Roman Cyr" pitchFamily="18" charset="0"/>
              </a:rPr>
              <a:t>Улучшение технологии производства конкретно-</a:t>
            </a:r>
            <a:r>
              <a:rPr lang="ru-RU" altLang="ru-RU" sz="2200" dirty="0" err="1" smtClean="0">
                <a:latin typeface="Times New Roman Cyr" pitchFamily="18" charset="0"/>
              </a:rPr>
              <a:t>го</a:t>
            </a:r>
            <a:r>
              <a:rPr lang="ru-RU" altLang="ru-RU" sz="2200" dirty="0" smtClean="0">
                <a:latin typeface="Times New Roman Cyr" pitchFamily="18" charset="0"/>
              </a:rPr>
              <a:t> вида благ.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endParaRPr lang="ru-RU" altLang="ru-RU" sz="2200" dirty="0" smtClean="0">
              <a:latin typeface="Times New Roman Cyr" pitchFamily="18" charset="0"/>
            </a:endParaRPr>
          </a:p>
        </p:txBody>
      </p:sp>
      <p:grpSp>
        <p:nvGrpSpPr>
          <p:cNvPr id="53" name="Группа 52"/>
          <p:cNvGrpSpPr>
            <a:grpSpLocks/>
          </p:cNvGrpSpPr>
          <p:nvPr/>
        </p:nvGrpSpPr>
        <p:grpSpPr bwMode="auto">
          <a:xfrm>
            <a:off x="5295900" y="1484313"/>
            <a:ext cx="3132138" cy="1622425"/>
            <a:chOff x="693852" y="1656030"/>
            <a:chExt cx="3225004" cy="1838185"/>
          </a:xfrm>
        </p:grpSpPr>
        <p:sp>
          <p:nvSpPr>
            <p:cNvPr id="6154" name="Line 64"/>
            <p:cNvSpPr>
              <a:spLocks noChangeShapeType="1"/>
            </p:cNvSpPr>
            <p:nvPr/>
          </p:nvSpPr>
          <p:spPr bwMode="auto">
            <a:xfrm>
              <a:off x="693853" y="1656030"/>
              <a:ext cx="0" cy="18357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55" name="Line 65"/>
            <p:cNvSpPr>
              <a:spLocks noChangeShapeType="1"/>
            </p:cNvSpPr>
            <p:nvPr/>
          </p:nvSpPr>
          <p:spPr bwMode="auto">
            <a:xfrm flipV="1">
              <a:off x="693853" y="3491030"/>
              <a:ext cx="32250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56" name="Line 67"/>
            <p:cNvSpPr>
              <a:spLocks noChangeShapeType="1"/>
            </p:cNvSpPr>
            <p:nvPr/>
          </p:nvSpPr>
          <p:spPr bwMode="auto">
            <a:xfrm>
              <a:off x="695632" y="1937715"/>
              <a:ext cx="1750686" cy="1556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57" name="Line 68"/>
            <p:cNvSpPr>
              <a:spLocks noChangeShapeType="1"/>
            </p:cNvSpPr>
            <p:nvPr/>
          </p:nvSpPr>
          <p:spPr bwMode="auto">
            <a:xfrm flipH="1" flipV="1">
              <a:off x="693852" y="1940443"/>
              <a:ext cx="2825163" cy="154487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58" name="Line 65"/>
            <p:cNvSpPr>
              <a:spLocks noChangeShapeType="1"/>
            </p:cNvSpPr>
            <p:nvPr/>
          </p:nvSpPr>
          <p:spPr bwMode="auto">
            <a:xfrm flipV="1">
              <a:off x="2216036" y="2940639"/>
              <a:ext cx="301905" cy="338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0" name="Прямоугольник 13"/>
          <p:cNvSpPr>
            <a:spLocks noChangeArrowheads="1"/>
          </p:cNvSpPr>
          <p:nvPr/>
        </p:nvSpPr>
        <p:spPr bwMode="auto">
          <a:xfrm>
            <a:off x="234950" y="3108325"/>
            <a:ext cx="4714875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Параллельный сдвиг ограничения: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r>
              <a:rPr lang="ru-RU" altLang="ru-RU" sz="2200" dirty="0" smtClean="0">
                <a:latin typeface="Times New Roman Cyr" pitchFamily="18" charset="0"/>
              </a:rPr>
              <a:t>Увеличение количества ресурса.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r>
              <a:rPr lang="ru-RU" altLang="ru-RU" sz="2200" dirty="0" smtClean="0">
                <a:latin typeface="Times New Roman Cyr" pitchFamily="18" charset="0"/>
              </a:rPr>
              <a:t>Улучшение технологий </a:t>
            </a:r>
            <a:r>
              <a:rPr lang="ru-RU" altLang="ru-RU" sz="2200" dirty="0" err="1" smtClean="0">
                <a:latin typeface="Times New Roman Cyr" pitchFamily="18" charset="0"/>
              </a:rPr>
              <a:t>производ-ства</a:t>
            </a:r>
            <a:r>
              <a:rPr lang="ru-RU" altLang="ru-RU" sz="2200" dirty="0" smtClean="0">
                <a:latin typeface="Times New Roman Cyr" pitchFamily="18" charset="0"/>
              </a:rPr>
              <a:t> всех благ одновременно.</a:t>
            </a:r>
          </a:p>
        </p:txBody>
      </p:sp>
      <p:sp>
        <p:nvSpPr>
          <p:cNvPr id="19" name="Прямоугольник 13"/>
          <p:cNvSpPr>
            <a:spLocks noChangeArrowheads="1"/>
          </p:cNvSpPr>
          <p:nvPr/>
        </p:nvSpPr>
        <p:spPr bwMode="auto">
          <a:xfrm>
            <a:off x="230188" y="6275388"/>
            <a:ext cx="8702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Специализация</a:t>
            </a:r>
            <a:r>
              <a:rPr lang="ru-RU" altLang="ru-RU" sz="2200">
                <a:latin typeface="Times New Roman Cyr" pitchFamily="18" charset="0"/>
              </a:rPr>
              <a:t> – на уровне человека, фирмы, региона, страны.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6" grpId="0"/>
      <p:bldP spid="60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Неравномерность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и экономический рост</a:t>
            </a: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5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7172" name="Text Box 14"/>
          <p:cNvSpPr txBox="1">
            <a:spLocks noChangeArrowheads="1"/>
          </p:cNvSpPr>
          <p:nvPr/>
        </p:nvSpPr>
        <p:spPr bwMode="auto">
          <a:xfrm>
            <a:off x="123825" y="1446213"/>
            <a:ext cx="86582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1000 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 2017 г.г.: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 население  в 22 раза, мировой ВВП  в 300 раз.</a:t>
            </a:r>
          </a:p>
        </p:txBody>
      </p:sp>
      <p:sp>
        <p:nvSpPr>
          <p:cNvPr id="6149" name="Rectangle 168"/>
          <p:cNvSpPr>
            <a:spLocks noChangeArrowheads="1"/>
          </p:cNvSpPr>
          <p:nvPr/>
        </p:nvSpPr>
        <p:spPr bwMode="auto">
          <a:xfrm>
            <a:off x="133350" y="1858963"/>
            <a:ext cx="8896350" cy="347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Неравномерность во времени</a:t>
            </a:r>
            <a:br>
              <a:rPr lang="ru-RU" altLang="ru-RU" sz="2200">
                <a:latin typeface="Times New Roman Cyr" pitchFamily="18" charset="0"/>
                <a:sym typeface="Symbol" pitchFamily="18" charset="2"/>
              </a:rPr>
            </a:b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Западная Европа: 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1000-18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0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0 – 0,15% / год, 18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0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0-2017 – 1,5% / год.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Неравномерность по странам</a:t>
            </a:r>
            <a:br>
              <a:rPr lang="ru-RU" altLang="ru-RU" sz="2200">
                <a:latin typeface="Times New Roman Cyr" pitchFamily="18" charset="0"/>
                <a:sym typeface="Symbol" pitchFamily="18" charset="2"/>
              </a:rPr>
            </a:b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Китай: 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последние 3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5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 лет – 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7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-1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4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% / год.</a:t>
            </a:r>
            <a:br>
              <a:rPr lang="ru-RU" altLang="ru-RU" sz="2200">
                <a:latin typeface="Times New Roman Cyr" pitchFamily="18" charset="0"/>
                <a:sym typeface="Symbol" pitchFamily="18" charset="2"/>
              </a:rPr>
            </a:b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5% / год 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~ 131,5 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раз / век;    10% / год 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~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 13781 раз / век.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Неравномерность внутри стран</a:t>
            </a:r>
            <a:br>
              <a:rPr lang="ru-RU" altLang="ru-RU" sz="2200">
                <a:latin typeface="Times New Roman Cyr" pitchFamily="18" charset="0"/>
                <a:sym typeface="Symbol" pitchFamily="18" charset="2"/>
              </a:rPr>
            </a:b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Шанхай: 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до 90-х – «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a muddy swamp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», сейчас – финансовый центр.</a:t>
            </a:r>
            <a:br>
              <a:rPr lang="ru-RU" altLang="ru-RU" sz="2200">
                <a:latin typeface="Times New Roman Cyr" pitchFamily="18" charset="0"/>
                <a:sym typeface="Symbol" pitchFamily="18" charset="2"/>
              </a:rPr>
            </a:b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Детройт: 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в 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I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 половине 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XX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 века - 3-й город в США, сейчас коллапс.</a:t>
            </a:r>
            <a:br>
              <a:rPr lang="ru-RU" altLang="ru-RU" sz="2200">
                <a:latin typeface="Times New Roman Cyr" pitchFamily="18" charset="0"/>
                <a:sym typeface="Symbol" pitchFamily="18" charset="2"/>
              </a:rPr>
            </a:b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Бологое: 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крупнейший центр между М. и СПб, сейчас запустение. </a:t>
            </a:r>
            <a:br>
              <a:rPr lang="ru-RU" altLang="ru-RU" sz="2200">
                <a:latin typeface="Times New Roman Cyr" pitchFamily="18" charset="0"/>
                <a:sym typeface="Symbol" pitchFamily="18" charset="2"/>
              </a:rPr>
            </a:b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Некоторые города закрыты: «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Street closed. Drive at your risk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».</a:t>
            </a:r>
          </a:p>
        </p:txBody>
      </p:sp>
      <p:sp>
        <p:nvSpPr>
          <p:cNvPr id="10" name="Rectangle 169"/>
          <p:cNvSpPr>
            <a:spLocks noChangeArrowheads="1"/>
          </p:cNvSpPr>
          <p:nvPr/>
        </p:nvSpPr>
        <p:spPr bwMode="auto">
          <a:xfrm>
            <a:off x="114300" y="5268913"/>
            <a:ext cx="8896350" cy="1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Причина роста с начала 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XIX 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века – промышленная революция!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Повышение производительности труда</a:t>
            </a:r>
            <a:br>
              <a:rPr lang="ru-RU" altLang="ru-RU" sz="2200">
                <a:latin typeface="Times New Roman Cyr" pitchFamily="18" charset="0"/>
                <a:sym typeface="Symbol" pitchFamily="18" charset="2"/>
              </a:rPr>
            </a:b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Западная Европа: 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1000-1800: рост в 2 раза, 1800-2017: рост в 50 раз.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Снижение транспортных издержек</a:t>
            </a:r>
            <a:r>
              <a:rPr lang="en-US" altLang="ru-RU" sz="2200">
                <a:latin typeface="Times New Roman Cyr" pitchFamily="18" charset="0"/>
                <a:sym typeface="Symbol" pitchFamily="18" charset="2"/>
              </a:rPr>
              <a:t> 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и таможенных пошлин.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Снижение транспортных издержек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и таможенных пошлин</a:t>
            </a:r>
          </a:p>
        </p:txBody>
      </p:sp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6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33350" y="1457325"/>
            <a:ext cx="8896350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Сокращение транспортных издержек: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Цена угля </a:t>
            </a:r>
            <a:r>
              <a:rPr lang="ru-RU" altLang="ru-RU" sz="2200">
                <a:latin typeface="Times New Roman Cyr" pitchFamily="18" charset="0"/>
              </a:rPr>
              <a:t>Sarrebrück на металлургическом заводе в 220 км от место-рождения – 18%, остальные 82% – транспортные издержки.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Транспортировка зерна – 0,5% стоимости / км (200 км – удвоение).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После строительства ж/д – транспортные издержки упали  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в 50 раз!</a:t>
            </a: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142875" y="3343275"/>
            <a:ext cx="8837613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Сокращение времени: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Париж – Марсель:   1650 г. – 358 ч.,   1854 г. – 38 ч.,   2017 г. – 3 ч.</a:t>
            </a:r>
            <a:endParaRPr lang="ru-RU" altLang="ru-RU" sz="2200" b="1">
              <a:solidFill>
                <a:srgbClr val="00FFFF"/>
              </a:solidFill>
              <a:latin typeface="Times New Roman Cyr" pitchFamily="18" charset="0"/>
              <a:sym typeface="Symbol" pitchFamily="18" charset="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52400" y="4260850"/>
            <a:ext cx="882808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Сокращение таможенных пошлин</a:t>
            </a:r>
            <a:r>
              <a:rPr lang="ru-RU" altLang="ru-RU" sz="2200">
                <a:latin typeface="Times New Roman Cyr" pitchFamily="18" charset="0"/>
                <a:sym typeface="Symbol" pitchFamily="18" charset="2"/>
              </a:rPr>
              <a:t> (особенно в последние 60 лет)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:</a:t>
            </a:r>
          </a:p>
        </p:txBody>
      </p:sp>
      <p:graphicFrame>
        <p:nvGraphicFramePr>
          <p:cNvPr id="13" name="Group 180"/>
          <p:cNvGraphicFramePr>
            <a:graphicFrameLocks noGrp="1"/>
          </p:cNvGraphicFramePr>
          <p:nvPr/>
        </p:nvGraphicFramePr>
        <p:xfrm>
          <a:off x="196850" y="5132388"/>
          <a:ext cx="8709026" cy="719156"/>
        </p:xfrm>
        <a:graphic>
          <a:graphicData uri="http://schemas.openxmlformats.org/drawingml/2006/table">
            <a:tbl>
              <a:tblPr/>
              <a:tblGrid>
                <a:gridCol w="2362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05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9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95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Год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1820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1875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1913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1925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1930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1950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1987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1998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Средний тариф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22%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13%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17%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19%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32%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16%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7%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4,6%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79"/>
          <p:cNvSpPr>
            <a:spLocks noChangeArrowheads="1"/>
          </p:cNvSpPr>
          <p:nvPr/>
        </p:nvSpPr>
        <p:spPr bwMode="auto">
          <a:xfrm>
            <a:off x="1689100" y="4641850"/>
            <a:ext cx="61404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cs typeface="Times New Roman" pitchFamily="18" charset="0"/>
              </a:rPr>
              <a:t>Табл. 1. </a:t>
            </a:r>
            <a:r>
              <a:rPr lang="ru-RU" altLang="ru-RU" sz="2200">
                <a:solidFill>
                  <a:srgbClr val="00FFFF"/>
                </a:solidFill>
                <a:latin typeface="Times New Roman Cyr" pitchFamily="18" charset="0"/>
                <a:cs typeface="Times New Roman" pitchFamily="18" charset="0"/>
              </a:rPr>
              <a:t>Средний размер таможенных пошлин, %</a:t>
            </a:r>
            <a:endParaRPr lang="ru-RU" altLang="ru-RU" sz="220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5" name="Rectangle 183"/>
          <p:cNvSpPr>
            <a:spLocks noChangeArrowheads="1"/>
          </p:cNvSpPr>
          <p:nvPr/>
        </p:nvSpPr>
        <p:spPr bwMode="auto">
          <a:xfrm>
            <a:off x="228600" y="5854700"/>
            <a:ext cx="48101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imes New Roman Cyr" pitchFamily="18" charset="0"/>
              </a:rPr>
              <a:t>Источник данных: </a:t>
            </a:r>
            <a:r>
              <a:rPr lang="en-US" altLang="ru-RU" sz="1800">
                <a:latin typeface="Times New Roman Cyr" pitchFamily="18" charset="0"/>
              </a:rPr>
              <a:t>Сombes, Mayer, Thisse, 2008</a:t>
            </a:r>
            <a:endParaRPr lang="ru-RU" altLang="ru-RU" sz="1800">
              <a:latin typeface="Times New Roman Cyr" pitchFamily="18" charset="0"/>
            </a:endParaRP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12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69"/>
          <p:cNvSpPr txBox="1">
            <a:spLocks noChangeArrowheads="1"/>
          </p:cNvSpPr>
          <p:nvPr/>
        </p:nvSpPr>
        <p:spPr bwMode="auto">
          <a:xfrm>
            <a:off x="1008063" y="355600"/>
            <a:ext cx="7518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Сокращение издержек связи</a:t>
            </a:r>
          </a:p>
        </p:txBody>
      </p:sp>
      <p:sp>
        <p:nvSpPr>
          <p:cNvPr id="921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7</a:t>
            </a:r>
            <a:endParaRPr lang="ru-RU" altLang="ru-RU" sz="7200">
              <a:latin typeface="Times New Roman Cyr" pitchFamily="18" charset="0"/>
            </a:endParaRPr>
          </a:p>
        </p:txBody>
      </p:sp>
      <p:graphicFrame>
        <p:nvGraphicFramePr>
          <p:cNvPr id="5" name="Group 138"/>
          <p:cNvGraphicFramePr>
            <a:graphicFrameLocks noGrp="1"/>
          </p:cNvGraphicFramePr>
          <p:nvPr/>
        </p:nvGraphicFramePr>
        <p:xfrm>
          <a:off x="228600" y="2455863"/>
          <a:ext cx="8670926" cy="1730374"/>
        </p:xfrm>
        <a:graphic>
          <a:graphicData uri="http://schemas.openxmlformats.org/drawingml/2006/table">
            <a:tbl>
              <a:tblPr/>
              <a:tblGrid>
                <a:gridCol w="2530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4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74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74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86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Год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1920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1930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1940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1950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1960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1970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1980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1990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Назем. трансп. 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67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29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Воздуш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. трансп. 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Трансатлант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. тел.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Спутниковый тел.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58" name="Rectangle 133"/>
          <p:cNvSpPr>
            <a:spLocks noChangeArrowheads="1"/>
          </p:cNvSpPr>
          <p:nvPr/>
        </p:nvSpPr>
        <p:spPr bwMode="auto">
          <a:xfrm>
            <a:off x="1570038" y="2003425"/>
            <a:ext cx="59817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cs typeface="Times New Roman" pitchFamily="18" charset="0"/>
              </a:rPr>
              <a:t>Табл. 2. </a:t>
            </a:r>
            <a:r>
              <a:rPr lang="ru-RU" altLang="ru-RU" sz="2200">
                <a:solidFill>
                  <a:srgbClr val="00FFFF"/>
                </a:solidFill>
                <a:latin typeface="Times New Roman Cyr" pitchFamily="18" charset="0"/>
                <a:cs typeface="Times New Roman" pitchFamily="18" charset="0"/>
              </a:rPr>
              <a:t>Стоимость транспортировки и связи, %</a:t>
            </a:r>
            <a:endParaRPr lang="ru-RU" altLang="ru-RU" sz="220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283" name="Rectangle 134"/>
          <p:cNvSpPr>
            <a:spLocks noChangeArrowheads="1"/>
          </p:cNvSpPr>
          <p:nvPr/>
        </p:nvSpPr>
        <p:spPr bwMode="auto">
          <a:xfrm>
            <a:off x="157163" y="1182688"/>
            <a:ext cx="894238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1900 г.: письмо Лондон – Дели </a:t>
            </a:r>
            <a:r>
              <a:rPr lang="en-US" altLang="ru-RU" sz="2200">
                <a:latin typeface="Times New Roman Cyr" pitchFamily="18" charset="0"/>
              </a:rPr>
              <a:t>~ 1 </a:t>
            </a:r>
            <a:r>
              <a:rPr lang="ru-RU" altLang="ru-RU" sz="2200">
                <a:latin typeface="Times New Roman Cyr" pitchFamily="18" charset="0"/>
              </a:rPr>
              <a:t>год.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Сейчас – ТВ, сотовая связь, интернет.</a:t>
            </a:r>
          </a:p>
        </p:txBody>
      </p:sp>
      <p:sp>
        <p:nvSpPr>
          <p:cNvPr id="8260" name="Rectangle 139"/>
          <p:cNvSpPr>
            <a:spLocks noChangeArrowheads="1"/>
          </p:cNvSpPr>
          <p:nvPr/>
        </p:nvSpPr>
        <p:spPr bwMode="auto">
          <a:xfrm>
            <a:off x="295275" y="4183063"/>
            <a:ext cx="48101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imes New Roman Cyr" pitchFamily="18" charset="0"/>
              </a:rPr>
              <a:t>Источник данных: </a:t>
            </a:r>
            <a:r>
              <a:rPr lang="en-US" altLang="ru-RU" sz="1800">
                <a:latin typeface="Times New Roman Cyr" pitchFamily="18" charset="0"/>
              </a:rPr>
              <a:t>Сombes, Mayer, Thisse, 2008</a:t>
            </a:r>
            <a:endParaRPr lang="ru-RU" altLang="ru-RU" sz="1800">
              <a:latin typeface="Times New Roman Cyr" pitchFamily="18" charset="0"/>
            </a:endParaRPr>
          </a:p>
        </p:txBody>
      </p:sp>
      <p:sp>
        <p:nvSpPr>
          <p:cNvPr id="9" name="Rectangle 140"/>
          <p:cNvSpPr>
            <a:spLocks noChangeArrowheads="1"/>
          </p:cNvSpPr>
          <p:nvPr/>
        </p:nvSpPr>
        <p:spPr bwMode="auto">
          <a:xfrm>
            <a:off x="144463" y="4686300"/>
            <a:ext cx="890587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Роль пространственного фактора в экономике падает?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Нет! Появляется возможность торговать, где это было невозможно!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8" grpId="0"/>
      <p:bldP spid="8260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69"/>
          <p:cNvSpPr txBox="1">
            <a:spLocks noChangeArrowheads="1"/>
          </p:cNvSpPr>
          <p:nvPr/>
        </p:nvSpPr>
        <p:spPr bwMode="auto">
          <a:xfrm>
            <a:off x="1008063" y="355600"/>
            <a:ext cx="7518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Рост международной торговли</a:t>
            </a:r>
          </a:p>
        </p:txBody>
      </p:sp>
      <p:sp>
        <p:nvSpPr>
          <p:cNvPr id="10243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8</a:t>
            </a:r>
            <a:endParaRPr lang="ru-RU" altLang="ru-RU" sz="7200">
              <a:latin typeface="Times New Roman Cyr" pitchFamily="18" charset="0"/>
            </a:endParaRPr>
          </a:p>
        </p:txBody>
      </p:sp>
      <p:graphicFrame>
        <p:nvGraphicFramePr>
          <p:cNvPr id="34" name="Group 564"/>
          <p:cNvGraphicFramePr>
            <a:graphicFrameLocks noGrp="1"/>
          </p:cNvGraphicFramePr>
          <p:nvPr/>
        </p:nvGraphicFramePr>
        <p:xfrm>
          <a:off x="236538" y="1589088"/>
          <a:ext cx="8758237" cy="3956062"/>
        </p:xfrm>
        <a:graphic>
          <a:graphicData uri="http://schemas.openxmlformats.org/drawingml/2006/table">
            <a:tbl>
              <a:tblPr/>
              <a:tblGrid>
                <a:gridCol w="2620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96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Страна / год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1870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1913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1950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1973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1987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  <a:r>
                        <a:rPr kumimoji="0" lang="en-US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ru-RU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Бельгия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17,5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13,4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40,3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52,5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86,3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84,4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Великобритания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10,3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14,7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9,5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11,5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15,3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28,1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32,5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Германия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7,4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12,2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4,4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17,2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23,7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33,7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50,2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Италия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3,3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3,6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2,6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9,0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11,5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28,4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28,8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Китай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4,3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14,2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23,5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30,6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Нидерланды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14,6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14,5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10,2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34,1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40,9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67,2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83,0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Россия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19,3*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44,5</a:t>
                      </a:r>
                      <a:endParaRPr kumimoji="0" lang="ru-RU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31,1</a:t>
                      </a:r>
                      <a:endParaRPr kumimoji="0" lang="ru-RU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США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2,8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4,1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3,3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5,8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6,3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11,2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14,0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6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Франция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3,4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6,0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5,6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11,2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14,3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28,5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26,9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6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Япония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0,2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2,1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2,0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6,8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10,6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10,8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15,2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354" name="Rectangle 229"/>
          <p:cNvSpPr>
            <a:spLocks noChangeArrowheads="1"/>
          </p:cNvSpPr>
          <p:nvPr/>
        </p:nvSpPr>
        <p:spPr bwMode="auto">
          <a:xfrm>
            <a:off x="77788" y="6170613"/>
            <a:ext cx="89566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В среднем по мировой экономике рост доли экспорта в ВВП в 17 раз!</a:t>
            </a:r>
            <a:endParaRPr lang="ru-RU" altLang="ru-RU" sz="2200">
              <a:latin typeface="Times New Roman Cyr" pitchFamily="18" charset="0"/>
              <a:sym typeface="Symbol" pitchFamily="18" charset="2"/>
            </a:endParaRPr>
          </a:p>
        </p:txBody>
      </p:sp>
      <p:sp>
        <p:nvSpPr>
          <p:cNvPr id="10355" name="Rectangle 233"/>
          <p:cNvSpPr>
            <a:spLocks noChangeArrowheads="1"/>
          </p:cNvSpPr>
          <p:nvPr/>
        </p:nvSpPr>
        <p:spPr bwMode="auto">
          <a:xfrm>
            <a:off x="1331913" y="1090613"/>
            <a:ext cx="66294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cs typeface="Times New Roman" pitchFamily="18" charset="0"/>
              </a:rPr>
              <a:t>Табл. 3. </a:t>
            </a:r>
            <a:r>
              <a:rPr lang="ru-RU" altLang="ru-RU" sz="2200">
                <a:solidFill>
                  <a:srgbClr val="00FFFF"/>
                </a:solidFill>
                <a:latin typeface="Times New Roman Cyr" pitchFamily="18" charset="0"/>
                <a:cs typeface="Times New Roman" pitchFamily="18" charset="0"/>
              </a:rPr>
              <a:t>Экспорт / ВВП в различных странах мира, %</a:t>
            </a:r>
            <a:endParaRPr lang="ru-RU" altLang="ru-RU" sz="220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0356" name="Rectangle 565"/>
          <p:cNvSpPr>
            <a:spLocks noChangeArrowheads="1"/>
          </p:cNvSpPr>
          <p:nvPr/>
        </p:nvSpPr>
        <p:spPr bwMode="auto">
          <a:xfrm>
            <a:off x="228600" y="5538788"/>
            <a:ext cx="88360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imes New Roman Cyr" pitchFamily="18" charset="0"/>
              </a:rPr>
              <a:t>Источник данных: </a:t>
            </a:r>
            <a:r>
              <a:rPr lang="en-US" altLang="ru-RU" sz="1800">
                <a:latin typeface="Times New Roman Cyr" pitchFamily="18" charset="0"/>
              </a:rPr>
              <a:t>Сombes, Mayer, Thisse, 2008;  </a:t>
            </a:r>
            <a:r>
              <a:rPr lang="en-US" altLang="ru-RU" sz="1800">
                <a:latin typeface="Times New Roman Cyr" pitchFamily="18" charset="0"/>
                <a:hlinkClick r:id="rId2"/>
              </a:rPr>
              <a:t>http://be5.biz/economika2/002/world.htm</a:t>
            </a:r>
            <a:endParaRPr lang="ru-RU" altLang="ru-RU" sz="1800">
              <a:latin typeface="Times New Roman Cyr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imes New Roman Cyr" pitchFamily="18" charset="0"/>
              </a:rPr>
              <a:t>* Данные по России за 1990 г.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69"/>
          <p:cNvSpPr txBox="1">
            <a:spLocks noChangeArrowheads="1"/>
          </p:cNvSpPr>
          <p:nvPr/>
        </p:nvSpPr>
        <p:spPr bwMode="auto">
          <a:xfrm>
            <a:off x="1008063" y="355600"/>
            <a:ext cx="7518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Подходы к моделированию</a:t>
            </a:r>
          </a:p>
        </p:txBody>
      </p:sp>
      <p:sp>
        <p:nvSpPr>
          <p:cNvPr id="1126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9</a:t>
            </a:r>
          </a:p>
        </p:txBody>
      </p:sp>
      <p:sp>
        <p:nvSpPr>
          <p:cNvPr id="11268" name="Text Box 34"/>
          <p:cNvSpPr txBox="1">
            <a:spLocks noChangeArrowheads="1"/>
          </p:cNvSpPr>
          <p:nvPr/>
        </p:nvSpPr>
        <p:spPr bwMode="auto">
          <a:xfrm>
            <a:off x="114300" y="1060450"/>
            <a:ext cx="8886825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Рикардо: </a:t>
            </a:r>
            <a:r>
              <a:rPr lang="ru-RU" altLang="ru-RU" sz="2200">
                <a:latin typeface="Times New Roman Cyr" pitchFamily="18" charset="0"/>
              </a:rPr>
              <a:t>причина международной торговли – 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относительные преиму-щества в трудовых ресурсах</a:t>
            </a:r>
            <a:r>
              <a:rPr lang="ru-RU" altLang="ru-RU" sz="2200">
                <a:latin typeface="Times New Roman Cyr" pitchFamily="18" charset="0"/>
              </a:rPr>
              <a:t>: «Результат труда 100 англичан нельзя по-лучить 80 англичанами, но он может быть получен 80 португальцами, 60 русскими или 120 восточными индусами».</a:t>
            </a:r>
          </a:p>
        </p:txBody>
      </p:sp>
      <p:sp>
        <p:nvSpPr>
          <p:cNvPr id="10245" name="Text Box 72"/>
          <p:cNvSpPr txBox="1">
            <a:spLocks noChangeArrowheads="1"/>
          </p:cNvSpPr>
          <p:nvPr/>
        </p:nvSpPr>
        <p:spPr bwMode="auto">
          <a:xfrm>
            <a:off x="114300" y="2528888"/>
            <a:ext cx="8877300" cy="1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Хекшер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</a:rPr>
              <a:t>, 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Олин: </a:t>
            </a:r>
            <a:r>
              <a:rPr lang="ru-RU" altLang="ru-RU" sz="2200">
                <a:latin typeface="Times New Roman Cyr" pitchFamily="18" charset="0"/>
              </a:rPr>
              <a:t>причина международной торговли  –  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относительные преимущества в факторах производства</a:t>
            </a:r>
            <a:r>
              <a:rPr lang="ru-RU" altLang="ru-RU" sz="2200">
                <a:latin typeface="Times New Roman Cyr" pitchFamily="18" charset="0"/>
              </a:rPr>
              <a:t>  (труд, капитал, природные ресурсы, технологии):  «Страна экспортирует товар, для производства которого интенсивно используется избыточный фактор производства».</a:t>
            </a:r>
          </a:p>
        </p:txBody>
      </p:sp>
      <p:sp>
        <p:nvSpPr>
          <p:cNvPr id="10" name="Text Box 73"/>
          <p:cNvSpPr txBox="1">
            <a:spLocks noChangeArrowheads="1"/>
          </p:cNvSpPr>
          <p:nvPr/>
        </p:nvSpPr>
        <p:spPr bwMode="auto">
          <a:xfrm>
            <a:off x="114300" y="3975100"/>
            <a:ext cx="89058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Главный вывод</a:t>
            </a:r>
            <a:r>
              <a:rPr lang="ru-RU" altLang="ru-RU" sz="2200">
                <a:latin typeface="Times New Roman Cyr" pitchFamily="18" charset="0"/>
              </a:rPr>
              <a:t> «торгуют различающиеся страны» выполняется плохо.</a:t>
            </a:r>
          </a:p>
        </p:txBody>
      </p:sp>
      <p:sp>
        <p:nvSpPr>
          <p:cNvPr id="11" name="Text Box 74"/>
          <p:cNvSpPr txBox="1">
            <a:spLocks noChangeArrowheads="1"/>
          </p:cNvSpPr>
          <p:nvPr/>
        </p:nvSpPr>
        <p:spPr bwMode="auto">
          <a:xfrm>
            <a:off x="104775" y="4473575"/>
            <a:ext cx="9020175" cy="212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Две теории, применяющиеся в пространственной экономике: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Фирма занимает свободные ниши на уже существующих предпо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</a:rPr>
              <a:t>-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чтениях: </a:t>
            </a:r>
            <a:r>
              <a:rPr lang="en-US" altLang="ru-RU" sz="2200">
                <a:latin typeface="Times New Roman Cyr" pitchFamily="18" charset="0"/>
              </a:rPr>
              <a:t>Hotelling’1929 –</a:t>
            </a:r>
            <a:r>
              <a:rPr lang="ru-RU" altLang="ru-RU" sz="2200">
                <a:latin typeface="Times New Roman Cyr" pitchFamily="18" charset="0"/>
              </a:rPr>
              <a:t> линейный город; </a:t>
            </a:r>
            <a:r>
              <a:rPr lang="en-US" altLang="ru-RU" sz="2200">
                <a:latin typeface="Times New Roman Cyr" pitchFamily="18" charset="0"/>
              </a:rPr>
              <a:t>Downs’1957 – </a:t>
            </a:r>
            <a:r>
              <a:rPr lang="ru-RU" altLang="ru-RU" sz="2200">
                <a:latin typeface="Times New Roman Cyr" pitchFamily="18" charset="0"/>
              </a:rPr>
              <a:t>полит</a:t>
            </a:r>
            <a:r>
              <a:rPr lang="en-US" altLang="ru-RU" sz="2200">
                <a:latin typeface="Times New Roman Cyr" pitchFamily="18" charset="0"/>
              </a:rPr>
              <a:t>.</a:t>
            </a:r>
            <a:r>
              <a:rPr lang="ru-RU" altLang="ru-RU" sz="2200">
                <a:latin typeface="Times New Roman Cyr" pitchFamily="18" charset="0"/>
              </a:rPr>
              <a:t>конк.</a:t>
            </a:r>
            <a:br>
              <a:rPr lang="ru-RU" altLang="ru-RU" sz="2200">
                <a:latin typeface="Times New Roman Cyr" pitchFamily="18" charset="0"/>
              </a:rPr>
            </a:br>
            <a:r>
              <a:rPr lang="ru-RU" altLang="ru-RU" sz="2200">
                <a:latin typeface="Times New Roman Cyr" pitchFamily="18" charset="0"/>
              </a:rPr>
              <a:t>Продукт 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однородный</a:t>
            </a:r>
            <a:r>
              <a:rPr lang="ru-RU" altLang="ru-RU" sz="2200">
                <a:latin typeface="Times New Roman Cyr" pitchFamily="18" charset="0"/>
              </a:rPr>
              <a:t> по всем параметрам кроме места продажи!</a:t>
            </a:r>
            <a:endParaRPr lang="ru-RU" altLang="ru-RU" sz="2200" b="1">
              <a:latin typeface="Times New Roman Cyr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Фирма создает новый продукт и привлекает потребителей: </a:t>
            </a:r>
            <a:r>
              <a:rPr lang="en-US" altLang="ru-RU" sz="2200">
                <a:latin typeface="Times New Roman Cyr" pitchFamily="18" charset="0"/>
              </a:rPr>
              <a:t>Dixit, Stiglitz, Krugman’ 1977-1980.</a:t>
            </a:r>
            <a:r>
              <a:rPr lang="ru-RU" altLang="ru-RU" sz="2200">
                <a:latin typeface="Times New Roman Cyr" pitchFamily="18" charset="0"/>
              </a:rPr>
              <a:t>  Продукт – 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дифференцированный</a:t>
            </a:r>
            <a:r>
              <a:rPr lang="ru-RU" altLang="ru-RU" sz="2200">
                <a:latin typeface="Times New Roman Cyr" pitchFamily="18" charset="0"/>
              </a:rPr>
              <a:t>.</a:t>
            </a:r>
            <a:endParaRPr lang="ru-RU" altLang="ru-RU" sz="2200" b="1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14569</TotalTime>
  <Words>1080</Words>
  <Application>Microsoft Office PowerPoint</Application>
  <PresentationFormat>Экран (4:3)</PresentationFormat>
  <Paragraphs>330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Monotype Sorts</vt:lpstr>
      <vt:lpstr>Symbol</vt:lpstr>
      <vt:lpstr>Times New Roman</vt:lpstr>
      <vt:lpstr>Times New Roman Cyr</vt:lpstr>
      <vt:lpstr>Мерцание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405</cp:revision>
  <dcterms:created xsi:type="dcterms:W3CDTF">1997-05-19T02:18:46Z</dcterms:created>
  <dcterms:modified xsi:type="dcterms:W3CDTF">2019-02-04T07:59:22Z</dcterms:modified>
</cp:coreProperties>
</file>