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sldIdLst>
    <p:sldId id="291" r:id="rId2"/>
    <p:sldId id="374" r:id="rId3"/>
    <p:sldId id="377" r:id="rId4"/>
    <p:sldId id="381" r:id="rId5"/>
    <p:sldId id="384" r:id="rId6"/>
    <p:sldId id="385" r:id="rId7"/>
    <p:sldId id="378" r:id="rId8"/>
    <p:sldId id="379" r:id="rId9"/>
    <p:sldId id="382" r:id="rId10"/>
    <p:sldId id="370" r:id="rId11"/>
    <p:sldId id="383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5" autoAdjust="0"/>
    <p:restoredTop sz="94461" autoAdjust="0"/>
  </p:normalViewPr>
  <p:slideViewPr>
    <p:cSldViewPr snapToGrid="0">
      <p:cViewPr varScale="1">
        <p:scale>
          <a:sx n="66" d="100"/>
          <a:sy n="66" d="100"/>
        </p:scale>
        <p:origin x="12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139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B5152-3BB9-4229-94DF-36473AF6455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3428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9A3AF-06E5-4514-BA4D-13AD67C3DCF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0413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CB9A3-60A2-44C3-9662-E829EBBAEDDA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9554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D0AC0-0BEC-411F-BEB4-6DDA0496B19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9006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2DC7B-5AB5-45DE-802A-990692FB14A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3989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55281-20AC-4C68-9DE9-6D70B6BFCB5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6014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4FC78-E94D-40A2-B90D-2AC9739DC580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0329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EE346-43CC-4425-8AED-95828FCF513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1596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1D026-CC19-4B5F-9F5A-BEC7D6B320E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4394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B0931-7C4D-4B3E-908F-89F9353132D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029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2A056-0E07-433D-AF77-CD57DD142931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6308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5DC077A6-398D-4E76-95C8-0704CD42022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7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s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1701800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409575" y="355600"/>
            <a:ext cx="8353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>
                <a:solidFill>
                  <a:srgbClr val="00FFFF"/>
                </a:solidFill>
                <a:latin typeface="Times New Roman Cyr" pitchFamily="18" charset="0"/>
              </a:rPr>
              <a:t>Микроэкономика</a:t>
            </a: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409575" y="4070350"/>
            <a:ext cx="8353425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>
                <a:solidFill>
                  <a:srgbClr val="00FFFF"/>
                </a:solidFill>
                <a:latin typeface="Times New Roman Cyr" pitchFamily="18" charset="0"/>
              </a:rPr>
              <a:t>Лекция 3</a:t>
            </a:r>
            <a:r>
              <a:rPr lang="en-US" altLang="ru-RU" sz="6000" b="1">
                <a:solidFill>
                  <a:srgbClr val="00FFFF"/>
                </a:solidFill>
                <a:latin typeface="Times New Roman Cyr" pitchFamily="18" charset="0"/>
              </a:rPr>
              <a:t>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>
                <a:solidFill>
                  <a:srgbClr val="00FFFF"/>
                </a:solidFill>
                <a:latin typeface="Times New Roman Cyr" pitchFamily="18" charset="0"/>
              </a:rPr>
              <a:t>Теория спроса и предложения</a:t>
            </a: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291646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</a:t>
            </a:r>
            <a:r>
              <a:rPr lang="en-US" altLang="ru-RU" sz="2600" b="1" dirty="0" smtClean="0">
                <a:hlinkClick r:id="rId3"/>
              </a:rPr>
              <a:t>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</a:t>
            </a:r>
            <a:r>
              <a:rPr lang="en-US" altLang="ru-RU" sz="2600" b="1" dirty="0" smtClean="0">
                <a:hlinkClick r:id="rId4"/>
              </a:rPr>
              <a:t>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Конкурентный рынок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и эффективность</a:t>
            </a:r>
          </a:p>
        </p:txBody>
      </p:sp>
      <p:sp>
        <p:nvSpPr>
          <p:cNvPr id="1229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10</a:t>
            </a:r>
            <a:endParaRPr lang="ru-RU" altLang="ru-RU" sz="7200">
              <a:latin typeface="Times New Roman Cyr" pitchFamily="18" charset="0"/>
            </a:endParaRPr>
          </a:p>
        </p:txBody>
      </p:sp>
      <p:grpSp>
        <p:nvGrpSpPr>
          <p:cNvPr id="4" name="Группа 3"/>
          <p:cNvGrpSpPr>
            <a:grpSpLocks/>
          </p:cNvGrpSpPr>
          <p:nvPr/>
        </p:nvGrpSpPr>
        <p:grpSpPr bwMode="auto">
          <a:xfrm>
            <a:off x="95250" y="1357313"/>
            <a:ext cx="4351338" cy="2701925"/>
            <a:chOff x="320250" y="1309204"/>
            <a:chExt cx="6033048" cy="2512119"/>
          </a:xfrm>
        </p:grpSpPr>
        <p:sp>
          <p:nvSpPr>
            <p:cNvPr id="40" name="Равнобедренный треугольник 1"/>
            <p:cNvSpPr/>
            <p:nvPr/>
          </p:nvSpPr>
          <p:spPr bwMode="auto">
            <a:xfrm>
              <a:off x="872711" y="2717290"/>
              <a:ext cx="4688213" cy="689282"/>
            </a:xfrm>
            <a:custGeom>
              <a:avLst/>
              <a:gdLst>
                <a:gd name="connsiteX0" fmla="*/ 0 w 4598328"/>
                <a:gd name="connsiteY0" fmla="*/ 590764 h 1181527"/>
                <a:gd name="connsiteX1" fmla="*/ 2299164 w 4598328"/>
                <a:gd name="connsiteY1" fmla="*/ 0 h 1181527"/>
                <a:gd name="connsiteX2" fmla="*/ 4598328 w 4598328"/>
                <a:gd name="connsiteY2" fmla="*/ 590764 h 1181527"/>
                <a:gd name="connsiteX3" fmla="*/ 2299164 w 4598328"/>
                <a:gd name="connsiteY3" fmla="*/ 1181527 h 1181527"/>
                <a:gd name="connsiteX4" fmla="*/ 0 w 4598328"/>
                <a:gd name="connsiteY4" fmla="*/ 590764 h 1181527"/>
                <a:gd name="connsiteX0" fmla="*/ 0 w 4598328"/>
                <a:gd name="connsiteY0" fmla="*/ 432197 h 1022960"/>
                <a:gd name="connsiteX1" fmla="*/ 2981000 w 4598328"/>
                <a:gd name="connsiteY1" fmla="*/ 0 h 1022960"/>
                <a:gd name="connsiteX2" fmla="*/ 4598328 w 4598328"/>
                <a:gd name="connsiteY2" fmla="*/ 432197 h 1022960"/>
                <a:gd name="connsiteX3" fmla="*/ 2299164 w 4598328"/>
                <a:gd name="connsiteY3" fmla="*/ 1022960 h 1022960"/>
                <a:gd name="connsiteX4" fmla="*/ 0 w 4598328"/>
                <a:gd name="connsiteY4" fmla="*/ 432197 h 1022960"/>
                <a:gd name="connsiteX0" fmla="*/ 0 w 4688182"/>
                <a:gd name="connsiteY0" fmla="*/ 432197 h 1022960"/>
                <a:gd name="connsiteX1" fmla="*/ 2981000 w 4688182"/>
                <a:gd name="connsiteY1" fmla="*/ 0 h 1022960"/>
                <a:gd name="connsiteX2" fmla="*/ 4688182 w 4688182"/>
                <a:gd name="connsiteY2" fmla="*/ 680618 h 1022960"/>
                <a:gd name="connsiteX3" fmla="*/ 2299164 w 4688182"/>
                <a:gd name="connsiteY3" fmla="*/ 1022960 h 1022960"/>
                <a:gd name="connsiteX4" fmla="*/ 0 w 4688182"/>
                <a:gd name="connsiteY4" fmla="*/ 432197 h 1022960"/>
                <a:gd name="connsiteX0" fmla="*/ 0 w 4688182"/>
                <a:gd name="connsiteY0" fmla="*/ 432197 h 689970"/>
                <a:gd name="connsiteX1" fmla="*/ 2981000 w 4688182"/>
                <a:gd name="connsiteY1" fmla="*/ 0 h 689970"/>
                <a:gd name="connsiteX2" fmla="*/ 4688182 w 4688182"/>
                <a:gd name="connsiteY2" fmla="*/ 680618 h 689970"/>
                <a:gd name="connsiteX3" fmla="*/ 10522 w 4688182"/>
                <a:gd name="connsiteY3" fmla="*/ 689970 h 689970"/>
                <a:gd name="connsiteX4" fmla="*/ 0 w 4688182"/>
                <a:gd name="connsiteY4" fmla="*/ 432197 h 689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8182" h="689970">
                  <a:moveTo>
                    <a:pt x="0" y="432197"/>
                  </a:moveTo>
                  <a:lnTo>
                    <a:pt x="2981000" y="0"/>
                  </a:lnTo>
                  <a:lnTo>
                    <a:pt x="4688182" y="680618"/>
                  </a:lnTo>
                  <a:lnTo>
                    <a:pt x="10522" y="689970"/>
                  </a:lnTo>
                  <a:lnTo>
                    <a:pt x="0" y="4321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sm" len="sm"/>
              <a:tailEnd type="none" w="sm" len="sm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>
                <a:solidFill>
                  <a:schemeClr val="tx1"/>
                </a:solidFill>
                <a:latin typeface="Times New Roman Cyr" pitchFamily="18" charset="-52"/>
              </a:endParaRPr>
            </a:p>
          </p:txBody>
        </p:sp>
        <p:sp>
          <p:nvSpPr>
            <p:cNvPr id="39" name="Равнобедренный треугольник 1"/>
            <p:cNvSpPr/>
            <p:nvPr/>
          </p:nvSpPr>
          <p:spPr bwMode="auto">
            <a:xfrm>
              <a:off x="877114" y="1529125"/>
              <a:ext cx="4597969" cy="1182261"/>
            </a:xfrm>
            <a:custGeom>
              <a:avLst/>
              <a:gdLst>
                <a:gd name="connsiteX0" fmla="*/ 0 w 1622565"/>
                <a:gd name="connsiteY0" fmla="*/ 1144528 h 1144528"/>
                <a:gd name="connsiteX1" fmla="*/ 0 w 1622565"/>
                <a:gd name="connsiteY1" fmla="*/ 0 h 1144528"/>
                <a:gd name="connsiteX2" fmla="*/ 1622565 w 1622565"/>
                <a:gd name="connsiteY2" fmla="*/ 1144528 h 1144528"/>
                <a:gd name="connsiteX3" fmla="*/ 0 w 1622565"/>
                <a:gd name="connsiteY3" fmla="*/ 1144528 h 1144528"/>
                <a:gd name="connsiteX0" fmla="*/ 2981049 w 4603614"/>
                <a:gd name="connsiteY0" fmla="*/ 1181527 h 1181527"/>
                <a:gd name="connsiteX1" fmla="*/ 0 w 4603614"/>
                <a:gd name="connsiteY1" fmla="*/ 0 h 1181527"/>
                <a:gd name="connsiteX2" fmla="*/ 4603614 w 4603614"/>
                <a:gd name="connsiteY2" fmla="*/ 1181527 h 1181527"/>
                <a:gd name="connsiteX3" fmla="*/ 2981049 w 4603614"/>
                <a:gd name="connsiteY3" fmla="*/ 1181527 h 1181527"/>
                <a:gd name="connsiteX0" fmla="*/ 2981049 w 4598328"/>
                <a:gd name="connsiteY0" fmla="*/ 1181527 h 1181527"/>
                <a:gd name="connsiteX1" fmla="*/ 0 w 4598328"/>
                <a:gd name="connsiteY1" fmla="*/ 0 h 1181527"/>
                <a:gd name="connsiteX2" fmla="*/ 4598328 w 4598328"/>
                <a:gd name="connsiteY2" fmla="*/ 927821 h 1181527"/>
                <a:gd name="connsiteX3" fmla="*/ 2981049 w 4598328"/>
                <a:gd name="connsiteY3" fmla="*/ 1181527 h 118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8328" h="1181527">
                  <a:moveTo>
                    <a:pt x="2981049" y="1181527"/>
                  </a:moveTo>
                  <a:lnTo>
                    <a:pt x="0" y="0"/>
                  </a:lnTo>
                  <a:lnTo>
                    <a:pt x="4598328" y="927821"/>
                  </a:lnTo>
                  <a:lnTo>
                    <a:pt x="2981049" y="118152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sm" len="sm"/>
              <a:tailEnd type="none" w="sm" len="sm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>
                <a:solidFill>
                  <a:schemeClr val="tx1"/>
                </a:solidFill>
                <a:latin typeface="Times New Roman Cyr" pitchFamily="18" charset="-52"/>
              </a:endParaRPr>
            </a:p>
          </p:txBody>
        </p:sp>
        <p:sp>
          <p:nvSpPr>
            <p:cNvPr id="12298" name="Равнобедренный треугольник 1"/>
            <p:cNvSpPr>
              <a:spLocks/>
            </p:cNvSpPr>
            <p:nvPr/>
          </p:nvSpPr>
          <p:spPr bwMode="auto">
            <a:xfrm>
              <a:off x="872711" y="1555692"/>
              <a:ext cx="2989011" cy="1594059"/>
            </a:xfrm>
            <a:custGeom>
              <a:avLst/>
              <a:gdLst>
                <a:gd name="T0" fmla="*/ 484 w 3024239"/>
                <a:gd name="T1" fmla="*/ 1569824 h 1604391"/>
                <a:gd name="T2" fmla="*/ 10465 w 3024239"/>
                <a:gd name="T3" fmla="*/ 0 h 1604391"/>
                <a:gd name="T4" fmla="*/ 2920590 w 3024239"/>
                <a:gd name="T5" fmla="*/ 1141273 h 1604391"/>
                <a:gd name="T6" fmla="*/ 484 w 3024239"/>
                <a:gd name="T7" fmla="*/ 1569824 h 16043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24239" h="1604391">
                  <a:moveTo>
                    <a:pt x="502" y="1604391"/>
                  </a:moveTo>
                  <a:cubicBezTo>
                    <a:pt x="-3159" y="1057194"/>
                    <a:pt x="14497" y="547197"/>
                    <a:pt x="10836" y="0"/>
                  </a:cubicBezTo>
                  <a:lnTo>
                    <a:pt x="3024239" y="1166404"/>
                  </a:lnTo>
                  <a:lnTo>
                    <a:pt x="502" y="1604391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2299" name="Line 64"/>
            <p:cNvSpPr>
              <a:spLocks noChangeShapeType="1"/>
            </p:cNvSpPr>
            <p:nvPr/>
          </p:nvSpPr>
          <p:spPr bwMode="auto">
            <a:xfrm flipH="1">
              <a:off x="867871" y="1309688"/>
              <a:ext cx="9632" cy="2097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00" name="Line 65"/>
            <p:cNvSpPr>
              <a:spLocks noChangeShapeType="1"/>
            </p:cNvSpPr>
            <p:nvPr/>
          </p:nvSpPr>
          <p:spPr bwMode="auto">
            <a:xfrm flipV="1">
              <a:off x="867872" y="3406332"/>
              <a:ext cx="51224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01" name="Line 67"/>
            <p:cNvSpPr>
              <a:spLocks noChangeShapeType="1"/>
            </p:cNvSpPr>
            <p:nvPr/>
          </p:nvSpPr>
          <p:spPr bwMode="auto">
            <a:xfrm flipV="1">
              <a:off x="867871" y="2440242"/>
              <a:ext cx="4770235" cy="708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02" name="Rectangle 70"/>
            <p:cNvSpPr>
              <a:spLocks noChangeArrowheads="1"/>
            </p:cNvSpPr>
            <p:nvPr/>
          </p:nvSpPr>
          <p:spPr bwMode="auto">
            <a:xfrm>
              <a:off x="5863163" y="3056890"/>
              <a:ext cx="490135" cy="446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q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12303" name="Rectangle 70"/>
            <p:cNvSpPr>
              <a:spLocks noChangeArrowheads="1"/>
            </p:cNvSpPr>
            <p:nvPr/>
          </p:nvSpPr>
          <p:spPr bwMode="auto">
            <a:xfrm>
              <a:off x="384757" y="1309204"/>
              <a:ext cx="490135" cy="446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p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12304" name="Line 74"/>
            <p:cNvSpPr>
              <a:spLocks noChangeShapeType="1"/>
            </p:cNvSpPr>
            <p:nvPr/>
          </p:nvSpPr>
          <p:spPr bwMode="auto">
            <a:xfrm flipH="1" flipV="1">
              <a:off x="3858549" y="2711700"/>
              <a:ext cx="3118" cy="6743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05" name="Line 67"/>
            <p:cNvSpPr>
              <a:spLocks noChangeShapeType="1"/>
            </p:cNvSpPr>
            <p:nvPr/>
          </p:nvSpPr>
          <p:spPr bwMode="auto">
            <a:xfrm>
              <a:off x="876027" y="1543308"/>
              <a:ext cx="4735648" cy="1855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06" name="Line 74"/>
            <p:cNvSpPr>
              <a:spLocks noChangeShapeType="1"/>
            </p:cNvSpPr>
            <p:nvPr/>
          </p:nvSpPr>
          <p:spPr bwMode="auto">
            <a:xfrm flipH="1" flipV="1">
              <a:off x="891056" y="2710956"/>
              <a:ext cx="2970611" cy="74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07" name="Rectangle 70"/>
            <p:cNvSpPr>
              <a:spLocks noChangeArrowheads="1"/>
            </p:cNvSpPr>
            <p:nvPr/>
          </p:nvSpPr>
          <p:spPr bwMode="auto">
            <a:xfrm>
              <a:off x="5134174" y="2833591"/>
              <a:ext cx="607651" cy="446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p</a:t>
              </a:r>
              <a:r>
                <a:rPr lang="en-US" altLang="ru-RU" sz="2200" i="1" baseline="-25000"/>
                <a:t>D</a:t>
              </a:r>
              <a:endParaRPr lang="ru-RU" altLang="ru-RU" sz="2200" baseline="-25000">
                <a:latin typeface="Times New Roman Cyr" pitchFamily="18" charset="0"/>
              </a:endParaRPr>
            </a:p>
          </p:txBody>
        </p:sp>
        <p:sp>
          <p:nvSpPr>
            <p:cNvPr id="12308" name="Rectangle 70"/>
            <p:cNvSpPr>
              <a:spLocks noChangeArrowheads="1"/>
            </p:cNvSpPr>
            <p:nvPr/>
          </p:nvSpPr>
          <p:spPr bwMode="auto">
            <a:xfrm>
              <a:off x="5065028" y="2016227"/>
              <a:ext cx="607651" cy="446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p</a:t>
              </a:r>
              <a:r>
                <a:rPr lang="en-US" altLang="ru-RU" sz="2200" i="1" baseline="-25000"/>
                <a:t>S</a:t>
              </a:r>
              <a:endParaRPr lang="ru-RU" altLang="ru-RU" sz="2200" baseline="-25000">
                <a:latin typeface="Times New Roman Cyr" pitchFamily="18" charset="0"/>
              </a:endParaRPr>
            </a:p>
          </p:txBody>
        </p:sp>
        <p:sp>
          <p:nvSpPr>
            <p:cNvPr id="12309" name="Rectangle 70"/>
            <p:cNvSpPr>
              <a:spLocks noChangeArrowheads="1"/>
            </p:cNvSpPr>
            <p:nvPr/>
          </p:nvSpPr>
          <p:spPr bwMode="auto">
            <a:xfrm>
              <a:off x="3585671" y="3374725"/>
              <a:ext cx="549809" cy="446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q*</a:t>
              </a:r>
              <a:endParaRPr lang="ru-RU" altLang="ru-RU" sz="2200" baseline="-25000">
                <a:latin typeface="Times New Roman Cyr" pitchFamily="18" charset="0"/>
              </a:endParaRPr>
            </a:p>
          </p:txBody>
        </p:sp>
        <p:sp>
          <p:nvSpPr>
            <p:cNvPr id="12310" name="Rectangle 70"/>
            <p:cNvSpPr>
              <a:spLocks noChangeArrowheads="1"/>
            </p:cNvSpPr>
            <p:nvPr/>
          </p:nvSpPr>
          <p:spPr bwMode="auto">
            <a:xfrm>
              <a:off x="320250" y="2406858"/>
              <a:ext cx="549809" cy="446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p*</a:t>
              </a:r>
              <a:endParaRPr lang="ru-RU" altLang="ru-RU" sz="2200" baseline="-25000">
                <a:latin typeface="Times New Roman Cyr" pitchFamily="18" charset="0"/>
              </a:endParaRPr>
            </a:p>
          </p:txBody>
        </p:sp>
      </p:grp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3633788" y="1504950"/>
            <a:ext cx="5311775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 Cyr" pitchFamily="18" charset="0"/>
              </a:rPr>
              <a:t>Желание производителей – высокие цены.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 Cyr" pitchFamily="18" charset="0"/>
              </a:rPr>
              <a:t>Желание потребителей – низкие цены.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Конкурентный рынок </a:t>
            </a:r>
            <a:r>
              <a:rPr lang="ru-RU" altLang="ru-RU" sz="2200">
                <a:latin typeface="Times New Roman Cyr" pitchFamily="18" charset="0"/>
              </a:rPr>
              <a:t>– механизм,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 Cyr" pitchFamily="18" charset="0"/>
              </a:rPr>
              <a:t>обеспечивающий максимум продаж</a:t>
            </a:r>
            <a:r>
              <a:rPr lang="en-US" altLang="ru-RU" sz="2200">
                <a:latin typeface="Times New Roman Cyr" pitchFamily="18" charset="0"/>
              </a:rPr>
              <a:t>.</a:t>
            </a:r>
            <a:endParaRPr lang="ru-RU" altLang="ru-RU" sz="2200">
              <a:latin typeface="Times New Roman Cyr" pitchFamily="18" charset="0"/>
            </a:endParaRPr>
          </a:p>
        </p:txBody>
      </p:sp>
      <p:sp>
        <p:nvSpPr>
          <p:cNvPr id="43" name="Прямоугольник 42"/>
          <p:cNvSpPr>
            <a:spLocks noChangeArrowheads="1"/>
          </p:cNvSpPr>
          <p:nvPr/>
        </p:nvSpPr>
        <p:spPr bwMode="auto">
          <a:xfrm>
            <a:off x="182563" y="4860925"/>
            <a:ext cx="86883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Государственное вмешательство </a:t>
            </a:r>
            <a:r>
              <a:rPr lang="ru-RU" altLang="ru-RU" sz="2200" dirty="0">
                <a:latin typeface="Times New Roman Cyr" pitchFamily="18" charset="0"/>
              </a:rPr>
              <a:t>(фиксация цен, налоги, таможенные пошлины</a:t>
            </a:r>
            <a:r>
              <a:rPr lang="ru-RU" altLang="ru-RU" sz="2200">
                <a:latin typeface="Times New Roman Cyr" pitchFamily="18" charset="0"/>
              </a:rPr>
              <a:t>) </a:t>
            </a:r>
            <a:r>
              <a:rPr lang="ru-RU" altLang="ru-RU" sz="2200" smtClean="0">
                <a:latin typeface="Times New Roman Cyr" pitchFamily="18" charset="0"/>
              </a:rPr>
              <a:t>уводит </a:t>
            </a:r>
            <a:r>
              <a:rPr lang="ru-RU" altLang="ru-RU" sz="2200" dirty="0">
                <a:latin typeface="Times New Roman Cyr" pitchFamily="18" charset="0"/>
              </a:rPr>
              <a:t>рынок от конкурентного равновесия и ведет к потере эффективности.</a:t>
            </a: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80975" y="4059238"/>
            <a:ext cx="868838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Рыночная власть </a:t>
            </a:r>
            <a:r>
              <a:rPr lang="ru-RU" altLang="ru-RU" sz="2200">
                <a:latin typeface="Times New Roman Cyr" pitchFamily="18" charset="0"/>
              </a:rPr>
              <a:t>(монополия, монопсония, олигополия) уводит ры-нок от конкурентного равновесия и ведет к потере эффективности.</a:t>
            </a: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3316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11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0" y="364217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</a:t>
            </a:r>
            <a:r>
              <a:rPr lang="en-US" altLang="ru-RU" sz="2600" b="1" dirty="0" smtClean="0">
                <a:hlinkClick r:id="rId3"/>
              </a:rPr>
              <a:t>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</a:t>
            </a:r>
            <a:r>
              <a:rPr lang="en-US" altLang="ru-RU" sz="2600" b="1" dirty="0" smtClean="0">
                <a:hlinkClick r:id="rId4"/>
              </a:rPr>
              <a:t>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Индивидуальный и рыночный спрос</a:t>
            </a:r>
          </a:p>
        </p:txBody>
      </p:sp>
      <p:sp>
        <p:nvSpPr>
          <p:cNvPr id="409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2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4100" name="Прямоугольник 14"/>
          <p:cNvSpPr>
            <a:spLocks noChangeArrowheads="1"/>
          </p:cNvSpPr>
          <p:nvPr/>
        </p:nvSpPr>
        <p:spPr bwMode="auto">
          <a:xfrm>
            <a:off x="277813" y="1074738"/>
            <a:ext cx="87566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Рынок – </a:t>
            </a:r>
            <a:r>
              <a:rPr lang="ru-RU" altLang="ru-RU" sz="2200">
                <a:latin typeface="Times New Roman Cyr" pitchFamily="18" charset="0"/>
              </a:rPr>
              <a:t>механизм, сводящий воедино потребителей и производителей</a:t>
            </a:r>
          </a:p>
        </p:txBody>
      </p:sp>
      <p:sp>
        <p:nvSpPr>
          <p:cNvPr id="8236" name="Прямоугольник 13"/>
          <p:cNvSpPr>
            <a:spLocks noChangeArrowheads="1"/>
          </p:cNvSpPr>
          <p:nvPr/>
        </p:nvSpPr>
        <p:spPr bwMode="auto">
          <a:xfrm>
            <a:off x="277813" y="4557713"/>
            <a:ext cx="87026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Спрос </a:t>
            </a:r>
            <a:r>
              <a:rPr lang="ru-RU" altLang="ru-RU" sz="2200">
                <a:latin typeface="Times New Roman Cyr" pitchFamily="18" charset="0"/>
              </a:rPr>
              <a:t>– количество продукции, которое потребитель желает и спосо-бен приобрести за определенный промежуток времени по каждой из возможных цен.</a:t>
            </a:r>
          </a:p>
        </p:txBody>
      </p:sp>
      <p:graphicFrame>
        <p:nvGraphicFramePr>
          <p:cNvPr id="14" name="Group 75"/>
          <p:cNvGraphicFramePr>
            <a:graphicFrameLocks noGrp="1"/>
          </p:cNvGraphicFramePr>
          <p:nvPr/>
        </p:nvGraphicFramePr>
        <p:xfrm>
          <a:off x="342900" y="1601788"/>
          <a:ext cx="8499474" cy="744537"/>
        </p:xfrm>
        <a:graphic>
          <a:graphicData uri="http://schemas.openxmlformats.org/drawingml/2006/table">
            <a:tbl>
              <a:tblPr/>
              <a:tblGrid>
                <a:gridCol w="3594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22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Цена йогурта, руб.</a:t>
                      </a:r>
                    </a:p>
                  </a:txBody>
                  <a:tcPr marL="18001" marR="18001" marT="18019" marB="180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marL="18001" marR="18001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Объем спроса, шт. / </a:t>
                      </a:r>
                      <a:r>
                        <a:rPr kumimoji="0" lang="ru-RU" altLang="ru-RU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тыс.шт</a:t>
                      </a: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marL="18001" marR="18001" marT="18019" marB="180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8001" marR="18001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0,5</a:t>
                      </a:r>
                    </a:p>
                  </a:txBody>
                  <a:tcPr marL="18001" marR="18001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0,1</a:t>
                      </a:r>
                    </a:p>
                  </a:txBody>
                  <a:tcPr marL="18001" marR="18001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Прямоугольник 13"/>
          <p:cNvSpPr>
            <a:spLocks noChangeArrowheads="1"/>
          </p:cNvSpPr>
          <p:nvPr/>
        </p:nvSpPr>
        <p:spPr bwMode="auto">
          <a:xfrm>
            <a:off x="6172200" y="3005138"/>
            <a:ext cx="28082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>
                <a:latin typeface="Times New Roman Cyr" pitchFamily="18" charset="0"/>
              </a:rPr>
              <a:t>D </a:t>
            </a:r>
            <a:r>
              <a:rPr lang="en-US" altLang="ru-RU" sz="2200">
                <a:latin typeface="Times New Roman Cyr" pitchFamily="18" charset="0"/>
              </a:rPr>
              <a:t>– </a:t>
            </a:r>
            <a:r>
              <a:rPr lang="ru-RU" altLang="ru-RU" sz="2200">
                <a:latin typeface="Times New Roman Cyr" pitchFamily="18" charset="0"/>
              </a:rPr>
              <a:t>спрос (</a:t>
            </a:r>
            <a:r>
              <a:rPr lang="en-US" altLang="ru-RU" sz="2200">
                <a:latin typeface="Times New Roman Cyr" pitchFamily="18" charset="0"/>
              </a:rPr>
              <a:t>demand)</a:t>
            </a:r>
            <a:endParaRPr lang="ru-RU" altLang="ru-RU" sz="2200">
              <a:latin typeface="Times New Roman Cyr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>
                <a:latin typeface="Times New Roman Cyr" pitchFamily="18" charset="0"/>
              </a:rPr>
              <a:t>p</a:t>
            </a:r>
            <a:r>
              <a:rPr lang="en-US" altLang="ru-RU" sz="2200" b="1">
                <a:latin typeface="Times New Roman Cyr" pitchFamily="18" charset="0"/>
              </a:rPr>
              <a:t> </a:t>
            </a:r>
            <a:r>
              <a:rPr lang="en-US" altLang="ru-RU" sz="2200">
                <a:latin typeface="Times New Roman Cyr" pitchFamily="18" charset="0"/>
              </a:rPr>
              <a:t>– </a:t>
            </a:r>
            <a:r>
              <a:rPr lang="ru-RU" altLang="ru-RU" sz="2200">
                <a:latin typeface="Times New Roman Cyr" pitchFamily="18" charset="0"/>
              </a:rPr>
              <a:t>цена </a:t>
            </a:r>
            <a:r>
              <a:rPr lang="en-US" altLang="ru-RU" sz="2200">
                <a:latin typeface="Times New Roman Cyr" pitchFamily="18" charset="0"/>
              </a:rPr>
              <a:t>(price)</a:t>
            </a:r>
            <a:endParaRPr lang="ru-RU" altLang="ru-RU" sz="2200">
              <a:latin typeface="Times New Roman Cyr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>
                <a:latin typeface="Times New Roman Cyr" pitchFamily="18" charset="0"/>
              </a:rPr>
              <a:t>q</a:t>
            </a:r>
            <a:r>
              <a:rPr lang="en-US" altLang="ru-RU" sz="2200">
                <a:latin typeface="Times New Roman Cyr" pitchFamily="18" charset="0"/>
              </a:rPr>
              <a:t> – </a:t>
            </a:r>
            <a:r>
              <a:rPr lang="ru-RU" altLang="ru-RU" sz="2200">
                <a:latin typeface="Times New Roman Cyr" pitchFamily="18" charset="0"/>
              </a:rPr>
              <a:t>объем </a:t>
            </a:r>
            <a:r>
              <a:rPr lang="en-US" altLang="ru-RU" sz="2200">
                <a:latin typeface="Times New Roman Cyr" pitchFamily="18" charset="0"/>
              </a:rPr>
              <a:t>(quantity)</a:t>
            </a:r>
            <a:endParaRPr lang="ru-RU" altLang="ru-RU" sz="2200">
              <a:latin typeface="Times New Roman Cyr" pitchFamily="18" charset="0"/>
            </a:endParaRPr>
          </a:p>
        </p:txBody>
      </p:sp>
      <p:sp>
        <p:nvSpPr>
          <p:cNvPr id="4126" name="Прямоугольник 1"/>
          <p:cNvSpPr>
            <a:spLocks noChangeArrowheads="1"/>
          </p:cNvSpPr>
          <p:nvPr/>
        </p:nvSpPr>
        <p:spPr bwMode="auto">
          <a:xfrm>
            <a:off x="277813" y="2362200"/>
            <a:ext cx="8702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Рыночный спрос </a:t>
            </a:r>
            <a:r>
              <a:rPr lang="ru-RU" altLang="ru-RU" sz="2200">
                <a:latin typeface="Times New Roman Cyr" pitchFamily="18" charset="0"/>
              </a:rPr>
              <a:t>– суммарный спрос покупателей на рынке.</a:t>
            </a:r>
          </a:p>
        </p:txBody>
      </p:sp>
      <p:sp>
        <p:nvSpPr>
          <p:cNvPr id="4127" name="Прямоугольник 2"/>
          <p:cNvSpPr>
            <a:spLocks noChangeArrowheads="1"/>
          </p:cNvSpPr>
          <p:nvPr/>
        </p:nvSpPr>
        <p:spPr bwMode="auto">
          <a:xfrm>
            <a:off x="277813" y="5594350"/>
            <a:ext cx="87026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>
                <a:latin typeface="Times New Roman Cyr" pitchFamily="18" charset="0"/>
              </a:rPr>
              <a:t>Желает и способен!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>
                <a:latin typeface="Times New Roman Cyr" pitchFamily="18" charset="0"/>
              </a:rPr>
              <a:t>За промежуток времени в среднем!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>
                <a:latin typeface="Times New Roman Cyr" pitchFamily="18" charset="0"/>
              </a:rPr>
              <a:t>Зависимость между ценой и объемом продаж!</a:t>
            </a:r>
          </a:p>
        </p:txBody>
      </p:sp>
      <p:grpSp>
        <p:nvGrpSpPr>
          <p:cNvPr id="2" name="Группа 1"/>
          <p:cNvGrpSpPr>
            <a:grpSpLocks/>
          </p:cNvGrpSpPr>
          <p:nvPr/>
        </p:nvGrpSpPr>
        <p:grpSpPr bwMode="auto">
          <a:xfrm>
            <a:off x="192088" y="2678113"/>
            <a:ext cx="5710237" cy="1912937"/>
            <a:chOff x="192088" y="2678113"/>
            <a:chExt cx="5710237" cy="1912937"/>
          </a:xfrm>
        </p:grpSpPr>
        <p:sp>
          <p:nvSpPr>
            <p:cNvPr id="4129" name="Line 64"/>
            <p:cNvSpPr>
              <a:spLocks noChangeShapeType="1"/>
            </p:cNvSpPr>
            <p:nvPr/>
          </p:nvSpPr>
          <p:spPr bwMode="auto">
            <a:xfrm>
              <a:off x="620752" y="2915824"/>
              <a:ext cx="0" cy="133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0" name="Line 65"/>
            <p:cNvSpPr>
              <a:spLocks noChangeShapeType="1"/>
            </p:cNvSpPr>
            <p:nvPr/>
          </p:nvSpPr>
          <p:spPr bwMode="auto">
            <a:xfrm>
              <a:off x="620752" y="4252328"/>
              <a:ext cx="5242440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1" name="Line 66"/>
            <p:cNvSpPr>
              <a:spLocks noChangeShapeType="1"/>
            </p:cNvSpPr>
            <p:nvPr/>
          </p:nvSpPr>
          <p:spPr bwMode="auto">
            <a:xfrm flipV="1">
              <a:off x="615852" y="3657317"/>
              <a:ext cx="231420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2" name="Line 67"/>
            <p:cNvSpPr>
              <a:spLocks noChangeShapeType="1"/>
            </p:cNvSpPr>
            <p:nvPr/>
          </p:nvSpPr>
          <p:spPr bwMode="auto">
            <a:xfrm>
              <a:off x="2451987" y="3121753"/>
              <a:ext cx="478074" cy="543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3" name="Line 68"/>
            <p:cNvSpPr>
              <a:spLocks noChangeShapeType="1"/>
            </p:cNvSpPr>
            <p:nvPr/>
          </p:nvSpPr>
          <p:spPr bwMode="auto">
            <a:xfrm flipH="1">
              <a:off x="615852" y="3947906"/>
              <a:ext cx="2673753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4" name="Rectangle 70"/>
            <p:cNvSpPr>
              <a:spLocks noChangeArrowheads="1"/>
            </p:cNvSpPr>
            <p:nvPr/>
          </p:nvSpPr>
          <p:spPr bwMode="auto">
            <a:xfrm>
              <a:off x="5565742" y="3723779"/>
              <a:ext cx="336583" cy="440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p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4135" name="Line 74"/>
            <p:cNvSpPr>
              <a:spLocks noChangeShapeType="1"/>
            </p:cNvSpPr>
            <p:nvPr/>
          </p:nvSpPr>
          <p:spPr bwMode="auto">
            <a:xfrm flipV="1">
              <a:off x="2443823" y="3121752"/>
              <a:ext cx="8163" cy="1126411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6" name="Line 67"/>
            <p:cNvSpPr>
              <a:spLocks noChangeShapeType="1"/>
            </p:cNvSpPr>
            <p:nvPr/>
          </p:nvSpPr>
          <p:spPr bwMode="auto">
            <a:xfrm>
              <a:off x="2943105" y="3665429"/>
              <a:ext cx="371929" cy="276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7" name="Line 67"/>
            <p:cNvSpPr>
              <a:spLocks noChangeShapeType="1"/>
            </p:cNvSpPr>
            <p:nvPr/>
          </p:nvSpPr>
          <p:spPr bwMode="auto">
            <a:xfrm>
              <a:off x="3296135" y="3945605"/>
              <a:ext cx="877361" cy="2183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8" name="Line 67"/>
            <p:cNvSpPr>
              <a:spLocks noChangeShapeType="1"/>
            </p:cNvSpPr>
            <p:nvPr/>
          </p:nvSpPr>
          <p:spPr bwMode="auto">
            <a:xfrm>
              <a:off x="4173497" y="4163996"/>
              <a:ext cx="924134" cy="92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9" name="Rectangle 71"/>
            <p:cNvSpPr>
              <a:spLocks noChangeArrowheads="1"/>
            </p:cNvSpPr>
            <p:nvPr/>
          </p:nvSpPr>
          <p:spPr bwMode="auto">
            <a:xfrm>
              <a:off x="234491" y="2934089"/>
              <a:ext cx="302950" cy="326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2</a:t>
              </a:r>
            </a:p>
          </p:txBody>
        </p:sp>
        <p:sp>
          <p:nvSpPr>
            <p:cNvPr id="4140" name="Rectangle 71"/>
            <p:cNvSpPr>
              <a:spLocks noChangeArrowheads="1"/>
            </p:cNvSpPr>
            <p:nvPr/>
          </p:nvSpPr>
          <p:spPr bwMode="auto">
            <a:xfrm>
              <a:off x="192088" y="3463686"/>
              <a:ext cx="319263" cy="393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1</a:t>
              </a:r>
            </a:p>
          </p:txBody>
        </p:sp>
        <p:sp>
          <p:nvSpPr>
            <p:cNvPr id="4141" name="Rectangle 71"/>
            <p:cNvSpPr>
              <a:spLocks noChangeArrowheads="1"/>
            </p:cNvSpPr>
            <p:nvPr/>
          </p:nvSpPr>
          <p:spPr bwMode="auto">
            <a:xfrm>
              <a:off x="2179280" y="4254648"/>
              <a:ext cx="544182" cy="336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/>
                <a:t>20</a:t>
              </a:r>
              <a:endParaRPr lang="ru-RU" altLang="ru-RU" sz="2200">
                <a:latin typeface="Times New Roman Cyr" pitchFamily="18" charset="0"/>
              </a:endParaRPr>
            </a:p>
          </p:txBody>
        </p:sp>
        <p:sp>
          <p:nvSpPr>
            <p:cNvPr id="4142" name="Rectangle 71"/>
            <p:cNvSpPr>
              <a:spLocks noChangeArrowheads="1"/>
            </p:cNvSpPr>
            <p:nvPr/>
          </p:nvSpPr>
          <p:spPr bwMode="auto">
            <a:xfrm>
              <a:off x="3109383" y="4244825"/>
              <a:ext cx="385214" cy="332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/>
                <a:t>30</a:t>
              </a:r>
              <a:endParaRPr lang="ru-RU" altLang="ru-RU" sz="2200">
                <a:latin typeface="Times New Roman Cyr" pitchFamily="18" charset="0"/>
              </a:endParaRPr>
            </a:p>
          </p:txBody>
        </p:sp>
        <p:sp>
          <p:nvSpPr>
            <p:cNvPr id="4143" name="Rectangle 71"/>
            <p:cNvSpPr>
              <a:spLocks noChangeArrowheads="1"/>
            </p:cNvSpPr>
            <p:nvPr/>
          </p:nvSpPr>
          <p:spPr bwMode="auto">
            <a:xfrm>
              <a:off x="3960617" y="4258657"/>
              <a:ext cx="425759" cy="332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40</a:t>
              </a:r>
            </a:p>
          </p:txBody>
        </p:sp>
        <p:sp>
          <p:nvSpPr>
            <p:cNvPr id="4144" name="Rectangle 71"/>
            <p:cNvSpPr>
              <a:spLocks noChangeArrowheads="1"/>
            </p:cNvSpPr>
            <p:nvPr/>
          </p:nvSpPr>
          <p:spPr bwMode="auto">
            <a:xfrm>
              <a:off x="4838849" y="4258657"/>
              <a:ext cx="517563" cy="332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50</a:t>
              </a:r>
            </a:p>
          </p:txBody>
        </p:sp>
        <p:sp>
          <p:nvSpPr>
            <p:cNvPr id="4145" name="Rectangle 70"/>
            <p:cNvSpPr>
              <a:spLocks noChangeArrowheads="1"/>
            </p:cNvSpPr>
            <p:nvPr/>
          </p:nvSpPr>
          <p:spPr bwMode="auto">
            <a:xfrm>
              <a:off x="674281" y="2678113"/>
              <a:ext cx="276015" cy="3707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q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4146" name="Line 74"/>
            <p:cNvSpPr>
              <a:spLocks noChangeShapeType="1"/>
            </p:cNvSpPr>
            <p:nvPr/>
          </p:nvSpPr>
          <p:spPr bwMode="auto">
            <a:xfrm flipV="1">
              <a:off x="3315034" y="3929421"/>
              <a:ext cx="0" cy="31710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47" name="Line 68"/>
            <p:cNvSpPr>
              <a:spLocks noChangeShapeType="1"/>
            </p:cNvSpPr>
            <p:nvPr/>
          </p:nvSpPr>
          <p:spPr bwMode="auto">
            <a:xfrm flipH="1" flipV="1">
              <a:off x="639772" y="3109233"/>
              <a:ext cx="1808132" cy="1252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48" name="Line 68"/>
            <p:cNvSpPr>
              <a:spLocks noChangeShapeType="1"/>
            </p:cNvSpPr>
            <p:nvPr/>
          </p:nvSpPr>
          <p:spPr bwMode="auto">
            <a:xfrm flipH="1" flipV="1">
              <a:off x="2903970" y="3657315"/>
              <a:ext cx="0" cy="59084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49" name="Line 67"/>
            <p:cNvSpPr>
              <a:spLocks noChangeShapeType="1"/>
            </p:cNvSpPr>
            <p:nvPr/>
          </p:nvSpPr>
          <p:spPr bwMode="auto">
            <a:xfrm>
              <a:off x="2343042" y="2849806"/>
              <a:ext cx="100781" cy="271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50" name="Rectangle 70"/>
            <p:cNvSpPr>
              <a:spLocks noChangeArrowheads="1"/>
            </p:cNvSpPr>
            <p:nvPr/>
          </p:nvSpPr>
          <p:spPr bwMode="auto">
            <a:xfrm>
              <a:off x="2723461" y="3048892"/>
              <a:ext cx="336583" cy="440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D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</p:grp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8236" grpId="0"/>
      <p:bldP spid="57" grpId="0"/>
      <p:bldP spid="4126" grpId="0"/>
      <p:bldP spid="41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Изменение величины спроса</a:t>
            </a:r>
          </a:p>
        </p:txBody>
      </p:sp>
      <p:sp>
        <p:nvSpPr>
          <p:cNvPr id="5123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3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8236" name="Прямоугольник 13"/>
          <p:cNvSpPr>
            <a:spLocks noChangeArrowheads="1"/>
          </p:cNvSpPr>
          <p:nvPr/>
        </p:nvSpPr>
        <p:spPr bwMode="auto">
          <a:xfrm>
            <a:off x="219075" y="3311525"/>
            <a:ext cx="4364038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Изменение цены  </a:t>
            </a:r>
            <a:r>
              <a:rPr lang="ru-RU" altLang="ru-RU" sz="2200">
                <a:latin typeface="Times New Roman Cyr" pitchFamily="18" charset="0"/>
              </a:rPr>
              <a:t>(например, рас-продажа) не сдвигает спрос  –  мы просто переходим из одной точки в другую на той же кривой спроса. Это </a:t>
            </a: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изменение величины спроса</a:t>
            </a:r>
            <a:r>
              <a:rPr lang="en-US" altLang="ru-RU" sz="2200">
                <a:latin typeface="Times New Roman Cyr" pitchFamily="18" charset="0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>
                <a:latin typeface="Times New Roman Cyr" pitchFamily="18" charset="0"/>
              </a:rPr>
              <a:t>     A</a:t>
            </a:r>
            <a:r>
              <a:rPr lang="en-US" altLang="ru-RU" sz="2200">
                <a:latin typeface="Times New Roman Cyr" pitchFamily="18" charset="0"/>
              </a:rPr>
              <a:t> </a:t>
            </a:r>
            <a:r>
              <a:rPr lang="en-US" altLang="ru-RU" sz="2200">
                <a:latin typeface="Times New Roman Cyr" pitchFamily="18" charset="0"/>
                <a:sym typeface="Symbol" pitchFamily="18" charset="2"/>
              </a:rPr>
              <a:t> </a:t>
            </a:r>
            <a:r>
              <a:rPr lang="en-US" altLang="ru-RU" sz="2200" i="1">
                <a:latin typeface="Times New Roman Cyr" pitchFamily="18" charset="0"/>
                <a:sym typeface="Symbol" pitchFamily="18" charset="2"/>
              </a:rPr>
              <a:t>B</a:t>
            </a:r>
            <a:r>
              <a:rPr lang="en-US" altLang="ru-RU" sz="2200">
                <a:latin typeface="Times New Roman Cyr" pitchFamily="18" charset="0"/>
                <a:sym typeface="Symbol" pitchFamily="18" charset="2"/>
              </a:rPr>
              <a:t>:</a:t>
            </a:r>
            <a:r>
              <a:rPr lang="en-US" altLang="ru-RU" sz="2200">
                <a:latin typeface="Times New Roman Cyr" pitchFamily="18" charset="0"/>
              </a:rPr>
              <a:t>      </a:t>
            </a:r>
            <a:r>
              <a:rPr lang="en-US" altLang="ru-RU" sz="2200" i="1">
                <a:latin typeface="Times New Roman Cyr" pitchFamily="18" charset="0"/>
              </a:rPr>
              <a:t>p</a:t>
            </a:r>
            <a:r>
              <a:rPr lang="en-US" altLang="ru-RU" sz="2200" baseline="-25000">
                <a:latin typeface="Times New Roman Cyr" pitchFamily="18" charset="0"/>
              </a:rPr>
              <a:t>2</a:t>
            </a:r>
            <a:r>
              <a:rPr lang="en-US" altLang="ru-RU" sz="2200">
                <a:latin typeface="Times New Roman Cyr" pitchFamily="18" charset="0"/>
              </a:rPr>
              <a:t> &lt; </a:t>
            </a:r>
            <a:r>
              <a:rPr lang="en-US" altLang="ru-RU" sz="2200" i="1">
                <a:latin typeface="Times New Roman Cyr" pitchFamily="18" charset="0"/>
              </a:rPr>
              <a:t>p</a:t>
            </a:r>
            <a:r>
              <a:rPr lang="en-US" altLang="ru-RU" sz="2200" baseline="-25000">
                <a:latin typeface="Times New Roman Cyr" pitchFamily="18" charset="0"/>
              </a:rPr>
              <a:t>1</a:t>
            </a:r>
            <a:r>
              <a:rPr lang="en-US" altLang="ru-RU" sz="2200">
                <a:latin typeface="Times New Roman Cyr" pitchFamily="18" charset="0"/>
              </a:rPr>
              <a:t>   </a:t>
            </a:r>
            <a:r>
              <a:rPr lang="en-US" altLang="ru-RU" sz="2200">
                <a:latin typeface="Times New Roman Cyr" pitchFamily="18" charset="0"/>
                <a:sym typeface="Symbol" pitchFamily="18" charset="2"/>
              </a:rPr>
              <a:t>   </a:t>
            </a:r>
            <a:r>
              <a:rPr lang="en-US" altLang="ru-RU" sz="2200" i="1">
                <a:latin typeface="Times New Roman Cyr" pitchFamily="18" charset="0"/>
                <a:sym typeface="Symbol" pitchFamily="18" charset="2"/>
              </a:rPr>
              <a:t>q</a:t>
            </a:r>
            <a:r>
              <a:rPr lang="en-US" altLang="ru-RU" sz="2200" baseline="-25000">
                <a:latin typeface="Times New Roman Cyr" pitchFamily="18" charset="0"/>
                <a:sym typeface="Symbol" pitchFamily="18" charset="2"/>
              </a:rPr>
              <a:t>2</a:t>
            </a:r>
            <a:r>
              <a:rPr lang="en-US" altLang="ru-RU" sz="2200">
                <a:latin typeface="Times New Roman Cyr" pitchFamily="18" charset="0"/>
                <a:sym typeface="Symbol" pitchFamily="18" charset="2"/>
              </a:rPr>
              <a:t> &gt; </a:t>
            </a:r>
            <a:r>
              <a:rPr lang="en-US" altLang="ru-RU" sz="2200" i="1">
                <a:latin typeface="Times New Roman Cyr" pitchFamily="18" charset="0"/>
                <a:sym typeface="Symbol" pitchFamily="18" charset="2"/>
              </a:rPr>
              <a:t>q</a:t>
            </a:r>
            <a:r>
              <a:rPr lang="en-US" altLang="ru-RU" sz="2200" baseline="-25000">
                <a:latin typeface="Times New Roman Cyr" pitchFamily="18" charset="0"/>
                <a:sym typeface="Symbol" pitchFamily="18" charset="2"/>
              </a:rPr>
              <a:t>1</a:t>
            </a:r>
            <a:endParaRPr lang="ru-RU" altLang="ru-RU" sz="2200" b="1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26" name="Прямоугольник 13"/>
          <p:cNvSpPr>
            <a:spLocks noChangeArrowheads="1"/>
          </p:cNvSpPr>
          <p:nvPr/>
        </p:nvSpPr>
        <p:spPr bwMode="auto">
          <a:xfrm>
            <a:off x="231775" y="1108075"/>
            <a:ext cx="87026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Спрос – убывающая функция!</a:t>
            </a:r>
            <a:endParaRPr lang="ru-RU" altLang="ru-RU" sz="2200" dirty="0" smtClean="0">
              <a:latin typeface="Times New Roman Cyr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200" dirty="0" smtClean="0">
                <a:latin typeface="Times New Roman Cyr" pitchFamily="18" charset="0"/>
              </a:rPr>
              <a:t>Причины: </a:t>
            </a:r>
          </a:p>
          <a:p>
            <a:pPr marL="457200" indent="-457200">
              <a:spcBef>
                <a:spcPct val="0"/>
              </a:spcBef>
              <a:buClrTx/>
              <a:buSzTx/>
              <a:buFontTx/>
              <a:buAutoNum type="arabicPeriod"/>
              <a:defRPr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Эффект дохода: </a:t>
            </a:r>
            <a:r>
              <a:rPr lang="ru-RU" altLang="ru-RU" sz="2200" dirty="0" smtClean="0">
                <a:latin typeface="Times New Roman Cyr" pitchFamily="18" charset="0"/>
              </a:rPr>
              <a:t>при повышении цены потребитель становится </a:t>
            </a:r>
            <a:r>
              <a:rPr lang="ru-RU" altLang="ru-RU" sz="2200" dirty="0" err="1" smtClean="0">
                <a:latin typeface="Times New Roman Cyr" pitchFamily="18" charset="0"/>
              </a:rPr>
              <a:t>бо</a:t>
            </a:r>
            <a:r>
              <a:rPr lang="ru-RU" altLang="ru-RU" sz="2200" dirty="0" smtClean="0">
                <a:latin typeface="Times New Roman Cyr" pitchFamily="18" charset="0"/>
              </a:rPr>
              <a:t>-лее бедным и не в состоянии покупать товар в прежнем объеме.</a:t>
            </a:r>
          </a:p>
          <a:p>
            <a:pPr marL="457200" indent="-457200">
              <a:spcBef>
                <a:spcPct val="0"/>
              </a:spcBef>
              <a:buClrTx/>
              <a:buSzTx/>
              <a:buFontTx/>
              <a:buAutoNum type="arabicPeriod"/>
              <a:defRPr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Эффект замещения: </a:t>
            </a:r>
            <a:r>
              <a:rPr lang="ru-RU" altLang="ru-RU" sz="2200" dirty="0" smtClean="0">
                <a:latin typeface="Times New Roman Cyr" pitchFamily="18" charset="0"/>
              </a:rPr>
              <a:t>при повышении цены потребитель переходит на другие, относительно подешевевшие товары.</a:t>
            </a:r>
          </a:p>
        </p:txBody>
      </p:sp>
      <p:grpSp>
        <p:nvGrpSpPr>
          <p:cNvPr id="5126" name="Группа 2"/>
          <p:cNvGrpSpPr>
            <a:grpSpLocks/>
          </p:cNvGrpSpPr>
          <p:nvPr/>
        </p:nvGrpSpPr>
        <p:grpSpPr bwMode="auto">
          <a:xfrm>
            <a:off x="4803775" y="3197225"/>
            <a:ext cx="3978275" cy="2260600"/>
            <a:chOff x="4494764" y="3090669"/>
            <a:chExt cx="3977244" cy="2395844"/>
          </a:xfrm>
        </p:grpSpPr>
        <p:sp>
          <p:nvSpPr>
            <p:cNvPr id="5127" name="Line 64"/>
            <p:cNvSpPr>
              <a:spLocks noChangeShapeType="1"/>
            </p:cNvSpPr>
            <p:nvPr/>
          </p:nvSpPr>
          <p:spPr bwMode="auto">
            <a:xfrm>
              <a:off x="4857008" y="3231472"/>
              <a:ext cx="0" cy="1815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28" name="Line 65"/>
            <p:cNvSpPr>
              <a:spLocks noChangeShapeType="1"/>
            </p:cNvSpPr>
            <p:nvPr/>
          </p:nvSpPr>
          <p:spPr bwMode="auto">
            <a:xfrm flipV="1">
              <a:off x="4857008" y="5046126"/>
              <a:ext cx="35179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29" name="Line 67"/>
            <p:cNvSpPr>
              <a:spLocks noChangeShapeType="1"/>
            </p:cNvSpPr>
            <p:nvPr/>
          </p:nvSpPr>
          <p:spPr bwMode="auto">
            <a:xfrm>
              <a:off x="4857008" y="3496783"/>
              <a:ext cx="2671948" cy="1549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30" name="Rectangle 70"/>
            <p:cNvSpPr>
              <a:spLocks noChangeArrowheads="1"/>
            </p:cNvSpPr>
            <p:nvPr/>
          </p:nvSpPr>
          <p:spPr bwMode="auto">
            <a:xfrm>
              <a:off x="8135397" y="4608080"/>
              <a:ext cx="336611" cy="440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p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5131" name="Rectangle 70"/>
            <p:cNvSpPr>
              <a:spLocks noChangeArrowheads="1"/>
            </p:cNvSpPr>
            <p:nvPr/>
          </p:nvSpPr>
          <p:spPr bwMode="auto">
            <a:xfrm>
              <a:off x="4880761" y="3090669"/>
              <a:ext cx="336611" cy="440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q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5132" name="Rectangle 70"/>
            <p:cNvSpPr>
              <a:spLocks noChangeArrowheads="1"/>
            </p:cNvSpPr>
            <p:nvPr/>
          </p:nvSpPr>
          <p:spPr bwMode="auto">
            <a:xfrm>
              <a:off x="6447674" y="4051261"/>
              <a:ext cx="336611" cy="440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A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5133" name="Rectangle 70"/>
            <p:cNvSpPr>
              <a:spLocks noChangeArrowheads="1"/>
            </p:cNvSpPr>
            <p:nvPr/>
          </p:nvSpPr>
          <p:spPr bwMode="auto">
            <a:xfrm>
              <a:off x="5618450" y="3544471"/>
              <a:ext cx="336611" cy="440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>
                  <a:latin typeface="Times New Roman Cyr" pitchFamily="18" charset="0"/>
                </a:rPr>
                <a:t>B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5134" name="Line 74"/>
            <p:cNvSpPr>
              <a:spLocks noChangeShapeType="1"/>
            </p:cNvSpPr>
            <p:nvPr/>
          </p:nvSpPr>
          <p:spPr bwMode="auto">
            <a:xfrm flipV="1">
              <a:off x="5706678" y="3984857"/>
              <a:ext cx="0" cy="106360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35" name="Line 74"/>
            <p:cNvSpPr>
              <a:spLocks noChangeShapeType="1"/>
            </p:cNvSpPr>
            <p:nvPr/>
          </p:nvSpPr>
          <p:spPr bwMode="auto">
            <a:xfrm flipV="1">
              <a:off x="6574999" y="4491647"/>
              <a:ext cx="0" cy="55681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36" name="Line 74"/>
            <p:cNvSpPr>
              <a:spLocks noChangeShapeType="1"/>
            </p:cNvSpPr>
            <p:nvPr/>
          </p:nvSpPr>
          <p:spPr bwMode="auto">
            <a:xfrm>
              <a:off x="4857008" y="4504786"/>
              <a:ext cx="1729866" cy="1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37" name="Line 74"/>
            <p:cNvSpPr>
              <a:spLocks noChangeShapeType="1"/>
            </p:cNvSpPr>
            <p:nvPr/>
          </p:nvSpPr>
          <p:spPr bwMode="auto">
            <a:xfrm>
              <a:off x="4841745" y="3984858"/>
              <a:ext cx="88019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38" name="Rectangle 70"/>
            <p:cNvSpPr>
              <a:spLocks noChangeArrowheads="1"/>
            </p:cNvSpPr>
            <p:nvPr/>
          </p:nvSpPr>
          <p:spPr bwMode="auto">
            <a:xfrm>
              <a:off x="6360615" y="5046125"/>
              <a:ext cx="417318" cy="440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p</a:t>
              </a:r>
              <a:r>
                <a:rPr lang="en-US" altLang="ru-RU" sz="2200" baseline="-25000"/>
                <a:t>1</a:t>
              </a:r>
              <a:endParaRPr lang="ru-RU" altLang="ru-RU" sz="2200" baseline="-25000">
                <a:latin typeface="Times New Roman Cyr" pitchFamily="18" charset="0"/>
              </a:endParaRPr>
            </a:p>
          </p:txBody>
        </p:sp>
        <p:sp>
          <p:nvSpPr>
            <p:cNvPr id="5139" name="Rectangle 70"/>
            <p:cNvSpPr>
              <a:spLocks noChangeArrowheads="1"/>
            </p:cNvSpPr>
            <p:nvPr/>
          </p:nvSpPr>
          <p:spPr bwMode="auto">
            <a:xfrm>
              <a:off x="5517881" y="5046126"/>
              <a:ext cx="377593" cy="440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p</a:t>
              </a:r>
              <a:r>
                <a:rPr lang="en-US" altLang="ru-RU" sz="2200" baseline="-25000"/>
                <a:t>2</a:t>
              </a:r>
              <a:endParaRPr lang="ru-RU" altLang="ru-RU" sz="2200" baseline="-25000">
                <a:latin typeface="Times New Roman Cyr" pitchFamily="18" charset="0"/>
              </a:endParaRPr>
            </a:p>
          </p:txBody>
        </p:sp>
        <p:sp>
          <p:nvSpPr>
            <p:cNvPr id="5140" name="Rectangle 70"/>
            <p:cNvSpPr>
              <a:spLocks noChangeArrowheads="1"/>
            </p:cNvSpPr>
            <p:nvPr/>
          </p:nvSpPr>
          <p:spPr bwMode="auto">
            <a:xfrm>
              <a:off x="4494765" y="4259870"/>
              <a:ext cx="377593" cy="440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q</a:t>
              </a:r>
              <a:r>
                <a:rPr lang="en-US" altLang="ru-RU" sz="2200" baseline="-25000"/>
                <a:t>1</a:t>
              </a:r>
              <a:endParaRPr lang="ru-RU" altLang="ru-RU" sz="2200" baseline="-25000">
                <a:latin typeface="Times New Roman Cyr" pitchFamily="18" charset="0"/>
              </a:endParaRPr>
            </a:p>
          </p:txBody>
        </p:sp>
        <p:sp>
          <p:nvSpPr>
            <p:cNvPr id="5141" name="Rectangle 70"/>
            <p:cNvSpPr>
              <a:spLocks noChangeArrowheads="1"/>
            </p:cNvSpPr>
            <p:nvPr/>
          </p:nvSpPr>
          <p:spPr bwMode="auto">
            <a:xfrm>
              <a:off x="4494764" y="3737808"/>
              <a:ext cx="377593" cy="440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q</a:t>
              </a:r>
              <a:r>
                <a:rPr lang="en-US" altLang="ru-RU" sz="2200" baseline="-25000"/>
                <a:t>2</a:t>
              </a:r>
              <a:endParaRPr lang="ru-RU" altLang="ru-RU" sz="2200" baseline="-25000">
                <a:latin typeface="Times New Roman Cyr" pitchFamily="18" charset="0"/>
              </a:endParaRPr>
            </a:p>
          </p:txBody>
        </p:sp>
        <p:sp>
          <p:nvSpPr>
            <p:cNvPr id="5142" name="Rectangle 70"/>
            <p:cNvSpPr>
              <a:spLocks noChangeArrowheads="1"/>
            </p:cNvSpPr>
            <p:nvPr/>
          </p:nvSpPr>
          <p:spPr bwMode="auto">
            <a:xfrm>
              <a:off x="7241867" y="4549863"/>
              <a:ext cx="336611" cy="440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>
                  <a:latin typeface="Times New Roman Cyr" pitchFamily="18" charset="0"/>
                </a:rPr>
                <a:t>D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</p:grp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Сдвиги спроса.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Факторы, сдвигающие спрос</a:t>
            </a: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4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59" name="Прямоугольник 13"/>
          <p:cNvSpPr>
            <a:spLocks noChangeArrowheads="1"/>
          </p:cNvSpPr>
          <p:nvPr/>
        </p:nvSpPr>
        <p:spPr bwMode="auto">
          <a:xfrm>
            <a:off x="182563" y="3525838"/>
            <a:ext cx="8702675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>
                <a:latin typeface="Times New Roman Cyr" pitchFamily="18" charset="0"/>
              </a:rPr>
              <a:t>Изменение предпочтений потребителей (мода, реклама,…).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>
                <a:latin typeface="Times New Roman Cyr" pitchFamily="18" charset="0"/>
              </a:rPr>
              <a:t>Сезонность.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>
                <a:latin typeface="Times New Roman Cyr" pitchFamily="18" charset="0"/>
              </a:rPr>
              <a:t>Изменение доходов потребителей</a:t>
            </a:r>
            <a:br>
              <a:rPr lang="ru-RU" altLang="ru-RU" sz="2200">
                <a:latin typeface="Times New Roman Cyr" pitchFamily="18" charset="0"/>
              </a:rPr>
            </a:br>
            <a:r>
              <a:rPr lang="ru-RU" altLang="ru-RU" sz="2200">
                <a:latin typeface="Times New Roman Cyr" pitchFamily="18" charset="0"/>
              </a:rPr>
              <a:t>(</a:t>
            </a: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нормальные товары </a:t>
            </a:r>
            <a:r>
              <a:rPr lang="en-US" altLang="ru-RU" sz="2200">
                <a:latin typeface="Times New Roman Cyr" pitchFamily="18" charset="0"/>
              </a:rPr>
              <a:t>vs </a:t>
            </a: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товары низшей категории</a:t>
            </a:r>
            <a:r>
              <a:rPr lang="ru-RU" altLang="ru-RU" sz="2200">
                <a:latin typeface="Times New Roman Cyr" pitchFamily="18" charset="0"/>
              </a:rPr>
              <a:t>).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>
                <a:latin typeface="Times New Roman Cyr" pitchFamily="18" charset="0"/>
              </a:rPr>
              <a:t>Изменение цен на другие товары</a:t>
            </a:r>
            <a:br>
              <a:rPr lang="ru-RU" altLang="ru-RU" sz="2200">
                <a:latin typeface="Times New Roman Cyr" pitchFamily="18" charset="0"/>
              </a:rPr>
            </a:br>
            <a:r>
              <a:rPr lang="ru-RU" altLang="ru-RU" sz="2200">
                <a:latin typeface="Times New Roman Cyr" pitchFamily="18" charset="0"/>
              </a:rPr>
              <a:t>(</a:t>
            </a: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товары-заменители</a:t>
            </a:r>
            <a:r>
              <a:rPr lang="ru-RU" altLang="ru-RU" sz="2200">
                <a:latin typeface="Times New Roman Cyr" pitchFamily="18" charset="0"/>
              </a:rPr>
              <a:t> </a:t>
            </a:r>
            <a:r>
              <a:rPr lang="en-US" altLang="ru-RU" sz="2200">
                <a:latin typeface="Times New Roman Cyr" pitchFamily="18" charset="0"/>
              </a:rPr>
              <a:t>vs </a:t>
            </a: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дополняющие товары</a:t>
            </a:r>
            <a:r>
              <a:rPr lang="ru-RU" altLang="ru-RU" sz="2200">
                <a:latin typeface="Times New Roman Cyr" pitchFamily="18" charset="0"/>
              </a:rPr>
              <a:t>).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>
                <a:latin typeface="Times New Roman Cyr" pitchFamily="18" charset="0"/>
              </a:rPr>
              <a:t>Ожидания потребителей</a:t>
            </a:r>
            <a:br>
              <a:rPr lang="ru-RU" altLang="ru-RU" sz="2200">
                <a:latin typeface="Times New Roman Cyr" pitchFamily="18" charset="0"/>
              </a:rPr>
            </a:br>
            <a:r>
              <a:rPr lang="ru-RU" altLang="ru-RU" sz="2200">
                <a:latin typeface="Times New Roman Cyr" pitchFamily="18" charset="0"/>
              </a:rPr>
              <a:t>(в первую очередь относительно изменения цен).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>
                <a:latin typeface="Times New Roman Cyr" pitchFamily="18" charset="0"/>
              </a:rPr>
              <a:t>Изменение числа потребителей.</a:t>
            </a:r>
          </a:p>
        </p:txBody>
      </p:sp>
      <p:sp>
        <p:nvSpPr>
          <p:cNvPr id="6149" name="Прямоугольник 13"/>
          <p:cNvSpPr>
            <a:spLocks noChangeArrowheads="1"/>
          </p:cNvSpPr>
          <p:nvPr/>
        </p:nvSpPr>
        <p:spPr bwMode="auto">
          <a:xfrm>
            <a:off x="230188" y="1557338"/>
            <a:ext cx="41275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Сдвиги спроса</a:t>
            </a:r>
            <a:r>
              <a:rPr lang="ru-RU" altLang="ru-RU" sz="2200">
                <a:latin typeface="Times New Roman Cyr" pitchFamily="18" charset="0"/>
              </a:rPr>
              <a:t>  происходят под влиянием </a:t>
            </a: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неценовых факторов  </a:t>
            </a:r>
            <a:r>
              <a:rPr lang="ru-RU" altLang="ru-RU" sz="2200">
                <a:latin typeface="Times New Roman Cyr" pitchFamily="18" charset="0"/>
              </a:rPr>
              <a:t>(при любой фиксированной це-не объем продаж увеличивается или уменьшается).</a:t>
            </a:r>
            <a:endParaRPr lang="ru-RU" altLang="ru-RU" sz="2200" b="1">
              <a:solidFill>
                <a:srgbClr val="00FFFF"/>
              </a:solidFill>
              <a:latin typeface="Times New Roman Cyr" pitchFamily="18" charset="0"/>
            </a:endParaRPr>
          </a:p>
        </p:txBody>
      </p:sp>
      <p:grpSp>
        <p:nvGrpSpPr>
          <p:cNvPr id="6150" name="Группа 1"/>
          <p:cNvGrpSpPr>
            <a:grpSpLocks/>
          </p:cNvGrpSpPr>
          <p:nvPr/>
        </p:nvGrpSpPr>
        <p:grpSpPr bwMode="auto">
          <a:xfrm>
            <a:off x="4632325" y="1344613"/>
            <a:ext cx="3630613" cy="2260600"/>
            <a:chOff x="4976097" y="1379450"/>
            <a:chExt cx="3631203" cy="2260600"/>
          </a:xfrm>
        </p:grpSpPr>
        <p:sp>
          <p:nvSpPr>
            <p:cNvPr id="6151" name="Line 64"/>
            <p:cNvSpPr>
              <a:spLocks noChangeShapeType="1"/>
            </p:cNvSpPr>
            <p:nvPr/>
          </p:nvSpPr>
          <p:spPr bwMode="auto">
            <a:xfrm>
              <a:off x="4991363" y="1512305"/>
              <a:ext cx="0" cy="17127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52" name="Line 65"/>
            <p:cNvSpPr>
              <a:spLocks noChangeShapeType="1"/>
            </p:cNvSpPr>
            <p:nvPr/>
          </p:nvSpPr>
          <p:spPr bwMode="auto">
            <a:xfrm flipV="1">
              <a:off x="4991363" y="3224523"/>
              <a:ext cx="35188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53" name="Line 67"/>
            <p:cNvSpPr>
              <a:spLocks noChangeShapeType="1"/>
            </p:cNvSpPr>
            <p:nvPr/>
          </p:nvSpPr>
          <p:spPr bwMode="auto">
            <a:xfrm>
              <a:off x="4976097" y="2197821"/>
              <a:ext cx="1943042" cy="10267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54" name="Rectangle 70"/>
            <p:cNvSpPr>
              <a:spLocks noChangeArrowheads="1"/>
            </p:cNvSpPr>
            <p:nvPr/>
          </p:nvSpPr>
          <p:spPr bwMode="auto">
            <a:xfrm>
              <a:off x="8270602" y="2811204"/>
              <a:ext cx="336698" cy="415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p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6155" name="Rectangle 70"/>
            <p:cNvSpPr>
              <a:spLocks noChangeArrowheads="1"/>
            </p:cNvSpPr>
            <p:nvPr/>
          </p:nvSpPr>
          <p:spPr bwMode="auto">
            <a:xfrm>
              <a:off x="5015122" y="1379450"/>
              <a:ext cx="336698" cy="415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q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6156" name="Rectangle 70"/>
            <p:cNvSpPr>
              <a:spLocks noChangeArrowheads="1"/>
            </p:cNvSpPr>
            <p:nvPr/>
          </p:nvSpPr>
          <p:spPr bwMode="auto">
            <a:xfrm>
              <a:off x="6467854" y="2692454"/>
              <a:ext cx="336698" cy="415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A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6157" name="Rectangle 70"/>
            <p:cNvSpPr>
              <a:spLocks noChangeArrowheads="1"/>
            </p:cNvSpPr>
            <p:nvPr/>
          </p:nvSpPr>
          <p:spPr bwMode="auto">
            <a:xfrm>
              <a:off x="5824252" y="2342010"/>
              <a:ext cx="336698" cy="415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>
                  <a:latin typeface="Times New Roman Cyr" pitchFamily="18" charset="0"/>
                </a:rPr>
                <a:t>B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6158" name="Line 74"/>
            <p:cNvSpPr>
              <a:spLocks noChangeShapeType="1"/>
            </p:cNvSpPr>
            <p:nvPr/>
          </p:nvSpPr>
          <p:spPr bwMode="auto">
            <a:xfrm flipH="1" flipV="1">
              <a:off x="5006715" y="1686296"/>
              <a:ext cx="2747871" cy="152841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59" name="Rectangle 70"/>
            <p:cNvSpPr>
              <a:spLocks noChangeArrowheads="1"/>
            </p:cNvSpPr>
            <p:nvPr/>
          </p:nvSpPr>
          <p:spPr bwMode="auto">
            <a:xfrm>
              <a:off x="6293485" y="3212647"/>
              <a:ext cx="417426" cy="415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p</a:t>
              </a:r>
              <a:r>
                <a:rPr lang="en-US" altLang="ru-RU" sz="2200" baseline="-25000"/>
                <a:t>1</a:t>
              </a:r>
              <a:endParaRPr lang="ru-RU" altLang="ru-RU" sz="2200" baseline="-25000">
                <a:latin typeface="Times New Roman Cyr" pitchFamily="18" charset="0"/>
              </a:endParaRPr>
            </a:p>
          </p:txBody>
        </p:sp>
        <p:sp>
          <p:nvSpPr>
            <p:cNvPr id="6160" name="Rectangle 70"/>
            <p:cNvSpPr>
              <a:spLocks noChangeArrowheads="1"/>
            </p:cNvSpPr>
            <p:nvPr/>
          </p:nvSpPr>
          <p:spPr bwMode="auto">
            <a:xfrm>
              <a:off x="5652407" y="3224523"/>
              <a:ext cx="377691" cy="415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p</a:t>
              </a:r>
              <a:r>
                <a:rPr lang="en-US" altLang="ru-RU" sz="2200" baseline="-25000"/>
                <a:t>2</a:t>
              </a:r>
              <a:endParaRPr lang="ru-RU" altLang="ru-RU" sz="2200" baseline="-25000">
                <a:latin typeface="Times New Roman Cyr" pitchFamily="18" charset="0"/>
              </a:endParaRPr>
            </a:p>
          </p:txBody>
        </p:sp>
        <p:sp>
          <p:nvSpPr>
            <p:cNvPr id="6161" name="Line 65"/>
            <p:cNvSpPr>
              <a:spLocks noChangeShapeType="1"/>
            </p:cNvSpPr>
            <p:nvPr/>
          </p:nvSpPr>
          <p:spPr bwMode="auto">
            <a:xfrm flipH="1" flipV="1">
              <a:off x="5841249" y="2150318"/>
              <a:ext cx="0" cy="4925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62" name="Line 65"/>
            <p:cNvSpPr>
              <a:spLocks noChangeShapeType="1"/>
            </p:cNvSpPr>
            <p:nvPr/>
          </p:nvSpPr>
          <p:spPr bwMode="auto">
            <a:xfrm flipH="1" flipV="1">
              <a:off x="6483927" y="2493579"/>
              <a:ext cx="1" cy="484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63" name="Line 74"/>
            <p:cNvSpPr>
              <a:spLocks noChangeShapeType="1"/>
            </p:cNvSpPr>
            <p:nvPr/>
          </p:nvSpPr>
          <p:spPr bwMode="auto">
            <a:xfrm flipH="1" flipV="1">
              <a:off x="5844641" y="2642912"/>
              <a:ext cx="0" cy="58381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64" name="Line 74"/>
            <p:cNvSpPr>
              <a:spLocks noChangeShapeType="1"/>
            </p:cNvSpPr>
            <p:nvPr/>
          </p:nvSpPr>
          <p:spPr bwMode="auto">
            <a:xfrm flipH="1" flipV="1">
              <a:off x="6483928" y="2978051"/>
              <a:ext cx="1" cy="23665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65" name="Rectangle 70"/>
            <p:cNvSpPr>
              <a:spLocks noChangeArrowheads="1"/>
            </p:cNvSpPr>
            <p:nvPr/>
          </p:nvSpPr>
          <p:spPr bwMode="auto">
            <a:xfrm>
              <a:off x="5062937" y="1914608"/>
              <a:ext cx="336698" cy="415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>
                  <a:latin typeface="Times New Roman Cyr" pitchFamily="18" charset="0"/>
                </a:rPr>
                <a:t>D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6166" name="Rectangle 70"/>
            <p:cNvSpPr>
              <a:spLocks noChangeArrowheads="1"/>
            </p:cNvSpPr>
            <p:nvPr/>
          </p:nvSpPr>
          <p:spPr bwMode="auto">
            <a:xfrm>
              <a:off x="5360909" y="1527838"/>
              <a:ext cx="336698" cy="415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>
                  <a:latin typeface="Times New Roman Cyr" pitchFamily="18" charset="0"/>
                </a:rPr>
                <a:t>D’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</p:grp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Предложение</a:t>
            </a: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5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8236" name="Прямоугольник 13"/>
          <p:cNvSpPr>
            <a:spLocks noChangeArrowheads="1"/>
          </p:cNvSpPr>
          <p:nvPr/>
        </p:nvSpPr>
        <p:spPr bwMode="auto">
          <a:xfrm>
            <a:off x="277813" y="5281613"/>
            <a:ext cx="87026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Предложение </a:t>
            </a:r>
            <a:r>
              <a:rPr lang="ru-RU" altLang="ru-RU" sz="2200">
                <a:latin typeface="Times New Roman Cyr" pitchFamily="18" charset="0"/>
              </a:rPr>
              <a:t>– количество продукции, которое </a:t>
            </a: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фирмы</a:t>
            </a:r>
            <a:r>
              <a:rPr lang="ru-RU" altLang="ru-RU" sz="2200">
                <a:latin typeface="Times New Roman Cyr" pitchFamily="18" charset="0"/>
              </a:rPr>
              <a:t> желают и спо-собны </a:t>
            </a: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произвести и предоставить на рынок </a:t>
            </a:r>
            <a:r>
              <a:rPr lang="ru-RU" altLang="ru-RU" sz="2200">
                <a:latin typeface="Times New Roman Cyr" pitchFamily="18" charset="0"/>
              </a:rPr>
              <a:t>за определенный проме-жуток времени по каждой из возможных цен.</a:t>
            </a:r>
          </a:p>
        </p:txBody>
      </p:sp>
      <p:graphicFrame>
        <p:nvGraphicFramePr>
          <p:cNvPr id="14" name="Group 75"/>
          <p:cNvGraphicFramePr>
            <a:graphicFrameLocks noGrp="1"/>
          </p:cNvGraphicFramePr>
          <p:nvPr/>
        </p:nvGraphicFramePr>
        <p:xfrm>
          <a:off x="342900" y="1174750"/>
          <a:ext cx="8499474" cy="744538"/>
        </p:xfrm>
        <a:graphic>
          <a:graphicData uri="http://schemas.openxmlformats.org/drawingml/2006/table">
            <a:tbl>
              <a:tblPr/>
              <a:tblGrid>
                <a:gridCol w="3594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22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0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Цена йогурта, руб.</a:t>
                      </a:r>
                    </a:p>
                  </a:txBody>
                  <a:tcPr marL="18001" marR="18001" marT="18019" marB="180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marL="18001" marR="18001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Объем предложения, </a:t>
                      </a:r>
                      <a:r>
                        <a:rPr kumimoji="0" lang="ru-RU" altLang="ru-RU" sz="2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тыс.шт</a:t>
                      </a:r>
                      <a:r>
                        <a:rPr kumimoji="0" lang="ru-RU" altLang="ru-RU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marL="18001" marR="18001" marT="18019" marB="180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0,1</a:t>
                      </a:r>
                    </a:p>
                  </a:txBody>
                  <a:tcPr marL="18001" marR="18001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0,5</a:t>
                      </a:r>
                    </a:p>
                  </a:txBody>
                  <a:tcPr marL="18001" marR="18001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marL="18001" marR="18001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Прямоугольник 13"/>
          <p:cNvSpPr>
            <a:spLocks noChangeArrowheads="1"/>
          </p:cNvSpPr>
          <p:nvPr/>
        </p:nvSpPr>
        <p:spPr bwMode="auto">
          <a:xfrm>
            <a:off x="5405438" y="3467100"/>
            <a:ext cx="33750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>
                <a:latin typeface="Times New Roman Cyr" pitchFamily="18" charset="0"/>
              </a:rPr>
              <a:t>S </a:t>
            </a:r>
            <a:r>
              <a:rPr lang="en-US" altLang="ru-RU" sz="2200">
                <a:latin typeface="Times New Roman Cyr" pitchFamily="18" charset="0"/>
              </a:rPr>
              <a:t>– </a:t>
            </a:r>
            <a:r>
              <a:rPr lang="ru-RU" altLang="ru-RU" sz="2200">
                <a:latin typeface="Times New Roman Cyr" pitchFamily="18" charset="0"/>
              </a:rPr>
              <a:t>предложение (</a:t>
            </a:r>
            <a:r>
              <a:rPr lang="en-US" altLang="ru-RU" sz="2200">
                <a:latin typeface="Times New Roman Cyr" pitchFamily="18" charset="0"/>
              </a:rPr>
              <a:t>supply)</a:t>
            </a:r>
            <a:endParaRPr lang="ru-RU" altLang="ru-RU" sz="2200">
              <a:latin typeface="Times New Roman Cyr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>
                <a:latin typeface="Times New Roman Cyr" pitchFamily="18" charset="0"/>
              </a:rPr>
              <a:t>p</a:t>
            </a:r>
            <a:r>
              <a:rPr lang="en-US" altLang="ru-RU" sz="2200" b="1">
                <a:latin typeface="Times New Roman Cyr" pitchFamily="18" charset="0"/>
              </a:rPr>
              <a:t> </a:t>
            </a:r>
            <a:r>
              <a:rPr lang="en-US" altLang="ru-RU" sz="2200">
                <a:latin typeface="Times New Roman Cyr" pitchFamily="18" charset="0"/>
              </a:rPr>
              <a:t>– </a:t>
            </a:r>
            <a:r>
              <a:rPr lang="ru-RU" altLang="ru-RU" sz="2200">
                <a:latin typeface="Times New Roman Cyr" pitchFamily="18" charset="0"/>
              </a:rPr>
              <a:t>цена </a:t>
            </a:r>
            <a:r>
              <a:rPr lang="en-US" altLang="ru-RU" sz="2200">
                <a:latin typeface="Times New Roman Cyr" pitchFamily="18" charset="0"/>
              </a:rPr>
              <a:t>(price)</a:t>
            </a:r>
            <a:endParaRPr lang="ru-RU" altLang="ru-RU" sz="2200">
              <a:latin typeface="Times New Roman Cyr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>
                <a:latin typeface="Times New Roman Cyr" pitchFamily="18" charset="0"/>
              </a:rPr>
              <a:t>q</a:t>
            </a:r>
            <a:r>
              <a:rPr lang="en-US" altLang="ru-RU" sz="2200">
                <a:latin typeface="Times New Roman Cyr" pitchFamily="18" charset="0"/>
              </a:rPr>
              <a:t> – </a:t>
            </a:r>
            <a:r>
              <a:rPr lang="ru-RU" altLang="ru-RU" sz="2200">
                <a:latin typeface="Times New Roman Cyr" pitchFamily="18" charset="0"/>
              </a:rPr>
              <a:t>объем </a:t>
            </a:r>
            <a:r>
              <a:rPr lang="en-US" altLang="ru-RU" sz="2200">
                <a:latin typeface="Times New Roman Cyr" pitchFamily="18" charset="0"/>
              </a:rPr>
              <a:t>(quantity)</a:t>
            </a:r>
            <a:endParaRPr lang="ru-RU" altLang="ru-RU" sz="2200">
              <a:latin typeface="Times New Roman Cyr" pitchFamily="18" charset="0"/>
            </a:endParaRPr>
          </a:p>
        </p:txBody>
      </p:sp>
      <p:sp>
        <p:nvSpPr>
          <p:cNvPr id="45" name="Прямоугольник 13"/>
          <p:cNvSpPr>
            <a:spLocks noChangeArrowheads="1"/>
          </p:cNvSpPr>
          <p:nvPr/>
        </p:nvSpPr>
        <p:spPr bwMode="auto">
          <a:xfrm>
            <a:off x="268288" y="1951038"/>
            <a:ext cx="870267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Предложение – возрастающая функция!</a:t>
            </a:r>
            <a:endParaRPr lang="ru-RU" altLang="ru-RU" sz="2200" dirty="0" smtClean="0">
              <a:latin typeface="Times New Roman Cyr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200" dirty="0" smtClean="0">
                <a:latin typeface="Times New Roman Cyr" pitchFamily="18" charset="0"/>
              </a:rPr>
              <a:t>Причины: </a:t>
            </a:r>
          </a:p>
          <a:p>
            <a:pPr marL="457200" indent="-457200">
              <a:spcBef>
                <a:spcPct val="0"/>
              </a:spcBef>
              <a:buClrTx/>
              <a:buSzTx/>
              <a:buFontTx/>
              <a:buAutoNum type="arabicPeriod"/>
              <a:defRPr/>
            </a:pPr>
            <a:r>
              <a:rPr lang="ru-RU" altLang="ru-RU" sz="2200" dirty="0" smtClean="0">
                <a:latin typeface="Times New Roman Cyr" pitchFamily="18" charset="0"/>
              </a:rPr>
              <a:t>При повышении цены каждой фирме выгодно расширить выпуск.</a:t>
            </a:r>
          </a:p>
          <a:p>
            <a:pPr marL="457200" indent="-457200">
              <a:spcBef>
                <a:spcPct val="0"/>
              </a:spcBef>
              <a:buClrTx/>
              <a:buSzTx/>
              <a:buFontTx/>
              <a:buAutoNum type="arabicPeriod"/>
              <a:defRPr/>
            </a:pPr>
            <a:r>
              <a:rPr lang="ru-RU" altLang="ru-RU" sz="2200" dirty="0" smtClean="0">
                <a:latin typeface="Times New Roman Cyr" pitchFamily="18" charset="0"/>
              </a:rPr>
              <a:t>Высокие цены привлекают на рынок новых производителей.</a:t>
            </a:r>
          </a:p>
        </p:txBody>
      </p:sp>
      <p:grpSp>
        <p:nvGrpSpPr>
          <p:cNvPr id="2" name="Группа 1"/>
          <p:cNvGrpSpPr>
            <a:grpSpLocks/>
          </p:cNvGrpSpPr>
          <p:nvPr/>
        </p:nvGrpSpPr>
        <p:grpSpPr bwMode="auto">
          <a:xfrm>
            <a:off x="280988" y="3443288"/>
            <a:ext cx="4686300" cy="1784350"/>
            <a:chOff x="339714" y="3527011"/>
            <a:chExt cx="4686697" cy="1783176"/>
          </a:xfrm>
        </p:grpSpPr>
        <p:sp>
          <p:nvSpPr>
            <p:cNvPr id="7199" name="Line 64"/>
            <p:cNvSpPr>
              <a:spLocks noChangeShapeType="1"/>
            </p:cNvSpPr>
            <p:nvPr/>
          </p:nvSpPr>
          <p:spPr bwMode="auto">
            <a:xfrm>
              <a:off x="888579" y="3634961"/>
              <a:ext cx="0" cy="133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00" name="Line 65"/>
            <p:cNvSpPr>
              <a:spLocks noChangeShapeType="1"/>
            </p:cNvSpPr>
            <p:nvPr/>
          </p:nvSpPr>
          <p:spPr bwMode="auto">
            <a:xfrm>
              <a:off x="888579" y="4971465"/>
              <a:ext cx="4063431" cy="6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01" name="Line 68"/>
            <p:cNvSpPr>
              <a:spLocks noChangeShapeType="1"/>
            </p:cNvSpPr>
            <p:nvPr/>
          </p:nvSpPr>
          <p:spPr bwMode="auto">
            <a:xfrm flipH="1">
              <a:off x="883679" y="4655168"/>
              <a:ext cx="2673753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02" name="Rectangle 70"/>
            <p:cNvSpPr>
              <a:spLocks noChangeArrowheads="1"/>
            </p:cNvSpPr>
            <p:nvPr/>
          </p:nvSpPr>
          <p:spPr bwMode="auto">
            <a:xfrm>
              <a:off x="4689828" y="4515582"/>
              <a:ext cx="336583" cy="440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p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7203" name="Line 67"/>
            <p:cNvSpPr>
              <a:spLocks noChangeShapeType="1"/>
            </p:cNvSpPr>
            <p:nvPr/>
          </p:nvSpPr>
          <p:spPr bwMode="auto">
            <a:xfrm flipV="1">
              <a:off x="3171798" y="4660685"/>
              <a:ext cx="411064" cy="222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04" name="Line 67"/>
            <p:cNvSpPr>
              <a:spLocks noChangeShapeType="1"/>
            </p:cNvSpPr>
            <p:nvPr/>
          </p:nvSpPr>
          <p:spPr bwMode="auto">
            <a:xfrm flipV="1">
              <a:off x="3599588" y="3653226"/>
              <a:ext cx="438680" cy="9928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05" name="Rectangle 71"/>
            <p:cNvSpPr>
              <a:spLocks noChangeArrowheads="1"/>
            </p:cNvSpPr>
            <p:nvPr/>
          </p:nvSpPr>
          <p:spPr bwMode="auto">
            <a:xfrm>
              <a:off x="339714" y="4477835"/>
              <a:ext cx="501365" cy="393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0,5</a:t>
              </a:r>
            </a:p>
          </p:txBody>
        </p:sp>
        <p:sp>
          <p:nvSpPr>
            <p:cNvPr id="7206" name="Rectangle 71"/>
            <p:cNvSpPr>
              <a:spLocks noChangeArrowheads="1"/>
            </p:cNvSpPr>
            <p:nvPr/>
          </p:nvSpPr>
          <p:spPr bwMode="auto">
            <a:xfrm>
              <a:off x="2447107" y="4973785"/>
              <a:ext cx="544182" cy="336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/>
                <a:t>20</a:t>
              </a:r>
              <a:endParaRPr lang="ru-RU" altLang="ru-RU" sz="2200">
                <a:latin typeface="Times New Roman Cyr" pitchFamily="18" charset="0"/>
              </a:endParaRPr>
            </a:p>
          </p:txBody>
        </p:sp>
        <p:sp>
          <p:nvSpPr>
            <p:cNvPr id="7207" name="Rectangle 71"/>
            <p:cNvSpPr>
              <a:spLocks noChangeArrowheads="1"/>
            </p:cNvSpPr>
            <p:nvPr/>
          </p:nvSpPr>
          <p:spPr bwMode="auto">
            <a:xfrm>
              <a:off x="3377210" y="4963962"/>
              <a:ext cx="385214" cy="332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/>
                <a:t>30</a:t>
              </a:r>
              <a:endParaRPr lang="ru-RU" altLang="ru-RU" sz="2200">
                <a:latin typeface="Times New Roman Cyr" pitchFamily="18" charset="0"/>
              </a:endParaRPr>
            </a:p>
          </p:txBody>
        </p:sp>
        <p:sp>
          <p:nvSpPr>
            <p:cNvPr id="7208" name="Rectangle 71"/>
            <p:cNvSpPr>
              <a:spLocks noChangeArrowheads="1"/>
            </p:cNvSpPr>
            <p:nvPr/>
          </p:nvSpPr>
          <p:spPr bwMode="auto">
            <a:xfrm>
              <a:off x="4228444" y="4977794"/>
              <a:ext cx="425759" cy="332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40</a:t>
              </a:r>
            </a:p>
          </p:txBody>
        </p:sp>
        <p:sp>
          <p:nvSpPr>
            <p:cNvPr id="7209" name="Rectangle 70"/>
            <p:cNvSpPr>
              <a:spLocks noChangeArrowheads="1"/>
            </p:cNvSpPr>
            <p:nvPr/>
          </p:nvSpPr>
          <p:spPr bwMode="auto">
            <a:xfrm>
              <a:off x="942108" y="3597809"/>
              <a:ext cx="276015" cy="3707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q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7210" name="Line 74"/>
            <p:cNvSpPr>
              <a:spLocks noChangeShapeType="1"/>
            </p:cNvSpPr>
            <p:nvPr/>
          </p:nvSpPr>
          <p:spPr bwMode="auto">
            <a:xfrm flipV="1">
              <a:off x="3594736" y="4648558"/>
              <a:ext cx="0" cy="31710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11" name="Line 68"/>
            <p:cNvSpPr>
              <a:spLocks noChangeShapeType="1"/>
            </p:cNvSpPr>
            <p:nvPr/>
          </p:nvSpPr>
          <p:spPr bwMode="auto">
            <a:xfrm flipH="1" flipV="1">
              <a:off x="3183672" y="4870959"/>
              <a:ext cx="0" cy="9633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12" name="Line 67"/>
            <p:cNvSpPr>
              <a:spLocks noChangeShapeType="1"/>
            </p:cNvSpPr>
            <p:nvPr/>
          </p:nvSpPr>
          <p:spPr bwMode="auto">
            <a:xfrm flipV="1">
              <a:off x="2661260" y="4883131"/>
              <a:ext cx="536628" cy="946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13" name="Line 74"/>
            <p:cNvSpPr>
              <a:spLocks noChangeShapeType="1"/>
            </p:cNvSpPr>
            <p:nvPr/>
          </p:nvSpPr>
          <p:spPr bwMode="auto">
            <a:xfrm flipH="1" flipV="1">
              <a:off x="4441323" y="3527011"/>
              <a:ext cx="6438" cy="144855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14" name="Rectangle 70"/>
            <p:cNvSpPr>
              <a:spLocks noChangeArrowheads="1"/>
            </p:cNvSpPr>
            <p:nvPr/>
          </p:nvSpPr>
          <p:spPr bwMode="auto">
            <a:xfrm>
              <a:off x="3599588" y="3563090"/>
              <a:ext cx="336583" cy="440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>
                  <a:latin typeface="Times New Roman Cyr" pitchFamily="18" charset="0"/>
                </a:rPr>
                <a:t>S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</p:grp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6" grpId="0"/>
      <p:bldP spid="57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Сдвиги предложения.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Факторы, сдвигающие предложение</a:t>
            </a:r>
          </a:p>
        </p:txBody>
      </p:sp>
      <p:sp>
        <p:nvSpPr>
          <p:cNvPr id="819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6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59" name="Прямоугольник 13"/>
          <p:cNvSpPr>
            <a:spLocks noChangeArrowheads="1"/>
          </p:cNvSpPr>
          <p:nvPr/>
        </p:nvSpPr>
        <p:spPr bwMode="auto">
          <a:xfrm>
            <a:off x="230188" y="3586163"/>
            <a:ext cx="87026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>
                <a:latin typeface="Times New Roman Cyr" pitchFamily="18" charset="0"/>
              </a:rPr>
              <a:t>Изменение цен на факторы производства (зарплата, цена сырья…).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>
                <a:latin typeface="Times New Roman Cyr" pitchFamily="18" charset="0"/>
              </a:rPr>
              <a:t>Новые технологии.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>
                <a:latin typeface="Times New Roman Cyr" pitchFamily="18" charset="0"/>
              </a:rPr>
              <a:t>Изменение налогов и субсидий.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>
                <a:latin typeface="Times New Roman Cyr" pitchFamily="18" charset="0"/>
              </a:rPr>
              <a:t>Изменение цен на другие товары</a:t>
            </a:r>
            <a:br>
              <a:rPr lang="ru-RU" altLang="ru-RU" sz="2200">
                <a:latin typeface="Times New Roman Cyr" pitchFamily="18" charset="0"/>
              </a:rPr>
            </a:br>
            <a:r>
              <a:rPr lang="ru-RU" altLang="ru-RU" sz="2200">
                <a:latin typeface="Times New Roman Cyr" pitchFamily="18" charset="0"/>
              </a:rPr>
              <a:t>(перераспределение капитала между отраслями).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>
                <a:latin typeface="Times New Roman Cyr" pitchFamily="18" charset="0"/>
              </a:rPr>
              <a:t>Ожидания производителей</a:t>
            </a:r>
            <a:br>
              <a:rPr lang="ru-RU" altLang="ru-RU" sz="2200">
                <a:latin typeface="Times New Roman Cyr" pitchFamily="18" charset="0"/>
              </a:rPr>
            </a:br>
            <a:r>
              <a:rPr lang="ru-RU" altLang="ru-RU" sz="2200">
                <a:latin typeface="Times New Roman Cyr" pitchFamily="18" charset="0"/>
              </a:rPr>
              <a:t>(расширение производства  </a:t>
            </a:r>
            <a:r>
              <a:rPr lang="en-US" altLang="ru-RU" sz="2200">
                <a:latin typeface="Times New Roman Cyr" pitchFamily="18" charset="0"/>
              </a:rPr>
              <a:t>vs </a:t>
            </a:r>
            <a:r>
              <a:rPr lang="ru-RU" altLang="ru-RU" sz="2200">
                <a:latin typeface="Times New Roman Cyr" pitchFamily="18" charset="0"/>
              </a:rPr>
              <a:t> желание придержать товар).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>
                <a:latin typeface="Times New Roman Cyr" pitchFamily="18" charset="0"/>
              </a:rPr>
              <a:t>Изменение числа производителей.</a:t>
            </a:r>
          </a:p>
        </p:txBody>
      </p:sp>
      <p:sp>
        <p:nvSpPr>
          <p:cNvPr id="8197" name="Прямоугольник 13"/>
          <p:cNvSpPr>
            <a:spLocks noChangeArrowheads="1"/>
          </p:cNvSpPr>
          <p:nvPr/>
        </p:nvSpPr>
        <p:spPr bwMode="auto">
          <a:xfrm>
            <a:off x="230188" y="1485900"/>
            <a:ext cx="4351337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Сдвиги предложения</a:t>
            </a:r>
            <a:r>
              <a:rPr lang="ru-RU" altLang="ru-RU" sz="2200">
                <a:latin typeface="Times New Roman Cyr" pitchFamily="18" charset="0"/>
              </a:rPr>
              <a:t> происходят под влиянием </a:t>
            </a: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неценовых факто-ров  </a:t>
            </a:r>
            <a:r>
              <a:rPr lang="ru-RU" altLang="ru-RU" sz="2200">
                <a:latin typeface="Times New Roman Cyr" pitchFamily="18" charset="0"/>
              </a:rPr>
              <a:t>(при  любой  фиксированной цене объем продаж увеличивается или уменьшается).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 Cyr" pitchFamily="18" charset="0"/>
              </a:rPr>
              <a:t>Причиной являются издержки.</a:t>
            </a:r>
            <a:endParaRPr lang="ru-RU" altLang="ru-RU" sz="2200" b="1">
              <a:solidFill>
                <a:srgbClr val="00FFFF"/>
              </a:solidFill>
              <a:latin typeface="Times New Roman Cyr" pitchFamily="18" charset="0"/>
            </a:endParaRPr>
          </a:p>
        </p:txBody>
      </p:sp>
      <p:grpSp>
        <p:nvGrpSpPr>
          <p:cNvPr id="8198" name="Группа 1"/>
          <p:cNvGrpSpPr>
            <a:grpSpLocks/>
          </p:cNvGrpSpPr>
          <p:nvPr/>
        </p:nvGrpSpPr>
        <p:grpSpPr bwMode="auto">
          <a:xfrm>
            <a:off x="4789488" y="1333500"/>
            <a:ext cx="3616325" cy="2368550"/>
            <a:chOff x="4646988" y="1343825"/>
            <a:chExt cx="3615937" cy="2203433"/>
          </a:xfrm>
        </p:grpSpPr>
        <p:sp>
          <p:nvSpPr>
            <p:cNvPr id="8199" name="Line 64"/>
            <p:cNvSpPr>
              <a:spLocks noChangeShapeType="1"/>
            </p:cNvSpPr>
            <p:nvPr/>
          </p:nvSpPr>
          <p:spPr bwMode="auto">
            <a:xfrm>
              <a:off x="4646988" y="1476680"/>
              <a:ext cx="0" cy="17127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00" name="Line 65"/>
            <p:cNvSpPr>
              <a:spLocks noChangeShapeType="1"/>
            </p:cNvSpPr>
            <p:nvPr/>
          </p:nvSpPr>
          <p:spPr bwMode="auto">
            <a:xfrm flipV="1">
              <a:off x="4646988" y="3188898"/>
              <a:ext cx="35188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01" name="Line 67"/>
            <p:cNvSpPr>
              <a:spLocks noChangeShapeType="1"/>
            </p:cNvSpPr>
            <p:nvPr/>
          </p:nvSpPr>
          <p:spPr bwMode="auto">
            <a:xfrm flipV="1">
              <a:off x="5510148" y="1943705"/>
              <a:ext cx="1306288" cy="1235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02" name="Rectangle 70"/>
            <p:cNvSpPr>
              <a:spLocks noChangeArrowheads="1"/>
            </p:cNvSpPr>
            <p:nvPr/>
          </p:nvSpPr>
          <p:spPr bwMode="auto">
            <a:xfrm>
              <a:off x="7926227" y="2751829"/>
              <a:ext cx="336698" cy="415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p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8203" name="Rectangle 70"/>
            <p:cNvSpPr>
              <a:spLocks noChangeArrowheads="1"/>
            </p:cNvSpPr>
            <p:nvPr/>
          </p:nvSpPr>
          <p:spPr bwMode="auto">
            <a:xfrm>
              <a:off x="4670747" y="1343825"/>
              <a:ext cx="336698" cy="415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q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8204" name="Rectangle 70"/>
            <p:cNvSpPr>
              <a:spLocks noChangeArrowheads="1"/>
            </p:cNvSpPr>
            <p:nvPr/>
          </p:nvSpPr>
          <p:spPr bwMode="auto">
            <a:xfrm>
              <a:off x="6543315" y="2074871"/>
              <a:ext cx="336698" cy="415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A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8205" name="Rectangle 70"/>
            <p:cNvSpPr>
              <a:spLocks noChangeArrowheads="1"/>
            </p:cNvSpPr>
            <p:nvPr/>
          </p:nvSpPr>
          <p:spPr bwMode="auto">
            <a:xfrm>
              <a:off x="5949110" y="2631720"/>
              <a:ext cx="336698" cy="415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>
                  <a:latin typeface="Times New Roman Cyr" pitchFamily="18" charset="0"/>
                </a:rPr>
                <a:t>B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8206" name="Line 74"/>
            <p:cNvSpPr>
              <a:spLocks noChangeShapeType="1"/>
            </p:cNvSpPr>
            <p:nvPr/>
          </p:nvSpPr>
          <p:spPr bwMode="auto">
            <a:xfrm flipH="1">
              <a:off x="5007444" y="1485900"/>
              <a:ext cx="1808991" cy="1691121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07" name="Rectangle 70"/>
            <p:cNvSpPr>
              <a:spLocks noChangeArrowheads="1"/>
            </p:cNvSpPr>
            <p:nvPr/>
          </p:nvSpPr>
          <p:spPr bwMode="auto">
            <a:xfrm>
              <a:off x="6418291" y="3131731"/>
              <a:ext cx="417426" cy="415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p</a:t>
              </a:r>
              <a:r>
                <a:rPr lang="en-US" altLang="ru-RU" sz="2200" baseline="-25000"/>
                <a:t>1</a:t>
              </a:r>
              <a:endParaRPr lang="ru-RU" altLang="ru-RU" sz="2200" baseline="-25000">
                <a:latin typeface="Times New Roman Cyr" pitchFamily="18" charset="0"/>
              </a:endParaRPr>
            </a:p>
          </p:txBody>
        </p:sp>
        <p:sp>
          <p:nvSpPr>
            <p:cNvPr id="8208" name="Rectangle 70"/>
            <p:cNvSpPr>
              <a:spLocks noChangeArrowheads="1"/>
            </p:cNvSpPr>
            <p:nvPr/>
          </p:nvSpPr>
          <p:spPr bwMode="auto">
            <a:xfrm>
              <a:off x="5844087" y="3117646"/>
              <a:ext cx="377691" cy="415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p</a:t>
              </a:r>
              <a:r>
                <a:rPr lang="en-US" altLang="ru-RU" sz="2200" baseline="-25000"/>
                <a:t>2</a:t>
              </a:r>
              <a:endParaRPr lang="ru-RU" altLang="ru-RU" sz="2200" baseline="-25000">
                <a:latin typeface="Times New Roman Cyr" pitchFamily="18" charset="0"/>
              </a:endParaRPr>
            </a:p>
          </p:txBody>
        </p:sp>
        <p:sp>
          <p:nvSpPr>
            <p:cNvPr id="8209" name="Line 65"/>
            <p:cNvSpPr>
              <a:spLocks noChangeShapeType="1"/>
            </p:cNvSpPr>
            <p:nvPr/>
          </p:nvSpPr>
          <p:spPr bwMode="auto">
            <a:xfrm flipH="1" flipV="1">
              <a:off x="5984735" y="2253069"/>
              <a:ext cx="0" cy="4925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10" name="Line 65"/>
            <p:cNvSpPr>
              <a:spLocks noChangeShapeType="1"/>
            </p:cNvSpPr>
            <p:nvPr/>
          </p:nvSpPr>
          <p:spPr bwMode="auto">
            <a:xfrm flipH="1" flipV="1">
              <a:off x="6578940" y="1701470"/>
              <a:ext cx="1" cy="484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11" name="Line 74"/>
            <p:cNvSpPr>
              <a:spLocks noChangeShapeType="1"/>
            </p:cNvSpPr>
            <p:nvPr/>
          </p:nvSpPr>
          <p:spPr bwMode="auto">
            <a:xfrm flipH="1" flipV="1">
              <a:off x="6580931" y="2185943"/>
              <a:ext cx="0" cy="100516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12" name="Line 74"/>
            <p:cNvSpPr>
              <a:spLocks noChangeShapeType="1"/>
            </p:cNvSpPr>
            <p:nvPr/>
          </p:nvSpPr>
          <p:spPr bwMode="auto">
            <a:xfrm flipH="1" flipV="1">
              <a:off x="5984735" y="2757537"/>
              <a:ext cx="0" cy="4183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13" name="Rectangle 70"/>
            <p:cNvSpPr>
              <a:spLocks noChangeArrowheads="1"/>
            </p:cNvSpPr>
            <p:nvPr/>
          </p:nvSpPr>
          <p:spPr bwMode="auto">
            <a:xfrm>
              <a:off x="5341799" y="2775401"/>
              <a:ext cx="336698" cy="415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>
                  <a:latin typeface="Times New Roman Cyr" pitchFamily="18" charset="0"/>
                </a:rPr>
                <a:t>S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8214" name="Rectangle 70"/>
            <p:cNvSpPr>
              <a:spLocks noChangeArrowheads="1"/>
            </p:cNvSpPr>
            <p:nvPr/>
          </p:nvSpPr>
          <p:spPr bwMode="auto">
            <a:xfrm>
              <a:off x="5379621" y="2302648"/>
              <a:ext cx="336698" cy="415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>
                  <a:latin typeface="Times New Roman Cyr" pitchFamily="18" charset="0"/>
                </a:rPr>
                <a:t>S’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</p:grp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Рыночное равновесие</a:t>
            </a:r>
          </a:p>
        </p:txBody>
      </p:sp>
      <p:sp>
        <p:nvSpPr>
          <p:cNvPr id="921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7</a:t>
            </a:r>
          </a:p>
        </p:txBody>
      </p:sp>
      <p:sp>
        <p:nvSpPr>
          <p:cNvPr id="9220" name="Text Box 14"/>
          <p:cNvSpPr txBox="1">
            <a:spLocks noChangeArrowheads="1"/>
          </p:cNvSpPr>
          <p:nvPr/>
        </p:nvSpPr>
        <p:spPr bwMode="auto">
          <a:xfrm>
            <a:off x="182563" y="1101725"/>
            <a:ext cx="85994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Точка равновесия</a:t>
            </a: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 – точка, в которой спрос равен предложению.</a:t>
            </a:r>
          </a:p>
        </p:txBody>
      </p:sp>
      <p:grpSp>
        <p:nvGrpSpPr>
          <p:cNvPr id="2" name="Группа 1"/>
          <p:cNvGrpSpPr>
            <a:grpSpLocks/>
          </p:cNvGrpSpPr>
          <p:nvPr/>
        </p:nvGrpSpPr>
        <p:grpSpPr bwMode="auto">
          <a:xfrm>
            <a:off x="304800" y="1385888"/>
            <a:ext cx="5799138" cy="1912937"/>
            <a:chOff x="233051" y="1576171"/>
            <a:chExt cx="5799413" cy="1912937"/>
          </a:xfrm>
        </p:grpSpPr>
        <p:sp>
          <p:nvSpPr>
            <p:cNvPr id="9254" name="Line 64"/>
            <p:cNvSpPr>
              <a:spLocks noChangeShapeType="1"/>
            </p:cNvSpPr>
            <p:nvPr/>
          </p:nvSpPr>
          <p:spPr bwMode="auto">
            <a:xfrm>
              <a:off x="750891" y="1813882"/>
              <a:ext cx="0" cy="133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55" name="Line 65"/>
            <p:cNvSpPr>
              <a:spLocks noChangeShapeType="1"/>
            </p:cNvSpPr>
            <p:nvPr/>
          </p:nvSpPr>
          <p:spPr bwMode="auto">
            <a:xfrm>
              <a:off x="750891" y="3150386"/>
              <a:ext cx="5242440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56" name="Line 66"/>
            <p:cNvSpPr>
              <a:spLocks noChangeShapeType="1"/>
            </p:cNvSpPr>
            <p:nvPr/>
          </p:nvSpPr>
          <p:spPr bwMode="auto">
            <a:xfrm flipV="1">
              <a:off x="745991" y="2555375"/>
              <a:ext cx="231420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57" name="Line 67"/>
            <p:cNvSpPr>
              <a:spLocks noChangeShapeType="1"/>
            </p:cNvSpPr>
            <p:nvPr/>
          </p:nvSpPr>
          <p:spPr bwMode="auto">
            <a:xfrm>
              <a:off x="2582126" y="2019811"/>
              <a:ext cx="478074" cy="543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58" name="Line 68"/>
            <p:cNvSpPr>
              <a:spLocks noChangeShapeType="1"/>
            </p:cNvSpPr>
            <p:nvPr/>
          </p:nvSpPr>
          <p:spPr bwMode="auto">
            <a:xfrm flipH="1">
              <a:off x="745991" y="2845964"/>
              <a:ext cx="2673753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59" name="Rectangle 70"/>
            <p:cNvSpPr>
              <a:spLocks noChangeArrowheads="1"/>
            </p:cNvSpPr>
            <p:nvPr/>
          </p:nvSpPr>
          <p:spPr bwMode="auto">
            <a:xfrm>
              <a:off x="5695881" y="2621837"/>
              <a:ext cx="336583" cy="440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p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9260" name="Line 74"/>
            <p:cNvSpPr>
              <a:spLocks noChangeShapeType="1"/>
            </p:cNvSpPr>
            <p:nvPr/>
          </p:nvSpPr>
          <p:spPr bwMode="auto">
            <a:xfrm flipV="1">
              <a:off x="2573962" y="2019810"/>
              <a:ext cx="8163" cy="1126411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61" name="Line 67"/>
            <p:cNvSpPr>
              <a:spLocks noChangeShapeType="1"/>
            </p:cNvSpPr>
            <p:nvPr/>
          </p:nvSpPr>
          <p:spPr bwMode="auto">
            <a:xfrm>
              <a:off x="3073244" y="2563487"/>
              <a:ext cx="371929" cy="276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62" name="Line 67"/>
            <p:cNvSpPr>
              <a:spLocks noChangeShapeType="1"/>
            </p:cNvSpPr>
            <p:nvPr/>
          </p:nvSpPr>
          <p:spPr bwMode="auto">
            <a:xfrm>
              <a:off x="3426274" y="2843663"/>
              <a:ext cx="877361" cy="2183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63" name="Line 67"/>
            <p:cNvSpPr>
              <a:spLocks noChangeShapeType="1"/>
            </p:cNvSpPr>
            <p:nvPr/>
          </p:nvSpPr>
          <p:spPr bwMode="auto">
            <a:xfrm>
              <a:off x="4303636" y="3062054"/>
              <a:ext cx="924133" cy="84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64" name="Rectangle 71"/>
            <p:cNvSpPr>
              <a:spLocks noChangeArrowheads="1"/>
            </p:cNvSpPr>
            <p:nvPr/>
          </p:nvSpPr>
          <p:spPr bwMode="auto">
            <a:xfrm>
              <a:off x="364630" y="1832147"/>
              <a:ext cx="302950" cy="326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2</a:t>
              </a:r>
            </a:p>
          </p:txBody>
        </p:sp>
        <p:sp>
          <p:nvSpPr>
            <p:cNvPr id="9265" name="Rectangle 71"/>
            <p:cNvSpPr>
              <a:spLocks noChangeArrowheads="1"/>
            </p:cNvSpPr>
            <p:nvPr/>
          </p:nvSpPr>
          <p:spPr bwMode="auto">
            <a:xfrm>
              <a:off x="334102" y="2361744"/>
              <a:ext cx="319263" cy="393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1</a:t>
              </a:r>
            </a:p>
          </p:txBody>
        </p:sp>
        <p:sp>
          <p:nvSpPr>
            <p:cNvPr id="9266" name="Rectangle 71"/>
            <p:cNvSpPr>
              <a:spLocks noChangeArrowheads="1"/>
            </p:cNvSpPr>
            <p:nvPr/>
          </p:nvSpPr>
          <p:spPr bwMode="auto">
            <a:xfrm>
              <a:off x="2309419" y="3152706"/>
              <a:ext cx="544182" cy="336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/>
                <a:t>20</a:t>
              </a:r>
              <a:endParaRPr lang="ru-RU" altLang="ru-RU" sz="2200">
                <a:latin typeface="Times New Roman Cyr" pitchFamily="18" charset="0"/>
              </a:endParaRPr>
            </a:p>
          </p:txBody>
        </p:sp>
        <p:sp>
          <p:nvSpPr>
            <p:cNvPr id="9267" name="Rectangle 71"/>
            <p:cNvSpPr>
              <a:spLocks noChangeArrowheads="1"/>
            </p:cNvSpPr>
            <p:nvPr/>
          </p:nvSpPr>
          <p:spPr bwMode="auto">
            <a:xfrm>
              <a:off x="3239522" y="3142883"/>
              <a:ext cx="385214" cy="332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/>
                <a:t>30</a:t>
              </a:r>
              <a:endParaRPr lang="ru-RU" altLang="ru-RU" sz="2200">
                <a:latin typeface="Times New Roman Cyr" pitchFamily="18" charset="0"/>
              </a:endParaRPr>
            </a:p>
          </p:txBody>
        </p:sp>
        <p:sp>
          <p:nvSpPr>
            <p:cNvPr id="9268" name="Rectangle 71"/>
            <p:cNvSpPr>
              <a:spLocks noChangeArrowheads="1"/>
            </p:cNvSpPr>
            <p:nvPr/>
          </p:nvSpPr>
          <p:spPr bwMode="auto">
            <a:xfrm>
              <a:off x="4090756" y="3156715"/>
              <a:ext cx="425759" cy="332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40</a:t>
              </a:r>
            </a:p>
          </p:txBody>
        </p:sp>
        <p:sp>
          <p:nvSpPr>
            <p:cNvPr id="9269" name="Rectangle 71"/>
            <p:cNvSpPr>
              <a:spLocks noChangeArrowheads="1"/>
            </p:cNvSpPr>
            <p:nvPr/>
          </p:nvSpPr>
          <p:spPr bwMode="auto">
            <a:xfrm>
              <a:off x="4968988" y="3156715"/>
              <a:ext cx="517563" cy="332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50</a:t>
              </a:r>
            </a:p>
          </p:txBody>
        </p:sp>
        <p:sp>
          <p:nvSpPr>
            <p:cNvPr id="9270" name="Rectangle 70"/>
            <p:cNvSpPr>
              <a:spLocks noChangeArrowheads="1"/>
            </p:cNvSpPr>
            <p:nvPr/>
          </p:nvSpPr>
          <p:spPr bwMode="auto">
            <a:xfrm>
              <a:off x="804420" y="1576171"/>
              <a:ext cx="276015" cy="3707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q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9271" name="Line 74"/>
            <p:cNvSpPr>
              <a:spLocks noChangeShapeType="1"/>
            </p:cNvSpPr>
            <p:nvPr/>
          </p:nvSpPr>
          <p:spPr bwMode="auto">
            <a:xfrm flipV="1">
              <a:off x="3445173" y="2827479"/>
              <a:ext cx="0" cy="31710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72" name="Line 68"/>
            <p:cNvSpPr>
              <a:spLocks noChangeShapeType="1"/>
            </p:cNvSpPr>
            <p:nvPr/>
          </p:nvSpPr>
          <p:spPr bwMode="auto">
            <a:xfrm flipH="1" flipV="1">
              <a:off x="769911" y="2007291"/>
              <a:ext cx="1808132" cy="1252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73" name="Line 68"/>
            <p:cNvSpPr>
              <a:spLocks noChangeShapeType="1"/>
            </p:cNvSpPr>
            <p:nvPr/>
          </p:nvSpPr>
          <p:spPr bwMode="auto">
            <a:xfrm flipH="1" flipV="1">
              <a:off x="3034109" y="2555373"/>
              <a:ext cx="0" cy="59084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74" name="Line 67"/>
            <p:cNvSpPr>
              <a:spLocks noChangeShapeType="1"/>
            </p:cNvSpPr>
            <p:nvPr/>
          </p:nvSpPr>
          <p:spPr bwMode="auto">
            <a:xfrm>
              <a:off x="2473181" y="1747864"/>
              <a:ext cx="100781" cy="271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75" name="Rectangle 70"/>
            <p:cNvSpPr>
              <a:spLocks noChangeArrowheads="1"/>
            </p:cNvSpPr>
            <p:nvPr/>
          </p:nvSpPr>
          <p:spPr bwMode="auto">
            <a:xfrm>
              <a:off x="2853600" y="1946950"/>
              <a:ext cx="336583" cy="440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D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9276" name="Rectangle 70"/>
            <p:cNvSpPr>
              <a:spLocks noChangeArrowheads="1"/>
            </p:cNvSpPr>
            <p:nvPr/>
          </p:nvSpPr>
          <p:spPr bwMode="auto">
            <a:xfrm>
              <a:off x="3775482" y="1955032"/>
              <a:ext cx="336583" cy="440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S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9277" name="Line 67"/>
            <p:cNvSpPr>
              <a:spLocks noChangeShapeType="1"/>
            </p:cNvSpPr>
            <p:nvPr/>
          </p:nvSpPr>
          <p:spPr bwMode="auto">
            <a:xfrm flipV="1">
              <a:off x="3010016" y="2820794"/>
              <a:ext cx="449245" cy="229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78" name="Line 67"/>
            <p:cNvSpPr>
              <a:spLocks noChangeShapeType="1"/>
            </p:cNvSpPr>
            <p:nvPr/>
          </p:nvSpPr>
          <p:spPr bwMode="auto">
            <a:xfrm flipV="1">
              <a:off x="3440362" y="1837086"/>
              <a:ext cx="438680" cy="9928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79" name="Line 67"/>
            <p:cNvSpPr>
              <a:spLocks noChangeShapeType="1"/>
            </p:cNvSpPr>
            <p:nvPr/>
          </p:nvSpPr>
          <p:spPr bwMode="auto">
            <a:xfrm flipV="1">
              <a:off x="2549534" y="3055115"/>
              <a:ext cx="484575" cy="946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80" name="Rectangle 71"/>
            <p:cNvSpPr>
              <a:spLocks noChangeArrowheads="1"/>
            </p:cNvSpPr>
            <p:nvPr/>
          </p:nvSpPr>
          <p:spPr bwMode="auto">
            <a:xfrm>
              <a:off x="233051" y="2678015"/>
              <a:ext cx="415218" cy="393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>
                  <a:latin typeface="Times New Roman Cyr" pitchFamily="18" charset="0"/>
                </a:rPr>
                <a:t>0,5</a:t>
              </a:r>
              <a:endParaRPr lang="ru-RU" altLang="ru-RU" sz="2200">
                <a:latin typeface="Times New Roman Cyr" pitchFamily="18" charset="0"/>
              </a:endParaRPr>
            </a:p>
          </p:txBody>
        </p:sp>
      </p:grpSp>
      <p:sp>
        <p:nvSpPr>
          <p:cNvPr id="35" name="Text Box 388"/>
          <p:cNvSpPr txBox="1">
            <a:spLocks noChangeArrowheads="1"/>
          </p:cNvSpPr>
          <p:nvPr/>
        </p:nvSpPr>
        <p:spPr bwMode="auto">
          <a:xfrm>
            <a:off x="182563" y="3502025"/>
            <a:ext cx="8636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Неравновесие: дефицит и избыток</a:t>
            </a:r>
          </a:p>
        </p:txBody>
      </p:sp>
      <p:grpSp>
        <p:nvGrpSpPr>
          <p:cNvPr id="4" name="Группа 3"/>
          <p:cNvGrpSpPr>
            <a:grpSpLocks/>
          </p:cNvGrpSpPr>
          <p:nvPr/>
        </p:nvGrpSpPr>
        <p:grpSpPr bwMode="auto">
          <a:xfrm>
            <a:off x="387350" y="4065588"/>
            <a:ext cx="4232275" cy="2408237"/>
            <a:chOff x="386588" y="4018369"/>
            <a:chExt cx="4233149" cy="2408793"/>
          </a:xfrm>
        </p:grpSpPr>
        <p:sp>
          <p:nvSpPr>
            <p:cNvPr id="9226" name="Line 64"/>
            <p:cNvSpPr>
              <a:spLocks noChangeShapeType="1"/>
            </p:cNvSpPr>
            <p:nvPr/>
          </p:nvSpPr>
          <p:spPr bwMode="auto">
            <a:xfrm>
              <a:off x="780255" y="4183796"/>
              <a:ext cx="0" cy="18407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27" name="Line 65"/>
            <p:cNvSpPr>
              <a:spLocks noChangeShapeType="1"/>
            </p:cNvSpPr>
            <p:nvPr/>
          </p:nvSpPr>
          <p:spPr bwMode="auto">
            <a:xfrm flipV="1">
              <a:off x="780255" y="6024046"/>
              <a:ext cx="35188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28" name="Line 67"/>
            <p:cNvSpPr>
              <a:spLocks noChangeShapeType="1"/>
            </p:cNvSpPr>
            <p:nvPr/>
          </p:nvSpPr>
          <p:spPr bwMode="auto">
            <a:xfrm flipV="1">
              <a:off x="1565894" y="4264306"/>
              <a:ext cx="2467532" cy="15209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29" name="Rectangle 70"/>
            <p:cNvSpPr>
              <a:spLocks noChangeArrowheads="1"/>
            </p:cNvSpPr>
            <p:nvPr/>
          </p:nvSpPr>
          <p:spPr bwMode="auto">
            <a:xfrm>
              <a:off x="4164052" y="5587795"/>
              <a:ext cx="336698" cy="446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p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9230" name="Rectangle 70"/>
            <p:cNvSpPr>
              <a:spLocks noChangeArrowheads="1"/>
            </p:cNvSpPr>
            <p:nvPr/>
          </p:nvSpPr>
          <p:spPr bwMode="auto">
            <a:xfrm>
              <a:off x="804014" y="4041007"/>
              <a:ext cx="336698" cy="446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q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9231" name="Rectangle 70"/>
            <p:cNvSpPr>
              <a:spLocks noChangeArrowheads="1"/>
            </p:cNvSpPr>
            <p:nvPr/>
          </p:nvSpPr>
          <p:spPr bwMode="auto">
            <a:xfrm>
              <a:off x="3366054" y="4864211"/>
              <a:ext cx="1253683" cy="446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избыток</a:t>
              </a:r>
            </a:p>
          </p:txBody>
        </p:sp>
        <p:sp>
          <p:nvSpPr>
            <p:cNvPr id="9232" name="Rectangle 70"/>
            <p:cNvSpPr>
              <a:spLocks noChangeArrowheads="1"/>
            </p:cNvSpPr>
            <p:nvPr/>
          </p:nvSpPr>
          <p:spPr bwMode="auto">
            <a:xfrm>
              <a:off x="1842382" y="5963856"/>
              <a:ext cx="417426" cy="446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p</a:t>
              </a:r>
              <a:r>
                <a:rPr lang="en-US" altLang="ru-RU" sz="2200" baseline="-25000"/>
                <a:t>1</a:t>
              </a:r>
              <a:endParaRPr lang="ru-RU" altLang="ru-RU" sz="2200" baseline="-25000">
                <a:latin typeface="Times New Roman Cyr" pitchFamily="18" charset="0"/>
              </a:endParaRPr>
            </a:p>
          </p:txBody>
        </p:sp>
        <p:sp>
          <p:nvSpPr>
            <p:cNvPr id="9233" name="Rectangle 70"/>
            <p:cNvSpPr>
              <a:spLocks noChangeArrowheads="1"/>
            </p:cNvSpPr>
            <p:nvPr/>
          </p:nvSpPr>
          <p:spPr bwMode="auto">
            <a:xfrm>
              <a:off x="3230335" y="5963856"/>
              <a:ext cx="377691" cy="446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p</a:t>
              </a:r>
              <a:r>
                <a:rPr lang="en-US" altLang="ru-RU" sz="2200" baseline="-25000"/>
                <a:t>2</a:t>
              </a:r>
              <a:endParaRPr lang="ru-RU" altLang="ru-RU" sz="2200" baseline="-25000">
                <a:latin typeface="Times New Roman Cyr" pitchFamily="18" charset="0"/>
              </a:endParaRPr>
            </a:p>
          </p:txBody>
        </p:sp>
        <p:sp>
          <p:nvSpPr>
            <p:cNvPr id="9234" name="Line 74"/>
            <p:cNvSpPr>
              <a:spLocks noChangeShapeType="1"/>
            </p:cNvSpPr>
            <p:nvPr/>
          </p:nvSpPr>
          <p:spPr bwMode="auto">
            <a:xfrm flipH="1" flipV="1">
              <a:off x="2739700" y="5056178"/>
              <a:ext cx="2142" cy="94762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35" name="Line 74"/>
            <p:cNvSpPr>
              <a:spLocks noChangeShapeType="1"/>
            </p:cNvSpPr>
            <p:nvPr/>
          </p:nvSpPr>
          <p:spPr bwMode="auto">
            <a:xfrm flipH="1" flipV="1">
              <a:off x="780255" y="5056178"/>
              <a:ext cx="1975524" cy="1187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36" name="Line 67"/>
            <p:cNvSpPr>
              <a:spLocks noChangeShapeType="1"/>
            </p:cNvSpPr>
            <p:nvPr/>
          </p:nvSpPr>
          <p:spPr bwMode="auto">
            <a:xfrm>
              <a:off x="1540670" y="4264306"/>
              <a:ext cx="2430218" cy="1607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37" name="Line 74"/>
            <p:cNvSpPr>
              <a:spLocks noChangeShapeType="1"/>
            </p:cNvSpPr>
            <p:nvPr/>
          </p:nvSpPr>
          <p:spPr bwMode="auto">
            <a:xfrm flipH="1" flipV="1">
              <a:off x="2051095" y="5475520"/>
              <a:ext cx="2142" cy="54066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38" name="Line 74"/>
            <p:cNvSpPr>
              <a:spLocks noChangeShapeType="1"/>
            </p:cNvSpPr>
            <p:nvPr/>
          </p:nvSpPr>
          <p:spPr bwMode="auto">
            <a:xfrm flipH="1" flipV="1">
              <a:off x="3406422" y="5499269"/>
              <a:ext cx="0" cy="52537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39" name="Line 74"/>
            <p:cNvSpPr>
              <a:spLocks noChangeShapeType="1"/>
            </p:cNvSpPr>
            <p:nvPr/>
          </p:nvSpPr>
          <p:spPr bwMode="auto">
            <a:xfrm flipV="1">
              <a:off x="3418298" y="4666997"/>
              <a:ext cx="0" cy="820398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40" name="Line 74"/>
            <p:cNvSpPr>
              <a:spLocks noChangeShapeType="1"/>
            </p:cNvSpPr>
            <p:nvPr/>
          </p:nvSpPr>
          <p:spPr bwMode="auto">
            <a:xfrm flipV="1">
              <a:off x="2051095" y="4631372"/>
              <a:ext cx="2142" cy="827350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41" name="Line 74"/>
            <p:cNvSpPr>
              <a:spLocks noChangeShapeType="1"/>
            </p:cNvSpPr>
            <p:nvPr/>
          </p:nvSpPr>
          <p:spPr bwMode="auto">
            <a:xfrm flipH="1" flipV="1">
              <a:off x="780248" y="5475516"/>
              <a:ext cx="129053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42" name="Line 74"/>
            <p:cNvSpPr>
              <a:spLocks noChangeShapeType="1"/>
            </p:cNvSpPr>
            <p:nvPr/>
          </p:nvSpPr>
          <p:spPr bwMode="auto">
            <a:xfrm flipH="1" flipV="1">
              <a:off x="786872" y="4607620"/>
              <a:ext cx="1264222" cy="1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43" name="Line 74"/>
            <p:cNvSpPr>
              <a:spLocks noChangeShapeType="1"/>
            </p:cNvSpPr>
            <p:nvPr/>
          </p:nvSpPr>
          <p:spPr bwMode="auto">
            <a:xfrm flipH="1" flipV="1">
              <a:off x="3406422" y="4655120"/>
              <a:ext cx="216875" cy="1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44" name="Line 74"/>
            <p:cNvSpPr>
              <a:spLocks noChangeShapeType="1"/>
            </p:cNvSpPr>
            <p:nvPr/>
          </p:nvSpPr>
          <p:spPr bwMode="auto">
            <a:xfrm flipH="1" flipV="1">
              <a:off x="3401705" y="5487393"/>
              <a:ext cx="209761" cy="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45" name="Rectangle 70"/>
            <p:cNvSpPr>
              <a:spLocks noChangeArrowheads="1"/>
            </p:cNvSpPr>
            <p:nvPr/>
          </p:nvSpPr>
          <p:spPr bwMode="auto">
            <a:xfrm>
              <a:off x="399678" y="5235423"/>
              <a:ext cx="417426" cy="446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q</a:t>
              </a:r>
              <a:r>
                <a:rPr lang="en-US" altLang="ru-RU" sz="2200" i="1" baseline="-25000"/>
                <a:t>S</a:t>
              </a:r>
              <a:endParaRPr lang="ru-RU" altLang="ru-RU" sz="2200" baseline="-25000">
                <a:latin typeface="Times New Roman Cyr" pitchFamily="18" charset="0"/>
              </a:endParaRPr>
            </a:p>
          </p:txBody>
        </p:sp>
        <p:sp>
          <p:nvSpPr>
            <p:cNvPr id="9246" name="Rectangle 70"/>
            <p:cNvSpPr>
              <a:spLocks noChangeArrowheads="1"/>
            </p:cNvSpPr>
            <p:nvPr/>
          </p:nvSpPr>
          <p:spPr bwMode="auto">
            <a:xfrm>
              <a:off x="386588" y="4384323"/>
              <a:ext cx="417426" cy="446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q</a:t>
              </a:r>
              <a:r>
                <a:rPr lang="en-US" altLang="ru-RU" sz="2200" i="1" baseline="-25000"/>
                <a:t>D</a:t>
              </a:r>
              <a:endParaRPr lang="ru-RU" altLang="ru-RU" sz="2200" baseline="-25000">
                <a:latin typeface="Times New Roman Cyr" pitchFamily="18" charset="0"/>
              </a:endParaRPr>
            </a:p>
          </p:txBody>
        </p:sp>
        <p:sp>
          <p:nvSpPr>
            <p:cNvPr id="9247" name="Rectangle 70"/>
            <p:cNvSpPr>
              <a:spLocks noChangeArrowheads="1"/>
            </p:cNvSpPr>
            <p:nvPr/>
          </p:nvSpPr>
          <p:spPr bwMode="auto">
            <a:xfrm>
              <a:off x="3639741" y="5275970"/>
              <a:ext cx="417426" cy="446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q</a:t>
              </a:r>
              <a:r>
                <a:rPr lang="en-US" altLang="ru-RU" sz="2200" i="1" baseline="-25000"/>
                <a:t>D</a:t>
              </a:r>
              <a:endParaRPr lang="ru-RU" altLang="ru-RU" sz="2200" baseline="-25000">
                <a:latin typeface="Times New Roman Cyr" pitchFamily="18" charset="0"/>
              </a:endParaRPr>
            </a:p>
          </p:txBody>
        </p:sp>
        <p:sp>
          <p:nvSpPr>
            <p:cNvPr id="9248" name="Rectangle 70"/>
            <p:cNvSpPr>
              <a:spLocks noChangeArrowheads="1"/>
            </p:cNvSpPr>
            <p:nvPr/>
          </p:nvSpPr>
          <p:spPr bwMode="auto">
            <a:xfrm>
              <a:off x="3616000" y="4431823"/>
              <a:ext cx="417426" cy="446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q</a:t>
              </a:r>
              <a:r>
                <a:rPr lang="en-US" altLang="ru-RU" sz="2200" i="1" baseline="-25000"/>
                <a:t>S</a:t>
              </a:r>
              <a:endParaRPr lang="ru-RU" altLang="ru-RU" sz="2200" baseline="-25000">
                <a:latin typeface="Times New Roman Cyr" pitchFamily="18" charset="0"/>
              </a:endParaRPr>
            </a:p>
          </p:txBody>
        </p:sp>
        <p:sp>
          <p:nvSpPr>
            <p:cNvPr id="9249" name="Rectangle 70"/>
            <p:cNvSpPr>
              <a:spLocks noChangeArrowheads="1"/>
            </p:cNvSpPr>
            <p:nvPr/>
          </p:nvSpPr>
          <p:spPr bwMode="auto">
            <a:xfrm>
              <a:off x="2581987" y="5980564"/>
              <a:ext cx="377691" cy="446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p*</a:t>
              </a:r>
              <a:endParaRPr lang="ru-RU" altLang="ru-RU" sz="2200" baseline="-25000">
                <a:latin typeface="Times New Roman Cyr" pitchFamily="18" charset="0"/>
              </a:endParaRPr>
            </a:p>
          </p:txBody>
        </p:sp>
        <p:sp>
          <p:nvSpPr>
            <p:cNvPr id="9250" name="Rectangle 70"/>
            <p:cNvSpPr>
              <a:spLocks noChangeArrowheads="1"/>
            </p:cNvSpPr>
            <p:nvPr/>
          </p:nvSpPr>
          <p:spPr bwMode="auto">
            <a:xfrm>
              <a:off x="419545" y="4829372"/>
              <a:ext cx="377691" cy="446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q*</a:t>
              </a:r>
              <a:endParaRPr lang="ru-RU" altLang="ru-RU" sz="2200" baseline="-25000">
                <a:latin typeface="Times New Roman Cyr" pitchFamily="18" charset="0"/>
              </a:endParaRPr>
            </a:p>
          </p:txBody>
        </p:sp>
        <p:sp>
          <p:nvSpPr>
            <p:cNvPr id="9251" name="Rectangle 70"/>
            <p:cNvSpPr>
              <a:spLocks noChangeArrowheads="1"/>
            </p:cNvSpPr>
            <p:nvPr/>
          </p:nvSpPr>
          <p:spPr bwMode="auto">
            <a:xfrm>
              <a:off x="817104" y="4821748"/>
              <a:ext cx="1253683" cy="446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дефицит</a:t>
              </a:r>
            </a:p>
          </p:txBody>
        </p:sp>
        <p:sp>
          <p:nvSpPr>
            <p:cNvPr id="9252" name="Rectangle 70"/>
            <p:cNvSpPr>
              <a:spLocks noChangeArrowheads="1"/>
            </p:cNvSpPr>
            <p:nvPr/>
          </p:nvSpPr>
          <p:spPr bwMode="auto">
            <a:xfrm>
              <a:off x="1662675" y="4018369"/>
              <a:ext cx="336698" cy="446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>
                  <a:latin typeface="Times New Roman Cyr" pitchFamily="18" charset="0"/>
                </a:rPr>
                <a:t>D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9253" name="Rectangle 70"/>
            <p:cNvSpPr>
              <a:spLocks noChangeArrowheads="1"/>
            </p:cNvSpPr>
            <p:nvPr/>
          </p:nvSpPr>
          <p:spPr bwMode="auto">
            <a:xfrm>
              <a:off x="3527420" y="4057358"/>
              <a:ext cx="336698" cy="446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>
                  <a:latin typeface="Times New Roman Cyr" pitchFamily="18" charset="0"/>
                </a:rPr>
                <a:t>S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</p:grpSp>
      <p:sp>
        <p:nvSpPr>
          <p:cNvPr id="3" name="Прямоугольник 2"/>
          <p:cNvSpPr>
            <a:spLocks noChangeArrowheads="1"/>
          </p:cNvSpPr>
          <p:nvPr/>
        </p:nvSpPr>
        <p:spPr bwMode="auto">
          <a:xfrm>
            <a:off x="5051425" y="4219575"/>
            <a:ext cx="38290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Ситуация 1.  Низкие цены: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>
                <a:latin typeface="Times New Roman Cyr" pitchFamily="18" charset="0"/>
              </a:rPr>
              <a:t>p</a:t>
            </a:r>
            <a:r>
              <a:rPr lang="ru-RU" altLang="ru-RU" sz="2200" baseline="-25000">
                <a:latin typeface="Times New Roman Cyr" pitchFamily="18" charset="0"/>
              </a:rPr>
              <a:t>1</a:t>
            </a:r>
            <a:r>
              <a:rPr lang="en-US" altLang="ru-RU" sz="2200">
                <a:latin typeface="Times New Roman Cyr" pitchFamily="18" charset="0"/>
              </a:rPr>
              <a:t> &lt; </a:t>
            </a:r>
            <a:r>
              <a:rPr lang="en-US" altLang="ru-RU" sz="2200" i="1">
                <a:latin typeface="Times New Roman Cyr" pitchFamily="18" charset="0"/>
              </a:rPr>
              <a:t>p</a:t>
            </a:r>
            <a:r>
              <a:rPr lang="ru-RU" altLang="ru-RU" sz="2200" i="1">
                <a:latin typeface="Times New Roman Cyr" pitchFamily="18" charset="0"/>
              </a:rPr>
              <a:t>*</a:t>
            </a:r>
            <a:r>
              <a:rPr lang="en-US" altLang="ru-RU" sz="2200">
                <a:latin typeface="Times New Roman Cyr" pitchFamily="18" charset="0"/>
              </a:rPr>
              <a:t>   </a:t>
            </a:r>
            <a:r>
              <a:rPr lang="en-US" altLang="ru-RU" sz="2200">
                <a:latin typeface="Times New Roman Cyr" pitchFamily="18" charset="0"/>
                <a:sym typeface="Symbol" pitchFamily="18" charset="2"/>
              </a:rPr>
              <a:t>   </a:t>
            </a: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дефицит = </a:t>
            </a:r>
            <a:r>
              <a:rPr lang="en-US" altLang="ru-RU" sz="2200" i="1">
                <a:latin typeface="Times New Roman Cyr" pitchFamily="18" charset="0"/>
                <a:sym typeface="Symbol" pitchFamily="18" charset="2"/>
              </a:rPr>
              <a:t>q</a:t>
            </a:r>
            <a:r>
              <a:rPr lang="en-US" altLang="ru-RU" sz="2200" i="1" baseline="-25000">
                <a:latin typeface="Times New Roman Cyr" pitchFamily="18" charset="0"/>
                <a:sym typeface="Symbol" pitchFamily="18" charset="2"/>
              </a:rPr>
              <a:t>D</a:t>
            </a:r>
            <a:r>
              <a:rPr lang="en-US" altLang="ru-RU" sz="2200">
                <a:latin typeface="Times New Roman Cyr" pitchFamily="18" charset="0"/>
                <a:sym typeface="Symbol" pitchFamily="18" charset="2"/>
              </a:rPr>
              <a:t> – </a:t>
            </a:r>
            <a:r>
              <a:rPr lang="en-US" altLang="ru-RU" sz="2200" i="1">
                <a:latin typeface="Times New Roman Cyr" pitchFamily="18" charset="0"/>
                <a:sym typeface="Symbol" pitchFamily="18" charset="2"/>
              </a:rPr>
              <a:t>q</a:t>
            </a:r>
            <a:r>
              <a:rPr lang="en-US" altLang="ru-RU" sz="2200" i="1" baseline="-25000">
                <a:latin typeface="Times New Roman Cyr" pitchFamily="18" charset="0"/>
                <a:sym typeface="Symbol" pitchFamily="18" charset="2"/>
              </a:rPr>
              <a:t>S</a:t>
            </a:r>
            <a:endParaRPr lang="ru-RU" altLang="ru-RU" sz="2200" i="1" baseline="-25000">
              <a:latin typeface="Times New Roman Cyr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 Cyr" pitchFamily="18" charset="0"/>
              </a:rPr>
              <a:t>Выгодно повышать!</a:t>
            </a:r>
            <a:endParaRPr lang="ru-RU" altLang="ru-RU" sz="2200" i="1">
              <a:latin typeface="Times New Roman Cyr" pitchFamily="18" charset="0"/>
              <a:sym typeface="Symbol" pitchFamily="18" charset="2"/>
            </a:endParaRPr>
          </a:p>
        </p:txBody>
      </p:sp>
      <p:sp>
        <p:nvSpPr>
          <p:cNvPr id="68" name="Прямоугольник 67"/>
          <p:cNvSpPr>
            <a:spLocks noChangeArrowheads="1"/>
          </p:cNvSpPr>
          <p:nvPr/>
        </p:nvSpPr>
        <p:spPr bwMode="auto">
          <a:xfrm>
            <a:off x="5051425" y="5303838"/>
            <a:ext cx="38290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Ситуация 2.  Высокие цены: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>
                <a:latin typeface="Times New Roman Cyr" pitchFamily="18" charset="0"/>
              </a:rPr>
              <a:t>p</a:t>
            </a:r>
            <a:r>
              <a:rPr lang="ru-RU" altLang="ru-RU" sz="2200" baseline="-25000">
                <a:latin typeface="Times New Roman Cyr" pitchFamily="18" charset="0"/>
              </a:rPr>
              <a:t>2</a:t>
            </a:r>
            <a:r>
              <a:rPr lang="en-US" altLang="ru-RU" sz="2200">
                <a:latin typeface="Times New Roman Cyr" pitchFamily="18" charset="0"/>
              </a:rPr>
              <a:t> &gt; </a:t>
            </a:r>
            <a:r>
              <a:rPr lang="en-US" altLang="ru-RU" sz="2200" i="1">
                <a:latin typeface="Times New Roman Cyr" pitchFamily="18" charset="0"/>
              </a:rPr>
              <a:t>p</a:t>
            </a:r>
            <a:r>
              <a:rPr lang="ru-RU" altLang="ru-RU" sz="2200" i="1">
                <a:latin typeface="Times New Roman Cyr" pitchFamily="18" charset="0"/>
              </a:rPr>
              <a:t>*</a:t>
            </a:r>
            <a:r>
              <a:rPr lang="en-US" altLang="ru-RU" sz="2200">
                <a:latin typeface="Times New Roman Cyr" pitchFamily="18" charset="0"/>
              </a:rPr>
              <a:t>   </a:t>
            </a:r>
            <a:r>
              <a:rPr lang="en-US" altLang="ru-RU" sz="2200">
                <a:latin typeface="Times New Roman Cyr" pitchFamily="18" charset="0"/>
                <a:sym typeface="Symbol" pitchFamily="18" charset="2"/>
              </a:rPr>
              <a:t>   </a:t>
            </a: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избыток = </a:t>
            </a:r>
            <a:r>
              <a:rPr lang="en-US" altLang="ru-RU" sz="2200" i="1">
                <a:latin typeface="Times New Roman Cyr" pitchFamily="18" charset="0"/>
                <a:sym typeface="Symbol" pitchFamily="18" charset="2"/>
              </a:rPr>
              <a:t>q</a:t>
            </a:r>
            <a:r>
              <a:rPr lang="en-US" altLang="ru-RU" sz="2200" i="1" baseline="-25000">
                <a:latin typeface="Times New Roman Cyr" pitchFamily="18" charset="0"/>
                <a:sym typeface="Symbol" pitchFamily="18" charset="2"/>
              </a:rPr>
              <a:t>S</a:t>
            </a:r>
            <a:r>
              <a:rPr lang="en-US" altLang="ru-RU" sz="2200">
                <a:latin typeface="Times New Roman Cyr" pitchFamily="18" charset="0"/>
                <a:sym typeface="Symbol" pitchFamily="18" charset="2"/>
              </a:rPr>
              <a:t> – </a:t>
            </a:r>
            <a:r>
              <a:rPr lang="en-US" altLang="ru-RU" sz="2200" i="1">
                <a:latin typeface="Times New Roman Cyr" pitchFamily="18" charset="0"/>
                <a:sym typeface="Symbol" pitchFamily="18" charset="2"/>
              </a:rPr>
              <a:t>q</a:t>
            </a:r>
            <a:r>
              <a:rPr lang="en-US" altLang="ru-RU" sz="2200" i="1" baseline="-25000">
                <a:latin typeface="Times New Roman Cyr" pitchFamily="18" charset="0"/>
                <a:sym typeface="Symbol" pitchFamily="18" charset="2"/>
              </a:rPr>
              <a:t>D</a:t>
            </a:r>
            <a:endParaRPr lang="ru-RU" altLang="ru-RU" sz="2200" i="1" baseline="-25000">
              <a:latin typeface="Times New Roman Cyr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 Cyr" pitchFamily="18" charset="0"/>
              </a:rPr>
              <a:t>Выгодно понижать!</a:t>
            </a:r>
            <a:endParaRPr lang="ru-RU" altLang="ru-RU" sz="2200" i="1">
              <a:latin typeface="Times New Roman Cyr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35" grpId="0"/>
      <p:bldP spid="3" grpId="0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Качественные задачи</a:t>
            </a:r>
          </a:p>
        </p:txBody>
      </p:sp>
      <p:sp>
        <p:nvSpPr>
          <p:cNvPr id="10243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>
                <a:latin typeface="Times New Roman Cyr" pitchFamily="18" charset="0"/>
              </a:rPr>
              <a:t>8</a:t>
            </a:r>
            <a:endParaRPr lang="ru-RU" altLang="ru-RU" sz="7200" b="1">
              <a:latin typeface="Times New Roman Cyr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7163" y="1108075"/>
            <a:ext cx="8986837" cy="14462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2200" b="1" dirty="0">
                <a:solidFill>
                  <a:srgbClr val="00FFFF"/>
                </a:solidFill>
              </a:rPr>
              <a:t>Анализ рынка компьютеров в следующих ситуациях:</a:t>
            </a:r>
          </a:p>
          <a:p>
            <a:pPr marL="450850" indent="-450850">
              <a:buFontTx/>
              <a:buAutoNum type="arabicPeriod"/>
              <a:defRPr/>
            </a:pPr>
            <a:r>
              <a:rPr lang="ru-RU" sz="2200" dirty="0"/>
              <a:t>В результате экономического кризиса сократились доходы населения.</a:t>
            </a:r>
          </a:p>
          <a:p>
            <a:pPr marL="450850" indent="-450850">
              <a:buFontTx/>
              <a:buAutoNum type="arabicPeriod"/>
              <a:defRPr/>
            </a:pPr>
            <a:r>
              <a:rPr lang="ru-RU" sz="2200" dirty="0"/>
              <a:t>Разорилась часть фирм, занимающихся продажей компьютеров.</a:t>
            </a:r>
          </a:p>
          <a:p>
            <a:pPr marL="450850" indent="-450850">
              <a:buFontTx/>
              <a:buAutoNum type="arabicPeriod"/>
              <a:defRPr/>
            </a:pPr>
            <a:r>
              <a:rPr lang="ru-RU" sz="2200" dirty="0"/>
              <a:t>Оба вышеперечисленных события произошли одновременно.</a:t>
            </a:r>
          </a:p>
        </p:txBody>
      </p:sp>
      <p:sp>
        <p:nvSpPr>
          <p:cNvPr id="10245" name="Rectangle 8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000">
              <a:latin typeface="Times New Roman Cyr" pitchFamily="18" charset="0"/>
            </a:endParaRPr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182563" y="4043363"/>
            <a:ext cx="8797925" cy="2379662"/>
            <a:chOff x="1599" y="10765"/>
            <a:chExt cx="8688" cy="2237"/>
          </a:xfrm>
        </p:grpSpPr>
        <p:grpSp>
          <p:nvGrpSpPr>
            <p:cNvPr id="10248" name="Group 69"/>
            <p:cNvGrpSpPr>
              <a:grpSpLocks/>
            </p:cNvGrpSpPr>
            <p:nvPr/>
          </p:nvGrpSpPr>
          <p:grpSpPr bwMode="auto">
            <a:xfrm>
              <a:off x="1599" y="10765"/>
              <a:ext cx="2534" cy="2237"/>
              <a:chOff x="7755" y="10549"/>
              <a:chExt cx="2534" cy="2237"/>
            </a:xfrm>
          </p:grpSpPr>
          <p:sp>
            <p:nvSpPr>
              <p:cNvPr id="10276" name="Line 80"/>
              <p:cNvSpPr>
                <a:spLocks noChangeShapeType="1"/>
              </p:cNvSpPr>
              <p:nvPr/>
            </p:nvSpPr>
            <p:spPr bwMode="auto">
              <a:xfrm>
                <a:off x="8117" y="10549"/>
                <a:ext cx="0" cy="21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med" len="lg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77" name="Line 79"/>
              <p:cNvSpPr>
                <a:spLocks noChangeShapeType="1"/>
              </p:cNvSpPr>
              <p:nvPr/>
            </p:nvSpPr>
            <p:spPr bwMode="auto">
              <a:xfrm>
                <a:off x="8117" y="12720"/>
                <a:ext cx="217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78" name="Line 78"/>
              <p:cNvSpPr>
                <a:spLocks noChangeShapeType="1"/>
              </p:cNvSpPr>
              <p:nvPr/>
            </p:nvSpPr>
            <p:spPr bwMode="auto">
              <a:xfrm>
                <a:off x="8479" y="11273"/>
                <a:ext cx="1086" cy="10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79" name="Line 77"/>
              <p:cNvSpPr>
                <a:spLocks noChangeShapeType="1"/>
              </p:cNvSpPr>
              <p:nvPr/>
            </p:nvSpPr>
            <p:spPr bwMode="auto">
              <a:xfrm>
                <a:off x="8660" y="10911"/>
                <a:ext cx="1267" cy="1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80" name="Line 76"/>
              <p:cNvSpPr>
                <a:spLocks noChangeShapeType="1"/>
              </p:cNvSpPr>
              <p:nvPr/>
            </p:nvSpPr>
            <p:spPr bwMode="auto">
              <a:xfrm flipH="1">
                <a:off x="8479" y="10911"/>
                <a:ext cx="1448" cy="1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81" name="Line 75"/>
              <p:cNvSpPr>
                <a:spLocks noChangeShapeType="1"/>
              </p:cNvSpPr>
              <p:nvPr/>
            </p:nvSpPr>
            <p:spPr bwMode="auto">
              <a:xfrm>
                <a:off x="8841" y="11092"/>
                <a:ext cx="0" cy="5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82" name="Rectangle 74"/>
              <p:cNvSpPr>
                <a:spLocks noChangeArrowheads="1"/>
              </p:cNvSpPr>
              <p:nvPr/>
            </p:nvSpPr>
            <p:spPr bwMode="auto">
              <a:xfrm>
                <a:off x="9927" y="12359"/>
                <a:ext cx="285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>
                    <a:latin typeface="Times New Roman Cyr" pitchFamily="18" charset="0"/>
                    <a:cs typeface="Times New Roman" pitchFamily="18" charset="0"/>
                  </a:rPr>
                  <a:t>p</a:t>
                </a:r>
                <a:endParaRPr lang="en-US" altLang="ru-RU" sz="2200">
                  <a:latin typeface="Times New Roman Cyr" pitchFamily="18" charset="0"/>
                </a:endParaRPr>
              </a:p>
            </p:txBody>
          </p:sp>
          <p:sp>
            <p:nvSpPr>
              <p:cNvPr id="10283" name="Rectangle 73"/>
              <p:cNvSpPr>
                <a:spLocks noChangeArrowheads="1"/>
              </p:cNvSpPr>
              <p:nvPr/>
            </p:nvSpPr>
            <p:spPr bwMode="auto">
              <a:xfrm>
                <a:off x="7755" y="10549"/>
                <a:ext cx="362" cy="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>
                    <a:latin typeface="Times New Roman Cyr" pitchFamily="18" charset="0"/>
                    <a:cs typeface="Times New Roman" pitchFamily="18" charset="0"/>
                  </a:rPr>
                  <a:t>q</a:t>
                </a:r>
                <a:endParaRPr lang="en-US" altLang="ru-RU" sz="2200">
                  <a:latin typeface="Times New Roman Cyr" pitchFamily="18" charset="0"/>
                </a:endParaRPr>
              </a:p>
            </p:txBody>
          </p:sp>
          <p:sp>
            <p:nvSpPr>
              <p:cNvPr id="10284" name="Rectangle 72"/>
              <p:cNvSpPr>
                <a:spLocks noChangeArrowheads="1"/>
              </p:cNvSpPr>
              <p:nvPr/>
            </p:nvSpPr>
            <p:spPr bwMode="auto">
              <a:xfrm>
                <a:off x="8327" y="11989"/>
                <a:ext cx="285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>
                    <a:latin typeface="Times New Roman Cyr" pitchFamily="18" charset="0"/>
                    <a:cs typeface="Times New Roman" pitchFamily="18" charset="0"/>
                  </a:rPr>
                  <a:t>S</a:t>
                </a:r>
                <a:endParaRPr lang="en-US" altLang="ru-RU" sz="2200">
                  <a:latin typeface="Times New Roman Cyr" pitchFamily="18" charset="0"/>
                </a:endParaRPr>
              </a:p>
            </p:txBody>
          </p:sp>
          <p:sp>
            <p:nvSpPr>
              <p:cNvPr id="10285" name="Rectangle 71"/>
              <p:cNvSpPr>
                <a:spLocks noChangeArrowheads="1"/>
              </p:cNvSpPr>
              <p:nvPr/>
            </p:nvSpPr>
            <p:spPr bwMode="auto">
              <a:xfrm>
                <a:off x="8841" y="10795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>
                    <a:latin typeface="Times New Roman Cyr" pitchFamily="18" charset="0"/>
                    <a:cs typeface="Times New Roman" pitchFamily="18" charset="0"/>
                  </a:rPr>
                  <a:t>D</a:t>
                </a:r>
                <a:endParaRPr lang="en-US" altLang="ru-RU" sz="2200">
                  <a:latin typeface="Times New Roman Cyr" pitchFamily="18" charset="0"/>
                </a:endParaRPr>
              </a:p>
            </p:txBody>
          </p:sp>
          <p:sp>
            <p:nvSpPr>
              <p:cNvPr id="10286" name="Rectangle 70"/>
              <p:cNvSpPr>
                <a:spLocks noChangeArrowheads="1"/>
              </p:cNvSpPr>
              <p:nvPr/>
            </p:nvSpPr>
            <p:spPr bwMode="auto">
              <a:xfrm>
                <a:off x="8117" y="11338"/>
                <a:ext cx="427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>
                    <a:latin typeface="Times New Roman Cyr" pitchFamily="18" charset="0"/>
                    <a:cs typeface="Times New Roman" pitchFamily="18" charset="0"/>
                  </a:rPr>
                  <a:t>D’</a:t>
                </a:r>
                <a:endParaRPr lang="en-US" altLang="ru-RU" sz="2200">
                  <a:latin typeface="Times New Roman Cyr" pitchFamily="18" charset="0"/>
                </a:endParaRPr>
              </a:p>
            </p:txBody>
          </p:sp>
        </p:grpSp>
        <p:grpSp>
          <p:nvGrpSpPr>
            <p:cNvPr id="10249" name="Group 57"/>
            <p:cNvGrpSpPr>
              <a:grpSpLocks/>
            </p:cNvGrpSpPr>
            <p:nvPr/>
          </p:nvGrpSpPr>
          <p:grpSpPr bwMode="auto">
            <a:xfrm>
              <a:off x="4676" y="10765"/>
              <a:ext cx="2534" cy="2237"/>
              <a:chOff x="1601" y="10549"/>
              <a:chExt cx="2534" cy="2237"/>
            </a:xfrm>
          </p:grpSpPr>
          <p:sp>
            <p:nvSpPr>
              <p:cNvPr id="10265" name="Line 68"/>
              <p:cNvSpPr>
                <a:spLocks noChangeShapeType="1"/>
              </p:cNvSpPr>
              <p:nvPr/>
            </p:nvSpPr>
            <p:spPr bwMode="auto">
              <a:xfrm>
                <a:off x="1963" y="10549"/>
                <a:ext cx="0" cy="21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med" len="lg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66" name="Line 67"/>
              <p:cNvSpPr>
                <a:spLocks noChangeShapeType="1"/>
              </p:cNvSpPr>
              <p:nvPr/>
            </p:nvSpPr>
            <p:spPr bwMode="auto">
              <a:xfrm>
                <a:off x="1963" y="12720"/>
                <a:ext cx="217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67" name="Line 66"/>
              <p:cNvSpPr>
                <a:spLocks noChangeShapeType="1"/>
              </p:cNvSpPr>
              <p:nvPr/>
            </p:nvSpPr>
            <p:spPr bwMode="auto">
              <a:xfrm flipV="1">
                <a:off x="2868" y="11273"/>
                <a:ext cx="1086" cy="10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68" name="Line 65"/>
              <p:cNvSpPr>
                <a:spLocks noChangeShapeType="1"/>
              </p:cNvSpPr>
              <p:nvPr/>
            </p:nvSpPr>
            <p:spPr bwMode="auto">
              <a:xfrm>
                <a:off x="2325" y="10911"/>
                <a:ext cx="1448" cy="1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69" name="Line 64"/>
              <p:cNvSpPr>
                <a:spLocks noChangeShapeType="1"/>
              </p:cNvSpPr>
              <p:nvPr/>
            </p:nvSpPr>
            <p:spPr bwMode="auto">
              <a:xfrm flipH="1">
                <a:off x="2325" y="10911"/>
                <a:ext cx="1448" cy="1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70" name="Line 63"/>
              <p:cNvSpPr>
                <a:spLocks noChangeShapeType="1"/>
              </p:cNvSpPr>
              <p:nvPr/>
            </p:nvSpPr>
            <p:spPr bwMode="auto">
              <a:xfrm>
                <a:off x="3411" y="11273"/>
                <a:ext cx="22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71" name="Rectangle 62"/>
              <p:cNvSpPr>
                <a:spLocks noChangeArrowheads="1"/>
              </p:cNvSpPr>
              <p:nvPr/>
            </p:nvSpPr>
            <p:spPr bwMode="auto">
              <a:xfrm>
                <a:off x="3773" y="12359"/>
                <a:ext cx="285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>
                    <a:latin typeface="Times New Roman Cyr" pitchFamily="18" charset="0"/>
                    <a:cs typeface="Times New Roman" pitchFamily="18" charset="0"/>
                  </a:rPr>
                  <a:t>p</a:t>
                </a:r>
                <a:endParaRPr lang="en-US" altLang="ru-RU" sz="2200">
                  <a:latin typeface="Times New Roman Cyr" pitchFamily="18" charset="0"/>
                </a:endParaRPr>
              </a:p>
            </p:txBody>
          </p:sp>
          <p:sp>
            <p:nvSpPr>
              <p:cNvPr id="10272" name="Rectangle 61"/>
              <p:cNvSpPr>
                <a:spLocks noChangeArrowheads="1"/>
              </p:cNvSpPr>
              <p:nvPr/>
            </p:nvSpPr>
            <p:spPr bwMode="auto">
              <a:xfrm>
                <a:off x="1601" y="10549"/>
                <a:ext cx="362" cy="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>
                    <a:latin typeface="Times New Roman Cyr" pitchFamily="18" charset="0"/>
                    <a:cs typeface="Times New Roman" pitchFamily="18" charset="0"/>
                  </a:rPr>
                  <a:t>q</a:t>
                </a:r>
                <a:endParaRPr lang="en-US" altLang="ru-RU" sz="2200">
                  <a:latin typeface="Times New Roman Cyr" pitchFamily="18" charset="0"/>
                </a:endParaRPr>
              </a:p>
            </p:txBody>
          </p:sp>
          <p:sp>
            <p:nvSpPr>
              <p:cNvPr id="10273" name="Rectangle 60"/>
              <p:cNvSpPr>
                <a:spLocks noChangeArrowheads="1"/>
              </p:cNvSpPr>
              <p:nvPr/>
            </p:nvSpPr>
            <p:spPr bwMode="auto">
              <a:xfrm>
                <a:off x="2144" y="11997"/>
                <a:ext cx="285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>
                    <a:latin typeface="Times New Roman Cyr" pitchFamily="18" charset="0"/>
                    <a:cs typeface="Times New Roman" pitchFamily="18" charset="0"/>
                  </a:rPr>
                  <a:t>S</a:t>
                </a:r>
                <a:endParaRPr lang="en-US" altLang="ru-RU" sz="2200">
                  <a:latin typeface="Times New Roman Cyr" pitchFamily="18" charset="0"/>
                </a:endParaRPr>
              </a:p>
            </p:txBody>
          </p:sp>
          <p:sp>
            <p:nvSpPr>
              <p:cNvPr id="10274" name="Rectangle 59"/>
              <p:cNvSpPr>
                <a:spLocks noChangeArrowheads="1"/>
              </p:cNvSpPr>
              <p:nvPr/>
            </p:nvSpPr>
            <p:spPr bwMode="auto">
              <a:xfrm>
                <a:off x="2144" y="1109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>
                    <a:latin typeface="Times New Roman Cyr" pitchFamily="18" charset="0"/>
                    <a:cs typeface="Times New Roman" pitchFamily="18" charset="0"/>
                  </a:rPr>
                  <a:t>D</a:t>
                </a:r>
                <a:endParaRPr lang="en-US" altLang="ru-RU" sz="2200">
                  <a:latin typeface="Times New Roman Cyr" pitchFamily="18" charset="0"/>
                </a:endParaRPr>
              </a:p>
            </p:txBody>
          </p:sp>
          <p:sp>
            <p:nvSpPr>
              <p:cNvPr id="10275" name="Rectangle 58"/>
              <p:cNvSpPr>
                <a:spLocks noChangeArrowheads="1"/>
              </p:cNvSpPr>
              <p:nvPr/>
            </p:nvSpPr>
            <p:spPr bwMode="auto">
              <a:xfrm>
                <a:off x="3592" y="11454"/>
                <a:ext cx="362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>
                    <a:latin typeface="Times New Roman Cyr" pitchFamily="18" charset="0"/>
                    <a:cs typeface="Times New Roman" pitchFamily="18" charset="0"/>
                  </a:rPr>
                  <a:t>S’</a:t>
                </a:r>
                <a:endParaRPr lang="en-US" altLang="ru-RU" sz="2200">
                  <a:latin typeface="Times New Roman Cyr" pitchFamily="18" charset="0"/>
                </a:endParaRPr>
              </a:p>
            </p:txBody>
          </p:sp>
        </p:grpSp>
        <p:grpSp>
          <p:nvGrpSpPr>
            <p:cNvPr id="10250" name="Group 42"/>
            <p:cNvGrpSpPr>
              <a:grpSpLocks/>
            </p:cNvGrpSpPr>
            <p:nvPr/>
          </p:nvGrpSpPr>
          <p:grpSpPr bwMode="auto">
            <a:xfrm>
              <a:off x="7753" y="10765"/>
              <a:ext cx="2534" cy="2237"/>
              <a:chOff x="7753" y="10765"/>
              <a:chExt cx="2534" cy="2237"/>
            </a:xfrm>
          </p:grpSpPr>
          <p:sp>
            <p:nvSpPr>
              <p:cNvPr id="10251" name="Line 56"/>
              <p:cNvSpPr>
                <a:spLocks noChangeShapeType="1"/>
              </p:cNvSpPr>
              <p:nvPr/>
            </p:nvSpPr>
            <p:spPr bwMode="auto">
              <a:xfrm>
                <a:off x="8115" y="10765"/>
                <a:ext cx="0" cy="21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med" len="lg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52" name="Line 55"/>
              <p:cNvSpPr>
                <a:spLocks noChangeShapeType="1"/>
              </p:cNvSpPr>
              <p:nvPr/>
            </p:nvSpPr>
            <p:spPr bwMode="auto">
              <a:xfrm>
                <a:off x="8115" y="12936"/>
                <a:ext cx="217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53" name="Line 54"/>
              <p:cNvSpPr>
                <a:spLocks noChangeShapeType="1"/>
              </p:cNvSpPr>
              <p:nvPr/>
            </p:nvSpPr>
            <p:spPr bwMode="auto">
              <a:xfrm flipV="1">
                <a:off x="8839" y="11373"/>
                <a:ext cx="1267" cy="1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54" name="Line 53"/>
              <p:cNvSpPr>
                <a:spLocks noChangeShapeType="1"/>
              </p:cNvSpPr>
              <p:nvPr/>
            </p:nvSpPr>
            <p:spPr bwMode="auto">
              <a:xfrm>
                <a:off x="8658" y="11011"/>
                <a:ext cx="1448" cy="1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55" name="Line 52"/>
              <p:cNvSpPr>
                <a:spLocks noChangeShapeType="1"/>
              </p:cNvSpPr>
              <p:nvPr/>
            </p:nvSpPr>
            <p:spPr bwMode="auto">
              <a:xfrm flipH="1">
                <a:off x="8296" y="11011"/>
                <a:ext cx="1629" cy="16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56" name="Line 51"/>
              <p:cNvSpPr>
                <a:spLocks noChangeShapeType="1"/>
              </p:cNvSpPr>
              <p:nvPr/>
            </p:nvSpPr>
            <p:spPr bwMode="auto">
              <a:xfrm>
                <a:off x="9744" y="11192"/>
                <a:ext cx="0" cy="5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57" name="Rectangle 50"/>
              <p:cNvSpPr>
                <a:spLocks noChangeArrowheads="1"/>
              </p:cNvSpPr>
              <p:nvPr/>
            </p:nvSpPr>
            <p:spPr bwMode="auto">
              <a:xfrm>
                <a:off x="9925" y="12575"/>
                <a:ext cx="285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>
                    <a:latin typeface="Times New Roman Cyr" pitchFamily="18" charset="0"/>
                    <a:cs typeface="Times New Roman" pitchFamily="18" charset="0"/>
                  </a:rPr>
                  <a:t>p</a:t>
                </a:r>
                <a:endParaRPr lang="en-US" altLang="ru-RU" sz="2200">
                  <a:latin typeface="Times New Roman Cyr" pitchFamily="18" charset="0"/>
                </a:endParaRPr>
              </a:p>
            </p:txBody>
          </p:sp>
          <p:sp>
            <p:nvSpPr>
              <p:cNvPr id="10258" name="Rectangle 49"/>
              <p:cNvSpPr>
                <a:spLocks noChangeArrowheads="1"/>
              </p:cNvSpPr>
              <p:nvPr/>
            </p:nvSpPr>
            <p:spPr bwMode="auto">
              <a:xfrm>
                <a:off x="7753" y="10765"/>
                <a:ext cx="362" cy="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>
                    <a:latin typeface="Times New Roman Cyr" pitchFamily="18" charset="0"/>
                    <a:cs typeface="Times New Roman" pitchFamily="18" charset="0"/>
                  </a:rPr>
                  <a:t>q</a:t>
                </a:r>
                <a:endParaRPr lang="en-US" altLang="ru-RU" sz="2200">
                  <a:latin typeface="Times New Roman Cyr" pitchFamily="18" charset="0"/>
                </a:endParaRPr>
              </a:p>
            </p:txBody>
          </p:sp>
          <p:sp>
            <p:nvSpPr>
              <p:cNvPr id="10259" name="Rectangle 48"/>
              <p:cNvSpPr>
                <a:spLocks noChangeArrowheads="1"/>
              </p:cNvSpPr>
              <p:nvPr/>
            </p:nvSpPr>
            <p:spPr bwMode="auto">
              <a:xfrm>
                <a:off x="9563" y="10907"/>
                <a:ext cx="285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>
                    <a:latin typeface="Times New Roman Cyr" pitchFamily="18" charset="0"/>
                    <a:cs typeface="Times New Roman" pitchFamily="18" charset="0"/>
                  </a:rPr>
                  <a:t>S</a:t>
                </a:r>
                <a:endParaRPr lang="en-US" altLang="ru-RU" sz="2200">
                  <a:latin typeface="Times New Roman Cyr" pitchFamily="18" charset="0"/>
                </a:endParaRPr>
              </a:p>
            </p:txBody>
          </p:sp>
          <p:sp>
            <p:nvSpPr>
              <p:cNvPr id="10260" name="Rectangle 47"/>
              <p:cNvSpPr>
                <a:spLocks noChangeArrowheads="1"/>
              </p:cNvSpPr>
              <p:nvPr/>
            </p:nvSpPr>
            <p:spPr bwMode="auto">
              <a:xfrm>
                <a:off x="8296" y="11554"/>
                <a:ext cx="46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>
                    <a:latin typeface="Times New Roman Cyr" pitchFamily="18" charset="0"/>
                    <a:cs typeface="Times New Roman" pitchFamily="18" charset="0"/>
                  </a:rPr>
                  <a:t>D’</a:t>
                </a:r>
                <a:endParaRPr lang="en-US" altLang="ru-RU" sz="2200">
                  <a:latin typeface="Times New Roman Cyr" pitchFamily="18" charset="0"/>
                </a:endParaRPr>
              </a:p>
            </p:txBody>
          </p:sp>
          <p:sp>
            <p:nvSpPr>
              <p:cNvPr id="10261" name="Rectangle 46"/>
              <p:cNvSpPr>
                <a:spLocks noChangeArrowheads="1"/>
              </p:cNvSpPr>
              <p:nvPr/>
            </p:nvSpPr>
            <p:spPr bwMode="auto">
              <a:xfrm>
                <a:off x="9744" y="11554"/>
                <a:ext cx="362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>
                    <a:latin typeface="Times New Roman Cyr" pitchFamily="18" charset="0"/>
                    <a:cs typeface="Times New Roman" pitchFamily="18" charset="0"/>
                  </a:rPr>
                  <a:t>S’</a:t>
                </a:r>
                <a:endParaRPr lang="en-US" altLang="ru-RU" sz="2200">
                  <a:latin typeface="Times New Roman Cyr" pitchFamily="18" charset="0"/>
                </a:endParaRPr>
              </a:p>
            </p:txBody>
          </p:sp>
          <p:sp>
            <p:nvSpPr>
              <p:cNvPr id="10262" name="Line 45"/>
              <p:cNvSpPr>
                <a:spLocks noChangeShapeType="1"/>
              </p:cNvSpPr>
              <p:nvPr/>
            </p:nvSpPr>
            <p:spPr bwMode="auto">
              <a:xfrm>
                <a:off x="8296" y="11192"/>
                <a:ext cx="1448" cy="144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63" name="Line 44"/>
              <p:cNvSpPr>
                <a:spLocks noChangeShapeType="1"/>
              </p:cNvSpPr>
              <p:nvPr/>
            </p:nvSpPr>
            <p:spPr bwMode="auto">
              <a:xfrm>
                <a:off x="8839" y="11192"/>
                <a:ext cx="0" cy="5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64" name="Rectangle 43"/>
              <p:cNvSpPr>
                <a:spLocks noChangeArrowheads="1"/>
              </p:cNvSpPr>
              <p:nvPr/>
            </p:nvSpPr>
            <p:spPr bwMode="auto">
              <a:xfrm>
                <a:off x="8735" y="10925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>
                    <a:latin typeface="Times New Roman Cyr" pitchFamily="18" charset="0"/>
                    <a:cs typeface="Times New Roman" pitchFamily="18" charset="0"/>
                  </a:rPr>
                  <a:t>D</a:t>
                </a:r>
                <a:endParaRPr lang="en-US" altLang="ru-RU" sz="2200">
                  <a:latin typeface="Times New Roman Cyr" pitchFamily="18" charset="0"/>
                </a:endParaRPr>
              </a:p>
            </p:txBody>
          </p:sp>
        </p:grpSp>
      </p:grpSp>
      <p:sp>
        <p:nvSpPr>
          <p:cNvPr id="7185" name="Прямоугольник 7184"/>
          <p:cNvSpPr/>
          <p:nvPr/>
        </p:nvSpPr>
        <p:spPr>
          <a:xfrm>
            <a:off x="144463" y="2482850"/>
            <a:ext cx="8824912" cy="14462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2200" b="1" dirty="0">
                <a:solidFill>
                  <a:srgbClr val="00FFFF"/>
                </a:solidFill>
              </a:rPr>
              <a:t>Решение:</a:t>
            </a:r>
          </a:p>
          <a:p>
            <a:pPr marL="457200" indent="-457200">
              <a:buFontTx/>
              <a:buAutoNum type="arabicPeriod"/>
              <a:defRPr/>
            </a:pPr>
            <a:r>
              <a:rPr lang="ru-RU" sz="2200" dirty="0"/>
              <a:t>Сокращение доходов   </a:t>
            </a:r>
            <a:r>
              <a:rPr lang="ru-RU" sz="2200" dirty="0">
                <a:sym typeface="Symbol"/>
              </a:rPr>
              <a:t></a:t>
            </a:r>
            <a:r>
              <a:rPr lang="en-US" sz="2200" dirty="0">
                <a:sym typeface="Symbol"/>
              </a:rPr>
              <a:t> </a:t>
            </a:r>
            <a:r>
              <a:rPr lang="ru-RU" sz="2200" dirty="0">
                <a:sym typeface="Symbol"/>
              </a:rPr>
              <a:t>  </a:t>
            </a:r>
            <a:r>
              <a:rPr lang="en-US" sz="2200" i="1" dirty="0">
                <a:sym typeface="Symbol"/>
              </a:rPr>
              <a:t>D </a:t>
            </a:r>
            <a:r>
              <a:rPr lang="en-US" sz="2200" dirty="0">
                <a:sym typeface="Symbol"/>
              </a:rPr>
              <a:t>,</a:t>
            </a:r>
            <a:r>
              <a:rPr lang="ru-RU" sz="2200" dirty="0">
                <a:sym typeface="Symbol"/>
              </a:rPr>
              <a:t>  </a:t>
            </a:r>
            <a:r>
              <a:rPr lang="en-US" sz="2200" dirty="0">
                <a:sym typeface="Symbol"/>
              </a:rPr>
              <a:t> </a:t>
            </a:r>
            <a:r>
              <a:rPr lang="en-US" sz="2200" i="1" dirty="0">
                <a:sym typeface="Symbol"/>
              </a:rPr>
              <a:t>p </a:t>
            </a:r>
            <a:r>
              <a:rPr lang="en-US" sz="2200" dirty="0">
                <a:sym typeface="Symbol"/>
              </a:rPr>
              <a:t>,  </a:t>
            </a:r>
            <a:r>
              <a:rPr lang="en-US" sz="2200" i="1" dirty="0">
                <a:sym typeface="Symbol"/>
              </a:rPr>
              <a:t>q </a:t>
            </a:r>
            <a:r>
              <a:rPr lang="en-US" sz="2200" dirty="0">
                <a:sym typeface="Symbol"/>
              </a:rPr>
              <a:t></a:t>
            </a:r>
            <a:endParaRPr lang="ru-RU" sz="2200" dirty="0">
              <a:sym typeface="Symbol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ru-RU" sz="2200" dirty="0"/>
              <a:t>Разорение фирм   </a:t>
            </a:r>
            <a:r>
              <a:rPr lang="ru-RU" sz="2200" dirty="0">
                <a:sym typeface="Symbol"/>
              </a:rPr>
              <a:t>   </a:t>
            </a:r>
            <a:r>
              <a:rPr lang="en-US" sz="2200" i="1" dirty="0">
                <a:sym typeface="Symbol"/>
              </a:rPr>
              <a:t>S </a:t>
            </a:r>
            <a:r>
              <a:rPr lang="en-US" sz="2200" dirty="0">
                <a:sym typeface="Symbol"/>
              </a:rPr>
              <a:t>,</a:t>
            </a:r>
            <a:r>
              <a:rPr lang="ru-RU" sz="2200" dirty="0">
                <a:sym typeface="Symbol"/>
              </a:rPr>
              <a:t>  </a:t>
            </a:r>
            <a:r>
              <a:rPr lang="en-US" sz="2200" dirty="0">
                <a:sym typeface="Symbol"/>
              </a:rPr>
              <a:t> </a:t>
            </a:r>
            <a:r>
              <a:rPr lang="en-US" sz="2200" i="1" dirty="0">
                <a:sym typeface="Symbol"/>
              </a:rPr>
              <a:t>p </a:t>
            </a:r>
            <a:r>
              <a:rPr lang="en-US" sz="2200" dirty="0">
                <a:sym typeface="Symbol"/>
              </a:rPr>
              <a:t>,  </a:t>
            </a:r>
            <a:r>
              <a:rPr lang="en-US" sz="2200" i="1" dirty="0">
                <a:sym typeface="Symbol"/>
              </a:rPr>
              <a:t>q </a:t>
            </a:r>
            <a:r>
              <a:rPr lang="en-US" sz="2200" dirty="0">
                <a:sym typeface="Symbol"/>
              </a:rPr>
              <a:t></a:t>
            </a:r>
          </a:p>
          <a:p>
            <a:pPr marL="457200" indent="-457200">
              <a:buFontTx/>
              <a:buAutoNum type="arabicPeriod"/>
              <a:defRPr/>
            </a:pPr>
            <a:r>
              <a:rPr lang="ru-RU" sz="2200" dirty="0">
                <a:sym typeface="Symbol"/>
              </a:rPr>
              <a:t>Сокращение доходов и разорение фирм   </a:t>
            </a:r>
            <a:r>
              <a:rPr lang="en-US" sz="2200" dirty="0">
                <a:sym typeface="Symbol"/>
              </a:rPr>
              <a:t> </a:t>
            </a:r>
            <a:r>
              <a:rPr lang="ru-RU" sz="2200" dirty="0">
                <a:sym typeface="Symbol"/>
              </a:rPr>
              <a:t>  </a:t>
            </a:r>
            <a:r>
              <a:rPr lang="en-US" sz="2200" i="1" dirty="0">
                <a:sym typeface="Symbol"/>
              </a:rPr>
              <a:t>D </a:t>
            </a:r>
            <a:r>
              <a:rPr lang="en-US" sz="2200" dirty="0">
                <a:sym typeface="Symbol"/>
              </a:rPr>
              <a:t>,</a:t>
            </a:r>
            <a:r>
              <a:rPr lang="ru-RU" sz="2200" dirty="0">
                <a:sym typeface="Symbol"/>
              </a:rPr>
              <a:t>  </a:t>
            </a:r>
            <a:r>
              <a:rPr lang="en-US" sz="2200" i="1" dirty="0">
                <a:sym typeface="Symbol"/>
              </a:rPr>
              <a:t>S </a:t>
            </a:r>
            <a:r>
              <a:rPr lang="en-US" sz="2200" dirty="0">
                <a:sym typeface="Symbol"/>
              </a:rPr>
              <a:t>,</a:t>
            </a:r>
            <a:r>
              <a:rPr lang="ru-RU" sz="2200" dirty="0">
                <a:sym typeface="Symbol"/>
              </a:rPr>
              <a:t>  </a:t>
            </a:r>
            <a:r>
              <a:rPr lang="en-US" sz="2200" i="1" dirty="0">
                <a:sym typeface="Symbol"/>
              </a:rPr>
              <a:t>p </a:t>
            </a:r>
            <a:r>
              <a:rPr lang="en-US" sz="2200" dirty="0">
                <a:sym typeface="Symbol"/>
              </a:rPr>
              <a:t>~,  </a:t>
            </a:r>
            <a:r>
              <a:rPr lang="en-US" sz="2200" i="1" dirty="0">
                <a:sym typeface="Symbol"/>
              </a:rPr>
              <a:t>q </a:t>
            </a:r>
            <a:r>
              <a:rPr lang="en-US" sz="2200" dirty="0">
                <a:sym typeface="Symbol"/>
              </a:rPr>
              <a:t></a:t>
            </a:r>
            <a:endParaRPr lang="ru-RU" sz="2200" dirty="0">
              <a:sym typeface="Symbol"/>
            </a:endParaRP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1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69"/>
          <p:cNvSpPr txBox="1">
            <a:spLocks noChangeArrowheads="1"/>
          </p:cNvSpPr>
          <p:nvPr/>
        </p:nvSpPr>
        <p:spPr bwMode="auto">
          <a:xfrm>
            <a:off x="1008063" y="355600"/>
            <a:ext cx="751840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Обратные функции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спроса и предложения</a:t>
            </a:r>
          </a:p>
        </p:txBody>
      </p:sp>
      <p:sp>
        <p:nvSpPr>
          <p:cNvPr id="1126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9</a:t>
            </a:r>
          </a:p>
        </p:txBody>
      </p:sp>
      <p:sp>
        <p:nvSpPr>
          <p:cNvPr id="10245" name="Text Box 72"/>
          <p:cNvSpPr txBox="1">
            <a:spLocks noChangeArrowheads="1"/>
          </p:cNvSpPr>
          <p:nvPr/>
        </p:nvSpPr>
        <p:spPr bwMode="auto">
          <a:xfrm>
            <a:off x="114300" y="1460500"/>
            <a:ext cx="8877300" cy="144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Спрос и предложение на рынке йогурта: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>
                <a:latin typeface="Times New Roman Cyr" pitchFamily="18" charset="0"/>
              </a:rPr>
              <a:t>q</a:t>
            </a:r>
            <a:r>
              <a:rPr lang="en-US" altLang="ru-RU" sz="2200" i="1" baseline="-25000">
                <a:latin typeface="Times New Roman Cyr" pitchFamily="18" charset="0"/>
              </a:rPr>
              <a:t>D</a:t>
            </a:r>
            <a:r>
              <a:rPr lang="en-US" altLang="ru-RU" sz="2200">
                <a:latin typeface="Times New Roman Cyr" pitchFamily="18" charset="0"/>
              </a:rPr>
              <a:t> = 2000 – 50</a:t>
            </a:r>
            <a:r>
              <a:rPr lang="en-US" altLang="ru-RU" sz="2200" i="1">
                <a:latin typeface="Times New Roman Cyr" pitchFamily="18" charset="0"/>
              </a:rPr>
              <a:t>p</a:t>
            </a:r>
            <a:r>
              <a:rPr lang="en-US" altLang="ru-RU" sz="2200">
                <a:latin typeface="Times New Roman Cyr" pitchFamily="18" charset="0"/>
              </a:rPr>
              <a:t>,    </a:t>
            </a:r>
            <a:r>
              <a:rPr lang="en-US" altLang="ru-RU" sz="2200" i="1">
                <a:latin typeface="Times New Roman Cyr" pitchFamily="18" charset="0"/>
              </a:rPr>
              <a:t>q</a:t>
            </a:r>
            <a:r>
              <a:rPr lang="en-US" altLang="ru-RU" sz="2200" i="1" baseline="-25000">
                <a:latin typeface="Times New Roman Cyr" pitchFamily="18" charset="0"/>
              </a:rPr>
              <a:t>S</a:t>
            </a:r>
            <a:r>
              <a:rPr lang="en-US" altLang="ru-RU" sz="2200">
                <a:latin typeface="Times New Roman Cyr" pitchFamily="18" charset="0"/>
              </a:rPr>
              <a:t> = 100</a:t>
            </a:r>
            <a:r>
              <a:rPr lang="en-US" altLang="ru-RU" sz="2200" i="1">
                <a:latin typeface="Times New Roman Cyr" pitchFamily="18" charset="0"/>
              </a:rPr>
              <a:t>p</a:t>
            </a:r>
            <a:r>
              <a:rPr lang="en-US" altLang="ru-RU" sz="2200">
                <a:latin typeface="Times New Roman Cyr" pitchFamily="18" charset="0"/>
              </a:rPr>
              <a:t> – 2500</a:t>
            </a:r>
            <a:r>
              <a:rPr lang="ru-RU" altLang="ru-RU" sz="2200">
                <a:latin typeface="Times New Roman Cyr" pitchFamily="18" charset="0"/>
              </a:rPr>
              <a:t>.</a:t>
            </a:r>
            <a:endParaRPr lang="en-US" altLang="ru-RU" sz="2200">
              <a:latin typeface="Times New Roman Cyr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Равновесие:</a:t>
            </a:r>
            <a:r>
              <a:rPr lang="ru-RU" altLang="ru-RU" sz="2200">
                <a:latin typeface="Times New Roman Cyr" pitchFamily="18" charset="0"/>
              </a:rPr>
              <a:t>  </a:t>
            </a:r>
            <a:r>
              <a:rPr lang="en-US" altLang="ru-RU" sz="2200">
                <a:latin typeface="Times New Roman Cyr" pitchFamily="18" charset="0"/>
              </a:rPr>
              <a:t>2000 – 50</a:t>
            </a:r>
            <a:r>
              <a:rPr lang="en-US" altLang="ru-RU" sz="2200" i="1">
                <a:latin typeface="Times New Roman Cyr" pitchFamily="18" charset="0"/>
              </a:rPr>
              <a:t>p</a:t>
            </a:r>
            <a:r>
              <a:rPr lang="ru-RU" altLang="ru-RU" sz="2200" i="1">
                <a:latin typeface="Times New Roman Cyr" pitchFamily="18" charset="0"/>
              </a:rPr>
              <a:t> </a:t>
            </a:r>
            <a:r>
              <a:rPr lang="en-US" altLang="ru-RU" sz="2200">
                <a:latin typeface="Times New Roman Cyr" pitchFamily="18" charset="0"/>
              </a:rPr>
              <a:t>= 100</a:t>
            </a:r>
            <a:r>
              <a:rPr lang="en-US" altLang="ru-RU" sz="2200" i="1">
                <a:latin typeface="Times New Roman Cyr" pitchFamily="18" charset="0"/>
              </a:rPr>
              <a:t>p</a:t>
            </a:r>
            <a:r>
              <a:rPr lang="en-US" altLang="ru-RU" sz="2200">
                <a:latin typeface="Times New Roman Cyr" pitchFamily="18" charset="0"/>
              </a:rPr>
              <a:t> – 2500</a:t>
            </a:r>
            <a:r>
              <a:rPr lang="ru-RU" altLang="ru-RU" sz="2200">
                <a:latin typeface="Times New Roman Cyr" pitchFamily="18" charset="0"/>
              </a:rPr>
              <a:t>,  150</a:t>
            </a:r>
            <a:r>
              <a:rPr lang="en-US" altLang="ru-RU" sz="2200" i="1">
                <a:latin typeface="Times New Roman Cyr" pitchFamily="18" charset="0"/>
              </a:rPr>
              <a:t>p</a:t>
            </a:r>
            <a:r>
              <a:rPr lang="ru-RU" altLang="ru-RU" sz="2200">
                <a:latin typeface="Times New Roman Cyr" pitchFamily="18" charset="0"/>
              </a:rPr>
              <a:t> = 4500,  </a:t>
            </a:r>
            <a:r>
              <a:rPr lang="en-US" altLang="ru-RU" sz="2200" b="1" i="1">
                <a:solidFill>
                  <a:srgbClr val="00FFFF"/>
                </a:solidFill>
                <a:latin typeface="Times New Roman Cyr" pitchFamily="18" charset="0"/>
              </a:rPr>
              <a:t>p</a:t>
            </a: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* = 30</a:t>
            </a:r>
            <a:r>
              <a:rPr lang="ru-RU" altLang="ru-RU" sz="2200">
                <a:latin typeface="Times New Roman Cyr" pitchFamily="18" charset="0"/>
              </a:rPr>
              <a:t>,  </a:t>
            </a:r>
            <a:r>
              <a:rPr lang="en-US" altLang="ru-RU" sz="2200" b="1" i="1">
                <a:solidFill>
                  <a:srgbClr val="00FFFF"/>
                </a:solidFill>
                <a:latin typeface="Times New Roman Cyr" pitchFamily="18" charset="0"/>
              </a:rPr>
              <a:t>q</a:t>
            </a: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* = 500</a:t>
            </a:r>
            <a:r>
              <a:rPr lang="ru-RU" altLang="ru-RU" sz="2200">
                <a:latin typeface="Times New Roman Cyr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 Cyr" pitchFamily="18" charset="0"/>
              </a:rPr>
              <a:t>                                                                                            </a:t>
            </a:r>
            <a:r>
              <a:rPr lang="en-US" altLang="ru-RU" sz="2200" b="1" i="1">
                <a:solidFill>
                  <a:srgbClr val="00FFFF"/>
                </a:solidFill>
                <a:latin typeface="Times New Roman Cyr" pitchFamily="18" charset="0"/>
              </a:rPr>
              <a:t>p</a:t>
            </a:r>
            <a:r>
              <a:rPr lang="en-US" altLang="ru-RU" sz="2200" b="1" baseline="-25000">
                <a:solidFill>
                  <a:srgbClr val="00FFFF"/>
                </a:solidFill>
                <a:latin typeface="Times New Roman Cyr" pitchFamily="18" charset="0"/>
              </a:rPr>
              <a:t>max</a:t>
            </a:r>
            <a:r>
              <a:rPr lang="en-US" altLang="ru-RU" sz="2200" b="1">
                <a:solidFill>
                  <a:srgbClr val="00FFFF"/>
                </a:solidFill>
                <a:latin typeface="Times New Roman Cyr" pitchFamily="18" charset="0"/>
              </a:rPr>
              <a:t>= 40</a:t>
            </a:r>
            <a:r>
              <a:rPr lang="en-US" altLang="ru-RU" sz="2200">
                <a:latin typeface="Times New Roman Cyr" pitchFamily="18" charset="0"/>
              </a:rPr>
              <a:t>,  </a:t>
            </a:r>
            <a:r>
              <a:rPr lang="en-US" altLang="ru-RU" sz="2200" b="1" i="1">
                <a:solidFill>
                  <a:srgbClr val="00FFFF"/>
                </a:solidFill>
                <a:latin typeface="Times New Roman Cyr" pitchFamily="18" charset="0"/>
              </a:rPr>
              <a:t>p</a:t>
            </a:r>
            <a:r>
              <a:rPr lang="en-US" altLang="ru-RU" sz="2200" b="1" baseline="-25000">
                <a:solidFill>
                  <a:srgbClr val="00FFFF"/>
                </a:solidFill>
                <a:latin typeface="Times New Roman Cyr" pitchFamily="18" charset="0"/>
              </a:rPr>
              <a:t>min</a:t>
            </a:r>
            <a:r>
              <a:rPr lang="en-US" altLang="ru-RU" sz="2200" b="1">
                <a:solidFill>
                  <a:srgbClr val="00FFFF"/>
                </a:solidFill>
                <a:latin typeface="Times New Roman Cyr" pitchFamily="18" charset="0"/>
              </a:rPr>
              <a:t>= 25</a:t>
            </a:r>
            <a:r>
              <a:rPr lang="en-US" altLang="ru-RU" sz="2200">
                <a:latin typeface="Times New Roman Cyr" pitchFamily="18" charset="0"/>
              </a:rPr>
              <a:t>.</a:t>
            </a:r>
            <a:endParaRPr lang="ru-RU" altLang="ru-RU" sz="2200">
              <a:latin typeface="Times New Roman Cyr" pitchFamily="18" charset="0"/>
            </a:endParaRPr>
          </a:p>
        </p:txBody>
      </p:sp>
      <p:sp>
        <p:nvSpPr>
          <p:cNvPr id="10" name="Text Box 73"/>
          <p:cNvSpPr txBox="1">
            <a:spLocks noChangeArrowheads="1"/>
          </p:cNvSpPr>
          <p:nvPr/>
        </p:nvSpPr>
        <p:spPr bwMode="auto">
          <a:xfrm>
            <a:off x="114300" y="2870200"/>
            <a:ext cx="89058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Выразим цену через объем:</a:t>
            </a:r>
            <a:r>
              <a:rPr lang="en-US" altLang="ru-RU" sz="2200">
                <a:latin typeface="Times New Roman Cyr" pitchFamily="18" charset="0"/>
              </a:rPr>
              <a:t> </a:t>
            </a:r>
            <a:r>
              <a:rPr lang="en-US" altLang="ru-RU" sz="2200" i="1">
                <a:latin typeface="Times New Roman Cyr" pitchFamily="18" charset="0"/>
              </a:rPr>
              <a:t> p</a:t>
            </a:r>
            <a:r>
              <a:rPr lang="en-US" altLang="ru-RU" sz="2200" i="1" baseline="-25000">
                <a:latin typeface="Times New Roman Cyr" pitchFamily="18" charset="0"/>
              </a:rPr>
              <a:t>D</a:t>
            </a:r>
            <a:r>
              <a:rPr lang="en-US" altLang="ru-RU" sz="2200">
                <a:latin typeface="Times New Roman Cyr" pitchFamily="18" charset="0"/>
              </a:rPr>
              <a:t> = 40 – 0,02</a:t>
            </a:r>
            <a:r>
              <a:rPr lang="en-US" altLang="ru-RU" sz="2200" i="1">
                <a:latin typeface="Times New Roman Cyr" pitchFamily="18" charset="0"/>
              </a:rPr>
              <a:t>q</a:t>
            </a:r>
            <a:r>
              <a:rPr lang="en-US" altLang="ru-RU" sz="2200">
                <a:latin typeface="Times New Roman Cyr" pitchFamily="18" charset="0"/>
              </a:rPr>
              <a:t>,    </a:t>
            </a:r>
            <a:r>
              <a:rPr lang="en-US" altLang="ru-RU" sz="2200" i="1">
                <a:latin typeface="Times New Roman Cyr" pitchFamily="18" charset="0"/>
              </a:rPr>
              <a:t>p</a:t>
            </a:r>
            <a:r>
              <a:rPr lang="en-US" altLang="ru-RU" sz="2200" i="1" baseline="-25000">
                <a:latin typeface="Times New Roman Cyr" pitchFamily="18" charset="0"/>
              </a:rPr>
              <a:t>S</a:t>
            </a:r>
            <a:r>
              <a:rPr lang="en-US" altLang="ru-RU" sz="2200">
                <a:latin typeface="Times New Roman Cyr" pitchFamily="18" charset="0"/>
              </a:rPr>
              <a:t> = 25 + 0,01</a:t>
            </a:r>
            <a:r>
              <a:rPr lang="en-US" altLang="ru-RU" sz="2200" i="1">
                <a:latin typeface="Times New Roman Cyr" pitchFamily="18" charset="0"/>
              </a:rPr>
              <a:t>q</a:t>
            </a:r>
            <a:r>
              <a:rPr lang="ru-RU" altLang="ru-RU" sz="2200">
                <a:latin typeface="Times New Roman Cyr" pitchFamily="18" charset="0"/>
              </a:rPr>
              <a:t>.  </a:t>
            </a:r>
          </a:p>
        </p:txBody>
      </p:sp>
      <p:sp>
        <p:nvSpPr>
          <p:cNvPr id="11" name="Text Box 74"/>
          <p:cNvSpPr txBox="1">
            <a:spLocks noChangeArrowheads="1"/>
          </p:cNvSpPr>
          <p:nvPr/>
        </p:nvSpPr>
        <p:spPr bwMode="auto">
          <a:xfrm>
            <a:off x="125413" y="4616450"/>
            <a:ext cx="8866187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Цена потребителя </a:t>
            </a:r>
            <a:r>
              <a:rPr lang="ru-RU" altLang="ru-RU" sz="2200">
                <a:latin typeface="Times New Roman Cyr" pitchFamily="18" charset="0"/>
              </a:rPr>
              <a:t>(обратная функция спроса)</a:t>
            </a:r>
            <a:r>
              <a:rPr lang="en-US" altLang="ru-RU" sz="2200">
                <a:latin typeface="Times New Roman Cyr" pitchFamily="18" charset="0"/>
              </a:rPr>
              <a:t> –</a:t>
            </a:r>
            <a:r>
              <a:rPr lang="ru-RU" altLang="ru-RU" sz="2200">
                <a:latin typeface="Times New Roman Cyr" pitchFamily="18" charset="0"/>
              </a:rPr>
              <a:t> максимальная цена, по которой потребитель купит заданный объем товара </a:t>
            </a:r>
            <a:r>
              <a:rPr lang="en-US" altLang="ru-RU" sz="2200" i="1">
                <a:latin typeface="Times New Roman Cyr" pitchFamily="18" charset="0"/>
              </a:rPr>
              <a:t>q</a:t>
            </a:r>
            <a:r>
              <a:rPr lang="ru-RU" altLang="ru-RU" sz="2200">
                <a:latin typeface="Times New Roman Cyr" pitchFamily="18" charset="0"/>
              </a:rPr>
              <a:t>.</a:t>
            </a:r>
            <a:endParaRPr lang="ru-RU" altLang="ru-RU" sz="2200" b="1">
              <a:solidFill>
                <a:srgbClr val="00FFFF"/>
              </a:solidFill>
              <a:latin typeface="Times New Roman Cyr" pitchFamily="18" charset="0"/>
            </a:endParaRPr>
          </a:p>
        </p:txBody>
      </p:sp>
      <p:graphicFrame>
        <p:nvGraphicFramePr>
          <p:cNvPr id="8" name="Group 75"/>
          <p:cNvGraphicFramePr>
            <a:graphicFrameLocks noGrp="1"/>
          </p:cNvGraphicFramePr>
          <p:nvPr/>
        </p:nvGraphicFramePr>
        <p:xfrm>
          <a:off x="220663" y="3373438"/>
          <a:ext cx="8688387" cy="1116013"/>
        </p:xfrm>
        <a:graphic>
          <a:graphicData uri="http://schemas.openxmlformats.org/drawingml/2006/table">
            <a:tbl>
              <a:tblPr/>
              <a:tblGrid>
                <a:gridCol w="4154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2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Объем, шт.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Цена потребителя, руб.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28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Цена поставщика, руб.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29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35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>
            <a:spLocks noChangeArrowheads="1"/>
          </p:cNvSpPr>
          <p:nvPr/>
        </p:nvSpPr>
        <p:spPr bwMode="auto">
          <a:xfrm>
            <a:off x="114300" y="5386388"/>
            <a:ext cx="887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Цена поставщика </a:t>
            </a:r>
            <a:r>
              <a:rPr lang="ru-RU" altLang="ru-RU" sz="2200">
                <a:latin typeface="Times New Roman Cyr" pitchFamily="18" charset="0"/>
              </a:rPr>
              <a:t>(обратная функция предложения) – минимальная це-на, по которой поставщик поставит на рынок заданный объем товара </a:t>
            </a:r>
            <a:r>
              <a:rPr lang="en-US" altLang="ru-RU" sz="2200" i="1">
                <a:latin typeface="Times New Roman Cyr" pitchFamily="18" charset="0"/>
              </a:rPr>
              <a:t>q</a:t>
            </a:r>
            <a:r>
              <a:rPr lang="ru-RU" altLang="ru-RU" sz="2200">
                <a:latin typeface="Times New Roman Cyr" pitchFamily="18" charset="0"/>
              </a:rPr>
              <a:t>.</a:t>
            </a:r>
            <a:endParaRPr lang="ru-RU" altLang="ru-RU" sz="2200" b="1">
              <a:solidFill>
                <a:srgbClr val="00FFFF"/>
              </a:solidFill>
              <a:latin typeface="Times New Roman Cyr" pitchFamily="18" charset="0"/>
            </a:endParaRP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" grpId="0"/>
      <p:bldP spid="11" grpId="0"/>
      <p:bldP spid="2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16676</TotalTime>
  <Words>865</Words>
  <Application>Microsoft Office PowerPoint</Application>
  <PresentationFormat>Экран (4:3)</PresentationFormat>
  <Paragraphs>230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Monotype Sorts</vt:lpstr>
      <vt:lpstr>Symbol</vt:lpstr>
      <vt:lpstr>Times New Roman</vt:lpstr>
      <vt:lpstr>Times New Roman Cyr</vt:lpstr>
      <vt:lpstr>Мерцание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455</cp:revision>
  <dcterms:created xsi:type="dcterms:W3CDTF">1997-05-19T02:18:46Z</dcterms:created>
  <dcterms:modified xsi:type="dcterms:W3CDTF">2019-02-04T07:59:44Z</dcterms:modified>
</cp:coreProperties>
</file>