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1" r:id="rId2"/>
    <p:sldId id="374" r:id="rId3"/>
    <p:sldId id="377" r:id="rId4"/>
    <p:sldId id="381" r:id="rId5"/>
    <p:sldId id="386" r:id="rId6"/>
    <p:sldId id="384" r:id="rId7"/>
    <p:sldId id="385" r:id="rId8"/>
    <p:sldId id="378" r:id="rId9"/>
    <p:sldId id="379" r:id="rId10"/>
    <p:sldId id="387" r:id="rId11"/>
    <p:sldId id="388" r:id="rId12"/>
    <p:sldId id="383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0093"/>
    <a:srgbClr val="FFFF00"/>
    <a:srgbClr val="00FFFF"/>
    <a:srgbClr val="C0C0C0"/>
    <a:srgbClr val="6666FF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461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073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C633-ABDC-430B-8BD2-D0515EC08FA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702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1DB1D-6D88-4054-9619-F5375A58F54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461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D4B1-C5B4-48AD-A3BA-946B6F8EA65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0353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62BB-CC43-48AC-AC03-C6E3CA36DA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0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B13A1-B539-49D9-BD73-92A37BB6DF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639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FD14D-4289-4EF1-9255-4F828D164D0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46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BEB2-400C-43A8-B507-EE6B80B141F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63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0FF7F-E1FD-4C7D-B721-A59517EFC1E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5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0C073-738F-42EF-A04D-45E12ED07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147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913C-B6F1-4CC5-8A0D-2FD2BB6D1B0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5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C252D-6A80-410F-8081-018ED93F1CE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27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4AFA0DB1-AB85-45E3-91BB-51B5BA7A1C0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4</a:t>
            </a:r>
            <a:r>
              <a:rPr lang="en-US" altLang="ru-RU" sz="6000" b="1" dirty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Эластичность и ее виды</a:t>
            </a:r>
            <a:endParaRPr lang="ru-RU" altLang="ru-RU" sz="44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Перекрестная эластичность</a:t>
            </a:r>
          </a:p>
        </p:txBody>
      </p:sp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10</a:t>
            </a:r>
          </a:p>
        </p:txBody>
      </p:sp>
      <p:sp>
        <p:nvSpPr>
          <p:cNvPr id="12292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12293" name="Прямоугольник 2"/>
          <p:cNvSpPr>
            <a:spLocks noChangeArrowheads="1"/>
          </p:cNvSpPr>
          <p:nvPr/>
        </p:nvSpPr>
        <p:spPr bwMode="auto">
          <a:xfrm>
            <a:off x="131763" y="1092200"/>
            <a:ext cx="9012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цене другого товара (перекрестная эластич-ность)  </a:t>
            </a:r>
            <a:r>
              <a:rPr lang="ru-RU" altLang="ru-RU" sz="2200">
                <a:latin typeface="Times New Roman Cyr" pitchFamily="18" charset="0"/>
              </a:rPr>
              <a:t>показывает, на сколько процентов изменяется спрос при измене-нии цены другого товара на 1 процент.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 Вычисляется для пары товаров!</a:t>
            </a:r>
          </a:p>
        </p:txBody>
      </p:sp>
      <p:sp>
        <p:nvSpPr>
          <p:cNvPr id="48" name="Прямоугольник 47"/>
          <p:cNvSpPr>
            <a:spLocks noChangeArrowheads="1"/>
          </p:cNvSpPr>
          <p:nvPr/>
        </p:nvSpPr>
        <p:spPr bwMode="auto">
          <a:xfrm>
            <a:off x="155575" y="2192338"/>
            <a:ext cx="88519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C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&gt;0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товары-заменители (</a:t>
            </a:r>
            <a:r>
              <a:rPr lang="en-US" altLang="ru-RU" sz="2200">
                <a:latin typeface="Times New Roman Cyr" pitchFamily="18" charset="0"/>
              </a:rPr>
              <a:t>substitutes</a:t>
            </a:r>
            <a:r>
              <a:rPr lang="ru-RU" altLang="ru-RU" sz="2200">
                <a:latin typeface="Times New Roman Cyr" pitchFamily="18" charset="0"/>
              </a:rPr>
              <a:t>)</a:t>
            </a:r>
            <a:r>
              <a:rPr lang="en-US" altLang="ru-RU" sz="2200">
                <a:latin typeface="Times New Roman Cyr" pitchFamily="18" charset="0"/>
              </a:rPr>
              <a:t>, </a:t>
            </a:r>
            <a:r>
              <a:rPr lang="ru-RU" altLang="ru-RU" sz="2200">
                <a:latin typeface="Times New Roman Cyr" pitchFamily="18" charset="0"/>
              </a:rPr>
              <a:t>при росте цены другого товара потребитель увеличивает покупки данного;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C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&lt;0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дополняющие товары (</a:t>
            </a:r>
            <a:r>
              <a:rPr lang="en-US" altLang="ru-RU" sz="2200">
                <a:latin typeface="Times New Roman Cyr" pitchFamily="18" charset="0"/>
              </a:rPr>
              <a:t>complements), </a:t>
            </a:r>
            <a:r>
              <a:rPr lang="ru-RU" altLang="ru-RU" sz="2200">
                <a:latin typeface="Times New Roman Cyr" pitchFamily="18" charset="0"/>
              </a:rPr>
              <a:t>при</a:t>
            </a:r>
            <a:r>
              <a:rPr lang="en-US" altLang="ru-RU" sz="2200">
                <a:latin typeface="Times New Roman Cyr" pitchFamily="18" charset="0"/>
              </a:rPr>
              <a:t> </a:t>
            </a:r>
            <a:r>
              <a:rPr lang="ru-RU" altLang="ru-RU" sz="2200">
                <a:latin typeface="Times New Roman Cyr" pitchFamily="18" charset="0"/>
              </a:rPr>
              <a:t>увеличении цены дру-гого товара его потребление падает одновременно с данным;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C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0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независимые товары (</a:t>
            </a:r>
            <a:r>
              <a:rPr lang="en-US" altLang="ru-RU" sz="2200">
                <a:latin typeface="Times New Roman Cyr" pitchFamily="18" charset="0"/>
              </a:rPr>
              <a:t>independent goods), </a:t>
            </a:r>
            <a:r>
              <a:rPr lang="ru-RU" altLang="ru-RU" sz="2200">
                <a:latin typeface="Times New Roman Cyr" pitchFamily="18" charset="0"/>
              </a:rPr>
              <a:t>цена другого товара не влияет на спрос на данный.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8750" y="4275138"/>
            <a:ext cx="8955088" cy="2462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200" b="1" dirty="0">
                <a:solidFill>
                  <a:srgbClr val="00FFFF"/>
                </a:solidFill>
              </a:rPr>
              <a:t>Эластичность спроса на товар </a:t>
            </a:r>
            <a:r>
              <a:rPr lang="en-US" altLang="ru-RU" sz="2200" b="1" i="1" dirty="0">
                <a:solidFill>
                  <a:srgbClr val="00FFFF"/>
                </a:solidFill>
              </a:rPr>
              <a:t>y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</a:rPr>
              <a:t>по цене товара </a:t>
            </a:r>
            <a:r>
              <a:rPr lang="en-US" altLang="ru-RU" sz="2200" b="1" i="1" dirty="0">
                <a:solidFill>
                  <a:srgbClr val="00FFFF"/>
                </a:solidFill>
              </a:rPr>
              <a:t>x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</a:rPr>
              <a:t>может не совпадать (даже по знаку!) с эластичностью спроса на товар </a:t>
            </a:r>
            <a:r>
              <a:rPr lang="en-US" altLang="ru-RU" sz="2200" b="1" i="1" dirty="0">
                <a:solidFill>
                  <a:srgbClr val="00FFFF"/>
                </a:solidFill>
              </a:rPr>
              <a:t>x</a:t>
            </a:r>
            <a:r>
              <a:rPr lang="ru-RU" altLang="ru-RU" sz="2200" b="1" dirty="0">
                <a:solidFill>
                  <a:srgbClr val="00FFFF"/>
                </a:solidFill>
              </a:rPr>
              <a:t> по цене товара </a:t>
            </a:r>
            <a:r>
              <a:rPr lang="en-US" altLang="ru-RU" sz="2200" b="1" i="1" dirty="0">
                <a:solidFill>
                  <a:srgbClr val="00FFFF"/>
                </a:solidFill>
              </a:rPr>
              <a:t>y</a:t>
            </a:r>
            <a:r>
              <a:rPr lang="en-US" altLang="ru-RU" sz="2200" b="1" dirty="0">
                <a:solidFill>
                  <a:srgbClr val="00FFFF"/>
                </a:solidFill>
              </a:rPr>
              <a:t>!</a:t>
            </a:r>
          </a:p>
          <a:p>
            <a:pPr>
              <a:defRPr/>
            </a:pPr>
            <a:r>
              <a:rPr lang="en-US" altLang="ru-RU" sz="2200" i="1" dirty="0"/>
              <a:t>x</a:t>
            </a:r>
            <a:r>
              <a:rPr lang="en-US" altLang="ru-RU" sz="2200" dirty="0"/>
              <a:t> – </a:t>
            </a:r>
            <a:r>
              <a:rPr lang="ru-RU" altLang="ru-RU" sz="2200" dirty="0"/>
              <a:t>продукты питания,   </a:t>
            </a:r>
            <a:r>
              <a:rPr lang="en-US" altLang="ru-RU" sz="2200" i="1" dirty="0"/>
              <a:t>y</a:t>
            </a:r>
            <a:r>
              <a:rPr lang="en-US" altLang="ru-RU" sz="2200" dirty="0"/>
              <a:t> – </a:t>
            </a:r>
            <a:r>
              <a:rPr lang="ru-RU" altLang="ru-RU" sz="2200" dirty="0"/>
              <a:t>элитный коньяк</a:t>
            </a:r>
          </a:p>
          <a:p>
            <a:pPr marL="900113" indent="-900113">
              <a:defRPr/>
            </a:pPr>
            <a:r>
              <a:rPr lang="en-US" altLang="ru-RU" sz="2200" i="1" dirty="0" err="1"/>
              <a:t>p</a:t>
            </a:r>
            <a:r>
              <a:rPr lang="en-US" altLang="ru-RU" sz="2200" i="1" baseline="-25000" dirty="0" err="1"/>
              <a:t>x</a:t>
            </a:r>
            <a:r>
              <a:rPr lang="en-US" altLang="ru-RU" sz="2200" dirty="0">
                <a:sym typeface="Symbol"/>
              </a:rPr>
              <a:t></a:t>
            </a:r>
            <a:r>
              <a:rPr lang="en-US" altLang="ru-RU" sz="2200" dirty="0"/>
              <a:t> </a:t>
            </a:r>
            <a:r>
              <a:rPr lang="en-US" altLang="ru-RU" sz="2200" i="1" dirty="0"/>
              <a:t>y</a:t>
            </a:r>
            <a:r>
              <a:rPr lang="en-US" altLang="ru-RU" sz="2200" dirty="0">
                <a:sym typeface="Symbol"/>
              </a:rPr>
              <a:t>	</a:t>
            </a:r>
            <a:r>
              <a:rPr lang="ru-RU" altLang="ru-RU" sz="2200" dirty="0">
                <a:sym typeface="Symbol"/>
              </a:rPr>
              <a:t>при подорожании продуктов не остается денег на коньяк;</a:t>
            </a:r>
            <a:br>
              <a:rPr lang="ru-RU" altLang="ru-RU" sz="2200" dirty="0">
                <a:sym typeface="Symbol"/>
              </a:rPr>
            </a:br>
            <a:r>
              <a:rPr lang="ru-RU" altLang="ru-RU" sz="2200" dirty="0">
                <a:sym typeface="Symbol"/>
              </a:rPr>
              <a:t>коньяк – дополняющий товар для продуктов.</a:t>
            </a:r>
          </a:p>
          <a:p>
            <a:pPr marL="900113" indent="-900113">
              <a:defRPr/>
            </a:pPr>
            <a:r>
              <a:rPr lang="en-US" altLang="ru-RU" sz="2200" i="1" dirty="0" err="1"/>
              <a:t>p</a:t>
            </a:r>
            <a:r>
              <a:rPr lang="en-US" altLang="ru-RU" sz="2200" i="1" baseline="-25000" dirty="0" err="1"/>
              <a:t>y</a:t>
            </a:r>
            <a:r>
              <a:rPr lang="en-US" altLang="ru-RU" sz="2200" dirty="0">
                <a:sym typeface="Symbol"/>
              </a:rPr>
              <a:t></a:t>
            </a:r>
            <a:r>
              <a:rPr lang="en-US" altLang="ru-RU" sz="2200" dirty="0"/>
              <a:t> </a:t>
            </a:r>
            <a:r>
              <a:rPr lang="en-US" altLang="ru-RU" sz="2200" i="1" dirty="0"/>
              <a:t>x</a:t>
            </a:r>
            <a:r>
              <a:rPr lang="en-US" altLang="ru-RU" sz="2200" dirty="0">
                <a:sym typeface="Symbol"/>
              </a:rPr>
              <a:t> 	</a:t>
            </a:r>
            <a:r>
              <a:rPr lang="ru-RU" altLang="ru-RU" sz="2200" dirty="0">
                <a:sym typeface="Symbol"/>
              </a:rPr>
              <a:t>при росте цены коньяка приходится от него отказаться, остается больше денег на продукты; продукты – заменители коньяка.</a:t>
            </a:r>
            <a:endParaRPr lang="ru-RU" altLang="ru-RU" sz="2200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Эластичность предложения</a:t>
            </a:r>
          </a:p>
        </p:txBody>
      </p:sp>
      <p:sp>
        <p:nvSpPr>
          <p:cNvPr id="1331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11</a:t>
            </a:r>
          </a:p>
        </p:txBody>
      </p:sp>
      <p:sp>
        <p:nvSpPr>
          <p:cNvPr id="13316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13317" name="Прямоугольник 2"/>
          <p:cNvSpPr>
            <a:spLocks noChangeArrowheads="1"/>
          </p:cNvSpPr>
          <p:nvPr/>
        </p:nvSpPr>
        <p:spPr bwMode="auto">
          <a:xfrm>
            <a:off x="131763" y="1092200"/>
            <a:ext cx="9012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Ценовая эластичность предложения </a:t>
            </a:r>
            <a:r>
              <a:rPr lang="ru-RU" altLang="ru-RU" sz="2200">
                <a:latin typeface="Times New Roman Cyr" pitchFamily="18" charset="0"/>
              </a:rPr>
              <a:t>показывает, на сколько процентов изменяется  предложение товара  при изменении  его цены  на 1 процент.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Всегда положительна!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S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&gt;0 !</a:t>
            </a:r>
            <a:r>
              <a:rPr lang="en-US" altLang="ru-RU" sz="22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При росте цены предложение растет!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8750" y="3619500"/>
            <a:ext cx="8821738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200" b="1" dirty="0">
                <a:solidFill>
                  <a:srgbClr val="00FFFF"/>
                </a:solidFill>
              </a:rPr>
              <a:t>Факторы влияющие на эластичность предложения:</a:t>
            </a:r>
            <a:endParaRPr lang="en-US" altLang="ru-RU" sz="2200" b="1" dirty="0">
              <a:solidFill>
                <a:srgbClr val="00FFFF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Сложность технологического процесса (уменьшает эластичность).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Наличие свободных мощностей (увеличивает эластичность).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Доступность сырья (увеличивает эластичность).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Мобильность труда (увеличивает эластичность).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Возможность длительного хранения (увеличивает эластичность).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altLang="ru-RU" sz="2200" dirty="0"/>
              <a:t>Фактор времени (в долгосрочном периоде эластичность выше).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8750" y="2144713"/>
            <a:ext cx="6119813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200" dirty="0">
                <a:latin typeface="+mj-lt"/>
                <a:sym typeface="Symbol"/>
              </a:rPr>
              <a:t></a:t>
            </a:r>
            <a:r>
              <a:rPr lang="en-US" altLang="ru-RU" sz="2200" i="1" baseline="-25000" dirty="0">
                <a:latin typeface="+mj-lt"/>
                <a:sym typeface="Symbol"/>
              </a:rPr>
              <a:t>S</a:t>
            </a:r>
            <a:r>
              <a:rPr lang="ru-RU" altLang="ru-RU" sz="2200" dirty="0">
                <a:latin typeface="+mj-lt"/>
                <a:sym typeface="Symbol"/>
              </a:rPr>
              <a:t>  0 – совершенно неэластичное предложение</a:t>
            </a:r>
            <a:r>
              <a:rPr lang="ru-RU" altLang="ru-RU" sz="2200" dirty="0">
                <a:latin typeface="+mj-lt"/>
              </a:rPr>
              <a:t>.</a:t>
            </a:r>
          </a:p>
          <a:p>
            <a:pPr>
              <a:defRPr/>
            </a:pPr>
            <a:r>
              <a:rPr lang="ru-RU" altLang="ru-RU" sz="2200" dirty="0">
                <a:sym typeface="Symbol"/>
              </a:rPr>
              <a:t></a:t>
            </a:r>
            <a:r>
              <a:rPr lang="en-US" altLang="ru-RU" sz="2200" i="1" baseline="-25000" dirty="0">
                <a:sym typeface="Symbol"/>
              </a:rPr>
              <a:t>S </a:t>
            </a:r>
            <a:r>
              <a:rPr lang="en-US" altLang="ru-RU" sz="2200" dirty="0">
                <a:latin typeface="+mj-lt"/>
                <a:sym typeface="Symbol"/>
              </a:rPr>
              <a:t>&lt; 1 </a:t>
            </a:r>
            <a:r>
              <a:rPr lang="ru-RU" altLang="ru-RU" sz="2200" dirty="0">
                <a:latin typeface="+mj-lt"/>
                <a:sym typeface="Symbol"/>
              </a:rPr>
              <a:t>– неэластичное предложение</a:t>
            </a:r>
            <a:r>
              <a:rPr lang="ru-RU" altLang="ru-RU" sz="2200" dirty="0">
                <a:latin typeface="+mj-lt"/>
              </a:rPr>
              <a:t>.</a:t>
            </a:r>
            <a:endParaRPr lang="en-US" altLang="ru-RU" sz="2200" dirty="0">
              <a:latin typeface="+mj-lt"/>
            </a:endParaRPr>
          </a:p>
          <a:p>
            <a:pPr>
              <a:defRPr/>
            </a:pPr>
            <a:r>
              <a:rPr lang="ru-RU" altLang="ru-RU" sz="2200" dirty="0">
                <a:sym typeface="Symbol"/>
              </a:rPr>
              <a:t></a:t>
            </a:r>
            <a:r>
              <a:rPr lang="en-US" altLang="ru-RU" sz="2200" i="1" baseline="-25000" dirty="0">
                <a:sym typeface="Symbol"/>
              </a:rPr>
              <a:t>S </a:t>
            </a:r>
            <a:r>
              <a:rPr lang="en-US" altLang="ru-RU" sz="2200" dirty="0">
                <a:latin typeface="+mj-lt"/>
                <a:sym typeface="Symbol"/>
              </a:rPr>
              <a:t>&gt; 1 </a:t>
            </a:r>
            <a:r>
              <a:rPr lang="ru-RU" altLang="ru-RU" sz="2200" dirty="0">
                <a:latin typeface="+mj-lt"/>
                <a:sym typeface="Symbol"/>
              </a:rPr>
              <a:t>– эластичное предложение</a:t>
            </a:r>
            <a:r>
              <a:rPr lang="ru-RU" altLang="ru-RU" sz="2200" dirty="0">
                <a:latin typeface="+mj-lt"/>
              </a:rPr>
              <a:t>.</a:t>
            </a:r>
            <a:endParaRPr lang="en-US" altLang="ru-RU" sz="2200" dirty="0">
              <a:latin typeface="+mj-lt"/>
            </a:endParaRPr>
          </a:p>
          <a:p>
            <a:pPr>
              <a:defRPr/>
            </a:pPr>
            <a:r>
              <a:rPr lang="ru-RU" altLang="ru-RU" sz="2200" dirty="0">
                <a:sym typeface="Symbol"/>
              </a:rPr>
              <a:t></a:t>
            </a:r>
            <a:r>
              <a:rPr lang="en-US" altLang="ru-RU" sz="2200" i="1" baseline="-25000" dirty="0">
                <a:sym typeface="Symbol"/>
              </a:rPr>
              <a:t>S</a:t>
            </a:r>
            <a:r>
              <a:rPr lang="ru-RU" altLang="ru-RU" sz="2200" dirty="0">
                <a:sym typeface="Symbol"/>
              </a:rPr>
              <a:t> </a:t>
            </a:r>
            <a:r>
              <a:rPr lang="ru-RU" altLang="ru-RU" sz="2200" dirty="0">
                <a:latin typeface="+mj-lt"/>
                <a:sym typeface="Symbol"/>
              </a:rPr>
              <a:t></a:t>
            </a:r>
            <a:r>
              <a:rPr lang="en-US" altLang="ru-RU" sz="2200" dirty="0">
                <a:latin typeface="+mj-lt"/>
                <a:sym typeface="Symbol"/>
              </a:rPr>
              <a:t> </a:t>
            </a:r>
            <a:r>
              <a:rPr lang="ru-RU" altLang="ru-RU" sz="2200" dirty="0">
                <a:latin typeface="+mj-lt"/>
                <a:sym typeface="Symbol"/>
              </a:rPr>
              <a:t>+</a:t>
            </a:r>
            <a:r>
              <a:rPr lang="en-US" altLang="ru-RU" sz="2200" dirty="0">
                <a:latin typeface="+mj-lt"/>
                <a:sym typeface="Symbol"/>
              </a:rPr>
              <a:t> </a:t>
            </a:r>
            <a:r>
              <a:rPr lang="ru-RU" altLang="ru-RU" sz="2200" dirty="0">
                <a:latin typeface="+mj-lt"/>
                <a:sym typeface="Symbol"/>
              </a:rPr>
              <a:t> – совершенно эластичное предложение</a:t>
            </a:r>
            <a:r>
              <a:rPr lang="ru-RU" altLang="ru-RU" sz="2200" dirty="0">
                <a:latin typeface="+mj-lt"/>
              </a:rPr>
              <a:t>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Степень реакции спроса на цену</a:t>
            </a: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4100" name="Прямоугольник 14"/>
          <p:cNvSpPr>
            <a:spLocks noChangeArrowheads="1"/>
          </p:cNvSpPr>
          <p:nvPr/>
        </p:nvSpPr>
        <p:spPr bwMode="auto">
          <a:xfrm>
            <a:off x="277813" y="1101725"/>
            <a:ext cx="8756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Спрос</a:t>
            </a:r>
            <a:r>
              <a:rPr lang="ru-RU" altLang="ru-RU" sz="2200">
                <a:latin typeface="Times New Roman Cyr" pitchFamily="18" charset="0"/>
              </a:rPr>
              <a:t> – убывающая функция. Вопрос, насколько сильно реагирует…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/>
        </p:nvGraphicFramePr>
        <p:xfrm>
          <a:off x="342900" y="1655763"/>
          <a:ext cx="4157662" cy="744537"/>
        </p:xfrm>
        <a:graphic>
          <a:graphicData uri="http://schemas.openxmlformats.org/drawingml/2006/table">
            <a:tbl>
              <a:tblPr/>
              <a:tblGrid>
                <a:gridCol w="17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Цена, руб.</a:t>
                      </a:r>
                    </a:p>
                  </a:txBody>
                  <a:tcPr marL="18000" marR="18000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Объем, шт.</a:t>
                      </a:r>
                    </a:p>
                  </a:txBody>
                  <a:tcPr marL="18000" marR="18000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Прямоугольник 13"/>
          <p:cNvSpPr>
            <a:spLocks noChangeArrowheads="1"/>
          </p:cNvSpPr>
          <p:nvPr/>
        </p:nvSpPr>
        <p:spPr bwMode="auto">
          <a:xfrm>
            <a:off x="314325" y="2398713"/>
            <a:ext cx="42370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Спрос на хлеб</a:t>
            </a:r>
          </a:p>
        </p:txBody>
      </p:sp>
      <p:graphicFrame>
        <p:nvGraphicFramePr>
          <p:cNvPr id="33" name="Group 75"/>
          <p:cNvGraphicFramePr>
            <a:graphicFrameLocks noGrp="1"/>
          </p:cNvGraphicFramePr>
          <p:nvPr/>
        </p:nvGraphicFramePr>
        <p:xfrm>
          <a:off x="4673600" y="1655763"/>
          <a:ext cx="4157663" cy="744537"/>
        </p:xfrm>
        <a:graphic>
          <a:graphicData uri="http://schemas.openxmlformats.org/drawingml/2006/table">
            <a:tbl>
              <a:tblPr/>
              <a:tblGrid>
                <a:gridCol w="162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Цена, руб.</a:t>
                      </a:r>
                    </a:p>
                  </a:txBody>
                  <a:tcPr marL="18000" marR="18000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Объем, шт.</a:t>
                      </a:r>
                    </a:p>
                  </a:txBody>
                  <a:tcPr marL="18000" marR="18000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0" marR="18000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Прямоугольник 13"/>
          <p:cNvSpPr>
            <a:spLocks noChangeArrowheads="1"/>
          </p:cNvSpPr>
          <p:nvPr/>
        </p:nvSpPr>
        <p:spPr bwMode="auto">
          <a:xfrm>
            <a:off x="4421188" y="2398713"/>
            <a:ext cx="4657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Спрос на хлеб в отдельном магазине</a:t>
            </a:r>
          </a:p>
        </p:txBody>
      </p:sp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314325" y="2759075"/>
            <a:ext cx="4106863" cy="2635250"/>
            <a:chOff x="314795" y="2663820"/>
            <a:chExt cx="3985278" cy="2280734"/>
          </a:xfrm>
        </p:grpSpPr>
        <p:sp>
          <p:nvSpPr>
            <p:cNvPr id="4170" name="Line 64"/>
            <p:cNvSpPr>
              <a:spLocks noChangeShapeType="1"/>
            </p:cNvSpPr>
            <p:nvPr/>
          </p:nvSpPr>
          <p:spPr bwMode="auto">
            <a:xfrm flipH="1">
              <a:off x="814311" y="2775453"/>
              <a:ext cx="0" cy="18309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1" name="Line 65"/>
            <p:cNvSpPr>
              <a:spLocks noChangeShapeType="1"/>
            </p:cNvSpPr>
            <p:nvPr/>
          </p:nvSpPr>
          <p:spPr bwMode="auto">
            <a:xfrm>
              <a:off x="814311" y="4605833"/>
              <a:ext cx="348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2" name="Line 66"/>
            <p:cNvSpPr>
              <a:spLocks noChangeShapeType="1"/>
            </p:cNvSpPr>
            <p:nvPr/>
          </p:nvSpPr>
          <p:spPr bwMode="auto">
            <a:xfrm flipV="1">
              <a:off x="822929" y="3690196"/>
              <a:ext cx="1794717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3" name="Line 67"/>
            <p:cNvSpPr>
              <a:spLocks noChangeShapeType="1"/>
            </p:cNvSpPr>
            <p:nvPr/>
          </p:nvSpPr>
          <p:spPr bwMode="auto">
            <a:xfrm>
              <a:off x="822929" y="3528372"/>
              <a:ext cx="3279367" cy="275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4" name="Rectangle 70"/>
            <p:cNvSpPr>
              <a:spLocks noChangeArrowheads="1"/>
            </p:cNvSpPr>
            <p:nvPr/>
          </p:nvSpPr>
          <p:spPr bwMode="auto">
            <a:xfrm>
              <a:off x="4012586" y="4177690"/>
              <a:ext cx="269058" cy="384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75" name="Rectangle 71"/>
            <p:cNvSpPr>
              <a:spLocks noChangeArrowheads="1"/>
            </p:cNvSpPr>
            <p:nvPr/>
          </p:nvSpPr>
          <p:spPr bwMode="auto">
            <a:xfrm>
              <a:off x="314795" y="3512375"/>
              <a:ext cx="486770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100</a:t>
              </a:r>
            </a:p>
          </p:txBody>
        </p:sp>
        <p:sp>
          <p:nvSpPr>
            <p:cNvPr id="4176" name="Rectangle 71"/>
            <p:cNvSpPr>
              <a:spLocks noChangeArrowheads="1"/>
            </p:cNvSpPr>
            <p:nvPr/>
          </p:nvSpPr>
          <p:spPr bwMode="auto">
            <a:xfrm>
              <a:off x="1850596" y="4608152"/>
              <a:ext cx="361834" cy="336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20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77" name="Rectangle 71"/>
            <p:cNvSpPr>
              <a:spLocks noChangeArrowheads="1"/>
            </p:cNvSpPr>
            <p:nvPr/>
          </p:nvSpPr>
          <p:spPr bwMode="auto">
            <a:xfrm>
              <a:off x="2373743" y="4598329"/>
              <a:ext cx="451773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30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78" name="Rectangle 71"/>
            <p:cNvSpPr>
              <a:spLocks noChangeArrowheads="1"/>
            </p:cNvSpPr>
            <p:nvPr/>
          </p:nvSpPr>
          <p:spPr bwMode="auto">
            <a:xfrm>
              <a:off x="2999403" y="4612161"/>
              <a:ext cx="385065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40</a:t>
              </a:r>
            </a:p>
          </p:txBody>
        </p:sp>
        <p:sp>
          <p:nvSpPr>
            <p:cNvPr id="4179" name="Rectangle 70"/>
            <p:cNvSpPr>
              <a:spLocks noChangeArrowheads="1"/>
            </p:cNvSpPr>
            <p:nvPr/>
          </p:nvSpPr>
          <p:spPr bwMode="auto">
            <a:xfrm>
              <a:off x="830853" y="2663820"/>
              <a:ext cx="290127" cy="370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80" name="Line 74"/>
            <p:cNvSpPr>
              <a:spLocks noChangeShapeType="1"/>
            </p:cNvSpPr>
            <p:nvPr/>
          </p:nvSpPr>
          <p:spPr bwMode="auto">
            <a:xfrm flipH="1" flipV="1">
              <a:off x="2605771" y="3666446"/>
              <a:ext cx="0" cy="933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1" name="Rectangle 70"/>
            <p:cNvSpPr>
              <a:spLocks noChangeArrowheads="1"/>
            </p:cNvSpPr>
            <p:nvPr/>
          </p:nvSpPr>
          <p:spPr bwMode="auto">
            <a:xfrm>
              <a:off x="3667823" y="3429658"/>
              <a:ext cx="344763" cy="374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82" name="Line 74"/>
            <p:cNvSpPr>
              <a:spLocks noChangeShapeType="1"/>
            </p:cNvSpPr>
            <p:nvPr/>
          </p:nvSpPr>
          <p:spPr bwMode="auto">
            <a:xfrm flipH="1" flipV="1">
              <a:off x="3191935" y="3736605"/>
              <a:ext cx="0" cy="84998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3" name="Line 66"/>
            <p:cNvSpPr>
              <a:spLocks noChangeShapeType="1"/>
            </p:cNvSpPr>
            <p:nvPr/>
          </p:nvSpPr>
          <p:spPr bwMode="auto">
            <a:xfrm flipV="1">
              <a:off x="822929" y="3736604"/>
              <a:ext cx="2369006" cy="1831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4" name="Line 74"/>
            <p:cNvSpPr>
              <a:spLocks noChangeShapeType="1"/>
            </p:cNvSpPr>
            <p:nvPr/>
          </p:nvSpPr>
          <p:spPr bwMode="auto">
            <a:xfrm flipH="1" flipV="1">
              <a:off x="2018017" y="3636937"/>
              <a:ext cx="0" cy="9496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5" name="Line 66"/>
            <p:cNvSpPr>
              <a:spLocks noChangeShapeType="1"/>
            </p:cNvSpPr>
            <p:nvPr/>
          </p:nvSpPr>
          <p:spPr bwMode="auto">
            <a:xfrm flipV="1">
              <a:off x="814433" y="3630585"/>
              <a:ext cx="1209934" cy="476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6" name="Группа 85"/>
          <p:cNvGrpSpPr>
            <a:grpSpLocks/>
          </p:cNvGrpSpPr>
          <p:nvPr/>
        </p:nvGrpSpPr>
        <p:grpSpPr bwMode="auto">
          <a:xfrm>
            <a:off x="5056188" y="2754313"/>
            <a:ext cx="3527425" cy="2635250"/>
            <a:chOff x="302919" y="2663821"/>
            <a:chExt cx="3424067" cy="2280733"/>
          </a:xfrm>
        </p:grpSpPr>
        <p:sp>
          <p:nvSpPr>
            <p:cNvPr id="4153" name="Line 64"/>
            <p:cNvSpPr>
              <a:spLocks noChangeShapeType="1"/>
            </p:cNvSpPr>
            <p:nvPr/>
          </p:nvSpPr>
          <p:spPr bwMode="auto">
            <a:xfrm>
              <a:off x="814311" y="2775454"/>
              <a:ext cx="0" cy="1830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4" name="Line 65"/>
            <p:cNvSpPr>
              <a:spLocks noChangeShapeType="1"/>
            </p:cNvSpPr>
            <p:nvPr/>
          </p:nvSpPr>
          <p:spPr bwMode="auto">
            <a:xfrm>
              <a:off x="814311" y="4605833"/>
              <a:ext cx="2912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5" name="Line 66"/>
            <p:cNvSpPr>
              <a:spLocks noChangeShapeType="1"/>
            </p:cNvSpPr>
            <p:nvPr/>
          </p:nvSpPr>
          <p:spPr bwMode="auto">
            <a:xfrm flipV="1">
              <a:off x="822929" y="4175971"/>
              <a:ext cx="184513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6" name="Line 67"/>
            <p:cNvSpPr>
              <a:spLocks noChangeShapeType="1"/>
            </p:cNvSpPr>
            <p:nvPr/>
          </p:nvSpPr>
          <p:spPr bwMode="auto">
            <a:xfrm>
              <a:off x="2532204" y="2775455"/>
              <a:ext cx="74515" cy="979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7" name="Rectangle 70"/>
            <p:cNvSpPr>
              <a:spLocks noChangeArrowheads="1"/>
            </p:cNvSpPr>
            <p:nvPr/>
          </p:nvSpPr>
          <p:spPr bwMode="auto">
            <a:xfrm>
              <a:off x="3457928" y="4169850"/>
              <a:ext cx="269058" cy="384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58" name="Rectangle 71"/>
            <p:cNvSpPr>
              <a:spLocks noChangeArrowheads="1"/>
            </p:cNvSpPr>
            <p:nvPr/>
          </p:nvSpPr>
          <p:spPr bwMode="auto">
            <a:xfrm>
              <a:off x="302919" y="3553941"/>
              <a:ext cx="486770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100</a:t>
              </a:r>
            </a:p>
          </p:txBody>
        </p:sp>
        <p:sp>
          <p:nvSpPr>
            <p:cNvPr id="4159" name="Rectangle 71"/>
            <p:cNvSpPr>
              <a:spLocks noChangeArrowheads="1"/>
            </p:cNvSpPr>
            <p:nvPr/>
          </p:nvSpPr>
          <p:spPr bwMode="auto">
            <a:xfrm>
              <a:off x="1797616" y="4593432"/>
              <a:ext cx="361834" cy="336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20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60" name="Rectangle 71"/>
            <p:cNvSpPr>
              <a:spLocks noChangeArrowheads="1"/>
            </p:cNvSpPr>
            <p:nvPr/>
          </p:nvSpPr>
          <p:spPr bwMode="auto">
            <a:xfrm>
              <a:off x="2347253" y="4598329"/>
              <a:ext cx="451773" cy="332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30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61" name="Rectangle 71"/>
            <p:cNvSpPr>
              <a:spLocks noChangeArrowheads="1"/>
            </p:cNvSpPr>
            <p:nvPr/>
          </p:nvSpPr>
          <p:spPr bwMode="auto">
            <a:xfrm>
              <a:off x="2999403" y="4612161"/>
              <a:ext cx="385065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40</a:t>
              </a:r>
            </a:p>
          </p:txBody>
        </p:sp>
        <p:sp>
          <p:nvSpPr>
            <p:cNvPr id="4162" name="Rectangle 70"/>
            <p:cNvSpPr>
              <a:spLocks noChangeArrowheads="1"/>
            </p:cNvSpPr>
            <p:nvPr/>
          </p:nvSpPr>
          <p:spPr bwMode="auto">
            <a:xfrm>
              <a:off x="821328" y="2663821"/>
              <a:ext cx="290127" cy="370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63" name="Line 74"/>
            <p:cNvSpPr>
              <a:spLocks noChangeShapeType="1"/>
            </p:cNvSpPr>
            <p:nvPr/>
          </p:nvSpPr>
          <p:spPr bwMode="auto">
            <a:xfrm flipH="1" flipV="1">
              <a:off x="2599833" y="3745762"/>
              <a:ext cx="0" cy="85427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4" name="Rectangle 70"/>
            <p:cNvSpPr>
              <a:spLocks noChangeArrowheads="1"/>
            </p:cNvSpPr>
            <p:nvPr/>
          </p:nvSpPr>
          <p:spPr bwMode="auto">
            <a:xfrm>
              <a:off x="2697892" y="4172897"/>
              <a:ext cx="344763" cy="374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65" name="Line 74"/>
            <p:cNvSpPr>
              <a:spLocks noChangeShapeType="1"/>
            </p:cNvSpPr>
            <p:nvPr/>
          </p:nvSpPr>
          <p:spPr bwMode="auto">
            <a:xfrm flipH="1" flipV="1">
              <a:off x="2668060" y="4149720"/>
              <a:ext cx="0" cy="4535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6" name="Line 66"/>
            <p:cNvSpPr>
              <a:spLocks noChangeShapeType="1"/>
            </p:cNvSpPr>
            <p:nvPr/>
          </p:nvSpPr>
          <p:spPr bwMode="auto">
            <a:xfrm flipV="1">
              <a:off x="822929" y="3760860"/>
              <a:ext cx="1789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7" name="Line 74"/>
            <p:cNvSpPr>
              <a:spLocks noChangeShapeType="1"/>
            </p:cNvSpPr>
            <p:nvPr/>
          </p:nvSpPr>
          <p:spPr bwMode="auto">
            <a:xfrm flipH="1" flipV="1">
              <a:off x="2532367" y="2854294"/>
              <a:ext cx="0" cy="173229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8" name="Line 66"/>
            <p:cNvSpPr>
              <a:spLocks noChangeShapeType="1"/>
            </p:cNvSpPr>
            <p:nvPr/>
          </p:nvSpPr>
          <p:spPr bwMode="auto">
            <a:xfrm flipV="1">
              <a:off x="814432" y="2854295"/>
              <a:ext cx="172370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9" name="Line 67"/>
            <p:cNvSpPr>
              <a:spLocks noChangeShapeType="1"/>
            </p:cNvSpPr>
            <p:nvPr/>
          </p:nvSpPr>
          <p:spPr bwMode="auto">
            <a:xfrm>
              <a:off x="2605769" y="3745762"/>
              <a:ext cx="132491" cy="862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4" name="Прямоугольник 13"/>
          <p:cNvSpPr>
            <a:spLocks noChangeArrowheads="1"/>
          </p:cNvSpPr>
          <p:nvPr/>
        </p:nvSpPr>
        <p:spPr bwMode="auto">
          <a:xfrm>
            <a:off x="182563" y="5326063"/>
            <a:ext cx="4473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Большое изменение цены приводит к малому изменению продаж.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Неэластичный спрос</a:t>
            </a:r>
          </a:p>
        </p:txBody>
      </p:sp>
      <p:sp>
        <p:nvSpPr>
          <p:cNvPr id="105" name="Прямоугольник 13"/>
          <p:cNvSpPr>
            <a:spLocks noChangeArrowheads="1"/>
          </p:cNvSpPr>
          <p:nvPr/>
        </p:nvSpPr>
        <p:spPr bwMode="auto">
          <a:xfrm>
            <a:off x="4629150" y="5326063"/>
            <a:ext cx="42005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Малое изменение цены приводит к большому изменению продаж.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Эластичный спрос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4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цене</a:t>
            </a: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231775" y="2854325"/>
            <a:ext cx="88026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цене</a:t>
            </a:r>
            <a:r>
              <a:rPr lang="ru-RU" altLang="ru-RU" sz="2200">
                <a:latin typeface="Times New Roman Cyr" pitchFamily="18" charset="0"/>
              </a:rPr>
              <a:t>  показывает, на сколько процентов из</a:t>
            </a:r>
            <a:r>
              <a:rPr lang="en-US" altLang="ru-RU" sz="2200">
                <a:latin typeface="Times New Roman Cyr" pitchFamily="18" charset="0"/>
              </a:rPr>
              <a:t>-</a:t>
            </a:r>
            <a:r>
              <a:rPr lang="ru-RU" altLang="ru-RU" sz="2200">
                <a:latin typeface="Times New Roman Cyr" pitchFamily="18" charset="0"/>
              </a:rPr>
              <a:t>меняется спрос при изменении цены на 1 процент.</a:t>
            </a:r>
          </a:p>
        </p:txBody>
      </p:sp>
      <p:sp>
        <p:nvSpPr>
          <p:cNvPr id="5125" name="Прямоугольник 2"/>
          <p:cNvSpPr>
            <a:spLocks noChangeArrowheads="1"/>
          </p:cNvSpPr>
          <p:nvPr/>
        </p:nvSpPr>
        <p:spPr bwMode="auto">
          <a:xfrm>
            <a:off x="223838" y="1090613"/>
            <a:ext cx="8702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Увеличение цены на 10 руб. – это много или мало?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Увеличение объема продаж на 10 шт. – это много или мало?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Важно относительное (в процентах), а не абсолютное изменение!!!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9937" y="2171290"/>
            <a:ext cx="1154097" cy="78540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32" name="Прямоугольник 13"/>
          <p:cNvSpPr>
            <a:spLocks noChangeArrowheads="1"/>
          </p:cNvSpPr>
          <p:nvPr/>
        </p:nvSpPr>
        <p:spPr bwMode="auto">
          <a:xfrm>
            <a:off x="236538" y="3768725"/>
            <a:ext cx="6000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При росте цены на 20% продажи упали на 10%. 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50675" y="3614615"/>
            <a:ext cx="2521075" cy="74161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34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5424" y="4233396"/>
            <a:ext cx="2991466" cy="1107996"/>
          </a:xfrm>
          <a:prstGeom prst="rect">
            <a:avLst/>
          </a:prstGeom>
          <a:blipFill rotWithShape="1">
            <a:blip r:embed="rId5"/>
            <a:stretch>
              <a:fillRect l="-2444" t="-3297" b="-989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8" name="Прямоугольник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69458" y="4569041"/>
            <a:ext cx="3410036" cy="430887"/>
          </a:xfrm>
          <a:prstGeom prst="rect">
            <a:avLst/>
          </a:prstGeom>
          <a:blipFill rotWithShape="1">
            <a:blip r:embed="rId6"/>
            <a:stretch>
              <a:fillRect b="-11429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9" name="Прямоугольник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2218" y="4413679"/>
            <a:ext cx="2097882" cy="74161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38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1775" y="5379811"/>
            <a:ext cx="3412177" cy="769441"/>
          </a:xfrm>
          <a:prstGeom prst="rect">
            <a:avLst/>
          </a:prstGeom>
          <a:blipFill rotWithShape="1">
            <a:blip r:embed="rId8"/>
            <a:stretch>
              <a:fillRect l="-2143" t="-4762" r="-1964" b="-150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39" name="Прямоугольник 3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1556" y="5379811"/>
            <a:ext cx="2793842" cy="726161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40" name="Прямоугольник 3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3674" y="5382670"/>
            <a:ext cx="2097882" cy="78540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Факторы, влияющие на эластичность</a:t>
            </a: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27" name="Group 75"/>
          <p:cNvGraphicFramePr>
            <a:graphicFrameLocks noGrp="1"/>
          </p:cNvGraphicFramePr>
          <p:nvPr/>
        </p:nvGraphicFramePr>
        <p:xfrm>
          <a:off x="233363" y="1174750"/>
          <a:ext cx="8664575" cy="2259090"/>
        </p:xfrm>
        <a:graphic>
          <a:graphicData uri="http://schemas.openxmlformats.org/drawingml/2006/table">
            <a:tbl>
              <a:tblPr/>
              <a:tblGrid>
                <a:gridCol w="3085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Фактор</a:t>
                      </a:r>
                    </a:p>
                  </a:txBody>
                  <a:tcPr marL="18000" marR="18000" marT="18011" marB="180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Низкая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эластичность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Высокая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эластичность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Тип продукта</a:t>
                      </a:r>
                    </a:p>
                  </a:txBody>
                  <a:tcPr marL="18000" marR="18000" marT="18011" marB="180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Товар 1-й необходимости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Товар роскоши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Наличие заменителей</a:t>
                      </a:r>
                    </a:p>
                  </a:txBody>
                  <a:tcPr marL="18000" marR="18000" marT="18011" marB="180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Заменителей мало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Заменителей много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Доля расходов в бюджете</a:t>
                      </a:r>
                    </a:p>
                  </a:txBody>
                  <a:tcPr marL="18000" marR="18000" marT="18011" marB="180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Низкая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Высокая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Период времени</a:t>
                      </a:r>
                    </a:p>
                  </a:txBody>
                  <a:tcPr marL="18000" marR="18000" marT="18011" marB="180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Краткосрочный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Долгосрочный</a:t>
                      </a:r>
                    </a:p>
                  </a:txBody>
                  <a:tcPr marL="18000" marR="18000" marT="18011" marB="18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Прямоугольник 13"/>
          <p:cNvSpPr>
            <a:spLocks noChangeArrowheads="1"/>
          </p:cNvSpPr>
          <p:nvPr/>
        </p:nvSpPr>
        <p:spPr bwMode="auto">
          <a:xfrm>
            <a:off x="188913" y="3586163"/>
            <a:ext cx="88042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Отсортировать указанные товары по ценовой эластичности спроса: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Автомобиль.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Автомобиль конкретной марки.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Молоко.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Одежда.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Соль.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Ресторанные блюда.</a:t>
            </a:r>
          </a:p>
        </p:txBody>
      </p:sp>
      <p:sp>
        <p:nvSpPr>
          <p:cNvPr id="29" name="Прямоугольник 13"/>
          <p:cNvSpPr>
            <a:spLocks noChangeArrowheads="1"/>
          </p:cNvSpPr>
          <p:nvPr/>
        </p:nvSpPr>
        <p:spPr bwMode="auto">
          <a:xfrm>
            <a:off x="4694238" y="3913188"/>
            <a:ext cx="2770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4.		–1,5</a:t>
            </a:r>
          </a:p>
        </p:txBody>
      </p:sp>
      <p:sp>
        <p:nvSpPr>
          <p:cNvPr id="30" name="Прямоугольник 13"/>
          <p:cNvSpPr>
            <a:spLocks noChangeArrowheads="1"/>
          </p:cNvSpPr>
          <p:nvPr/>
        </p:nvSpPr>
        <p:spPr bwMode="auto">
          <a:xfrm>
            <a:off x="4694238" y="4249738"/>
            <a:ext cx="27701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6.		–5</a:t>
            </a:r>
          </a:p>
        </p:txBody>
      </p:sp>
      <p:sp>
        <p:nvSpPr>
          <p:cNvPr id="31" name="Прямоугольник 13"/>
          <p:cNvSpPr>
            <a:spLocks noChangeArrowheads="1"/>
          </p:cNvSpPr>
          <p:nvPr/>
        </p:nvSpPr>
        <p:spPr bwMode="auto">
          <a:xfrm>
            <a:off x="4694238" y="4603750"/>
            <a:ext cx="27701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2.		–0,2</a:t>
            </a:r>
          </a:p>
        </p:txBody>
      </p:sp>
      <p:sp>
        <p:nvSpPr>
          <p:cNvPr id="32" name="Прямоугольник 13"/>
          <p:cNvSpPr>
            <a:spLocks noChangeArrowheads="1"/>
          </p:cNvSpPr>
          <p:nvPr/>
        </p:nvSpPr>
        <p:spPr bwMode="auto">
          <a:xfrm>
            <a:off x="4694238" y="4953000"/>
            <a:ext cx="27701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3.		–1</a:t>
            </a:r>
          </a:p>
        </p:txBody>
      </p:sp>
      <p:sp>
        <p:nvSpPr>
          <p:cNvPr id="33" name="Прямоугольник 13"/>
          <p:cNvSpPr>
            <a:spLocks noChangeArrowheads="1"/>
          </p:cNvSpPr>
          <p:nvPr/>
        </p:nvSpPr>
        <p:spPr bwMode="auto">
          <a:xfrm>
            <a:off x="4694238" y="5276850"/>
            <a:ext cx="27701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1.		–0,02</a:t>
            </a:r>
          </a:p>
        </p:txBody>
      </p:sp>
      <p:sp>
        <p:nvSpPr>
          <p:cNvPr id="34" name="Прямоугольник 13"/>
          <p:cNvSpPr>
            <a:spLocks noChangeArrowheads="1"/>
          </p:cNvSpPr>
          <p:nvPr/>
        </p:nvSpPr>
        <p:spPr bwMode="auto">
          <a:xfrm>
            <a:off x="4694238" y="5597525"/>
            <a:ext cx="2770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5.		–2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Эластичность некоторых товаров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28" name="Прямоугольник 13"/>
          <p:cNvSpPr>
            <a:spLocks noChangeArrowheads="1"/>
          </p:cNvSpPr>
          <p:nvPr/>
        </p:nvSpPr>
        <p:spPr bwMode="auto">
          <a:xfrm>
            <a:off x="271463" y="1074738"/>
            <a:ext cx="4016375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Авиабилеты (бизнес)	-0,3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Авиабилеты (эконом)	-0,9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Авиабилеты (туризм)	-1,5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Автобус		-0,2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Автомобили «</a:t>
            </a:r>
            <a:r>
              <a:rPr lang="en-US" altLang="ru-RU" sz="2200">
                <a:latin typeface="Times New Roman Cyr" pitchFamily="18" charset="0"/>
              </a:rPr>
              <a:t>Ford</a:t>
            </a:r>
            <a:r>
              <a:rPr lang="ru-RU" altLang="ru-RU" sz="2200">
                <a:latin typeface="Times New Roman Cyr" pitchFamily="18" charset="0"/>
              </a:rPr>
              <a:t>»</a:t>
            </a:r>
            <a:r>
              <a:rPr lang="en-US" altLang="ru-RU" sz="2200">
                <a:latin typeface="Times New Roman Cyr" pitchFamily="18" charset="0"/>
              </a:rPr>
              <a:t>	-2,8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Бензин</a:t>
            </a:r>
            <a:r>
              <a:rPr lang="en-US" altLang="ru-RU" sz="2200">
                <a:latin typeface="Times New Roman Cyr" pitchFamily="18" charset="0"/>
              </a:rPr>
              <a:t> (SR)	</a:t>
            </a:r>
            <a:r>
              <a:rPr lang="ru-RU" altLang="ru-RU" sz="2200">
                <a:latin typeface="Times New Roman Cyr" pitchFamily="18" charset="0"/>
              </a:rPr>
              <a:t>	-0,1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Бензин (</a:t>
            </a:r>
            <a:r>
              <a:rPr lang="en-US" altLang="ru-RU" sz="2200">
                <a:latin typeface="Times New Roman Cyr" pitchFamily="18" charset="0"/>
              </a:rPr>
              <a:t>LR)		-0,4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Электроэнергия</a:t>
            </a:r>
            <a:r>
              <a:rPr lang="en-US" altLang="ru-RU" sz="2200">
                <a:latin typeface="Times New Roman Cyr" pitchFamily="18" charset="0"/>
              </a:rPr>
              <a:t> </a:t>
            </a:r>
            <a:r>
              <a:rPr lang="ru-RU" altLang="ru-RU" sz="2200">
                <a:latin typeface="Times New Roman Cyr" pitchFamily="18" charset="0"/>
              </a:rPr>
              <a:t>(</a:t>
            </a:r>
            <a:r>
              <a:rPr lang="en-US" altLang="ru-RU" sz="2200">
                <a:latin typeface="Times New Roman Cyr" pitchFamily="18" charset="0"/>
              </a:rPr>
              <a:t>SR)	-0,1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Электроэнергия </a:t>
            </a:r>
            <a:r>
              <a:rPr lang="en-US" altLang="ru-RU" sz="2200">
                <a:latin typeface="Times New Roman Cyr" pitchFamily="18" charset="0"/>
              </a:rPr>
              <a:t>(LR)</a:t>
            </a:r>
            <a:r>
              <a:rPr lang="ru-RU" altLang="ru-RU" sz="2200">
                <a:latin typeface="Times New Roman Cyr" pitchFamily="18" charset="0"/>
              </a:rPr>
              <a:t>	-1,4</a:t>
            </a:r>
            <a:endParaRPr lang="en-US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Сталь			-0,3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Спектакли, концерты	-0,6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Кинофильмы		-0,9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Телекоммуникации	-0,4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Мед.страховка		-0,3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Визит к врачу		-0,05</a:t>
            </a:r>
            <a:endParaRPr lang="en-US" altLang="ru-RU" sz="2200">
              <a:latin typeface="Times New Roman Cyr" pitchFamily="18" charset="0"/>
            </a:endParaRPr>
          </a:p>
        </p:txBody>
      </p:sp>
      <p:sp>
        <p:nvSpPr>
          <p:cNvPr id="12" name="Прямоугольник 13"/>
          <p:cNvSpPr>
            <a:spLocks noChangeArrowheads="1"/>
          </p:cNvSpPr>
          <p:nvPr/>
        </p:nvSpPr>
        <p:spPr bwMode="auto">
          <a:xfrm>
            <a:off x="4833938" y="1074738"/>
            <a:ext cx="4010025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Яйца (США)		-0,1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Яйца (Африка)		-0,55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Рис (Япония)		-0,25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Рис (США)		-0,55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Рис (Китай)		-0,8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Рис (Бангладеш)	-0,8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Напитки		-0,9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«</a:t>
            </a:r>
            <a:r>
              <a:rPr lang="en-US" altLang="ru-RU" sz="2200">
                <a:latin typeface="Times New Roman Cyr" pitchFamily="18" charset="0"/>
              </a:rPr>
              <a:t>Coca-Cola</a:t>
            </a:r>
            <a:r>
              <a:rPr lang="ru-RU" altLang="ru-RU" sz="2200">
                <a:latin typeface="Times New Roman Cyr" pitchFamily="18" charset="0"/>
              </a:rPr>
              <a:t>»		-3,8</a:t>
            </a:r>
            <a:endParaRPr lang="en-US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«</a:t>
            </a:r>
            <a:r>
              <a:rPr lang="en-US" altLang="ru-RU" sz="2200">
                <a:latin typeface="Times New Roman Cyr" pitchFamily="18" charset="0"/>
              </a:rPr>
              <a:t>Mountain Dew</a:t>
            </a:r>
            <a:r>
              <a:rPr lang="ru-RU" altLang="ru-RU" sz="2200">
                <a:latin typeface="Times New Roman Cyr" pitchFamily="18" charset="0"/>
              </a:rPr>
              <a:t>»	-4,4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Пиво			-0,7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Вино			-1,0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Крепкий алкоголь	-1,5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Сигареты		-0,5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Сигареты (молодежь)	-0,7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Марихуана		-0,7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Связь эластичности и выручки</a:t>
            </a: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41300" y="6145213"/>
            <a:ext cx="8702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Нерегулируемая монополия никогда не останется в неэластичной зоне!</a:t>
            </a:r>
          </a:p>
        </p:txBody>
      </p:sp>
      <p:sp>
        <p:nvSpPr>
          <p:cNvPr id="8197" name="Прямоугольник 13"/>
          <p:cNvSpPr>
            <a:spLocks noChangeArrowheads="1"/>
          </p:cNvSpPr>
          <p:nvPr/>
        </p:nvSpPr>
        <p:spPr bwMode="auto">
          <a:xfrm>
            <a:off x="268288" y="1119188"/>
            <a:ext cx="87026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цене всегда отрицательна! 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&lt;0 !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При росте цены спрос падает!</a:t>
            </a:r>
          </a:p>
        </p:txBody>
      </p: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5541963" y="1473200"/>
            <a:ext cx="3295650" cy="1954213"/>
            <a:chOff x="5390754" y="1472798"/>
            <a:chExt cx="3446471" cy="2332228"/>
          </a:xfrm>
        </p:grpSpPr>
        <p:sp>
          <p:nvSpPr>
            <p:cNvPr id="8218" name="Line 64"/>
            <p:cNvSpPr>
              <a:spLocks noChangeShapeType="1"/>
            </p:cNvSpPr>
            <p:nvPr/>
          </p:nvSpPr>
          <p:spPr bwMode="auto">
            <a:xfrm flipH="1">
              <a:off x="5402306" y="1689264"/>
              <a:ext cx="0" cy="211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9" name="Line 65"/>
            <p:cNvSpPr>
              <a:spLocks noChangeShapeType="1"/>
            </p:cNvSpPr>
            <p:nvPr/>
          </p:nvSpPr>
          <p:spPr bwMode="auto">
            <a:xfrm>
              <a:off x="5402306" y="3804424"/>
              <a:ext cx="3345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20" name="Line 67"/>
            <p:cNvSpPr>
              <a:spLocks noChangeShapeType="1"/>
            </p:cNvSpPr>
            <p:nvPr/>
          </p:nvSpPr>
          <p:spPr bwMode="auto">
            <a:xfrm>
              <a:off x="5418050" y="2723102"/>
              <a:ext cx="3329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21" name="Rectangle 70"/>
            <p:cNvSpPr>
              <a:spLocks noChangeArrowheads="1"/>
            </p:cNvSpPr>
            <p:nvPr/>
          </p:nvSpPr>
          <p:spPr bwMode="auto">
            <a:xfrm>
              <a:off x="8559980" y="3295235"/>
              <a:ext cx="277245" cy="444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22" name="Rectangle 70"/>
            <p:cNvSpPr>
              <a:spLocks noChangeArrowheads="1"/>
            </p:cNvSpPr>
            <p:nvPr/>
          </p:nvSpPr>
          <p:spPr bwMode="auto">
            <a:xfrm>
              <a:off x="5419351" y="1560263"/>
              <a:ext cx="298955" cy="428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23" name="Rectangle 70"/>
            <p:cNvSpPr>
              <a:spLocks noChangeArrowheads="1"/>
            </p:cNvSpPr>
            <p:nvPr/>
          </p:nvSpPr>
          <p:spPr bwMode="auto">
            <a:xfrm>
              <a:off x="8093123" y="2314214"/>
              <a:ext cx="529302" cy="432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СН</a:t>
              </a:r>
            </a:p>
          </p:txBody>
        </p:sp>
        <p:sp>
          <p:nvSpPr>
            <p:cNvPr id="8224" name="Line 67"/>
            <p:cNvSpPr>
              <a:spLocks noChangeShapeType="1"/>
            </p:cNvSpPr>
            <p:nvPr/>
          </p:nvSpPr>
          <p:spPr bwMode="auto">
            <a:xfrm>
              <a:off x="5390754" y="2251879"/>
              <a:ext cx="3329805" cy="894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25" name="Line 67"/>
            <p:cNvSpPr>
              <a:spLocks noChangeShapeType="1"/>
            </p:cNvSpPr>
            <p:nvPr/>
          </p:nvSpPr>
          <p:spPr bwMode="auto">
            <a:xfrm>
              <a:off x="6387147" y="1560263"/>
              <a:ext cx="1419367" cy="224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26" name="Line 67"/>
            <p:cNvSpPr>
              <a:spLocks noChangeShapeType="1"/>
            </p:cNvSpPr>
            <p:nvPr/>
          </p:nvSpPr>
          <p:spPr bwMode="auto">
            <a:xfrm>
              <a:off x="7128398" y="1560263"/>
              <a:ext cx="0" cy="2244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27" name="Rectangle 70"/>
            <p:cNvSpPr>
              <a:spLocks noChangeArrowheads="1"/>
            </p:cNvSpPr>
            <p:nvPr/>
          </p:nvSpPr>
          <p:spPr bwMode="auto">
            <a:xfrm>
              <a:off x="7743618" y="2949907"/>
              <a:ext cx="529302" cy="432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Н</a:t>
              </a:r>
            </a:p>
          </p:txBody>
        </p:sp>
        <p:sp>
          <p:nvSpPr>
            <p:cNvPr id="8228" name="Rectangle 70"/>
            <p:cNvSpPr>
              <a:spLocks noChangeArrowheads="1"/>
            </p:cNvSpPr>
            <p:nvPr/>
          </p:nvSpPr>
          <p:spPr bwMode="auto">
            <a:xfrm>
              <a:off x="7128398" y="1472798"/>
              <a:ext cx="529302" cy="432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СЭ</a:t>
              </a:r>
            </a:p>
          </p:txBody>
        </p:sp>
        <p:sp>
          <p:nvSpPr>
            <p:cNvPr id="8229" name="Rectangle 70"/>
            <p:cNvSpPr>
              <a:spLocks noChangeArrowheads="1"/>
            </p:cNvSpPr>
            <p:nvPr/>
          </p:nvSpPr>
          <p:spPr bwMode="auto">
            <a:xfrm>
              <a:off x="6136144" y="1720112"/>
              <a:ext cx="529302" cy="432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Э</a:t>
              </a:r>
            </a:p>
          </p:txBody>
        </p:sp>
      </p:grpSp>
      <p:sp>
        <p:nvSpPr>
          <p:cNvPr id="4" name="Прямоугольник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0992" y="1980623"/>
            <a:ext cx="5300540" cy="1446550"/>
          </a:xfrm>
          <a:prstGeom prst="rect">
            <a:avLst/>
          </a:prstGeom>
          <a:blipFill rotWithShape="1">
            <a:blip r:embed="rId2"/>
            <a:stretch>
              <a:fillRect l="-1496" t="-2954" b="-7595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279400" y="3521075"/>
            <a:ext cx="3751263" cy="2016125"/>
            <a:chOff x="73996" y="3520658"/>
            <a:chExt cx="3751227" cy="2016119"/>
          </a:xfrm>
        </p:grpSpPr>
        <p:sp>
          <p:nvSpPr>
            <p:cNvPr id="8211" name="Line 64"/>
            <p:cNvSpPr>
              <a:spLocks noChangeShapeType="1"/>
            </p:cNvSpPr>
            <p:nvPr/>
          </p:nvSpPr>
          <p:spPr bwMode="auto">
            <a:xfrm flipH="1">
              <a:off x="393727" y="3622976"/>
              <a:ext cx="0" cy="1913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" name="Line 65"/>
            <p:cNvSpPr>
              <a:spLocks noChangeShapeType="1"/>
            </p:cNvSpPr>
            <p:nvPr/>
          </p:nvSpPr>
          <p:spPr bwMode="auto">
            <a:xfrm>
              <a:off x="393726" y="5536232"/>
              <a:ext cx="343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3" name="Rectangle 70"/>
            <p:cNvSpPr>
              <a:spLocks noChangeArrowheads="1"/>
            </p:cNvSpPr>
            <p:nvPr/>
          </p:nvSpPr>
          <p:spPr bwMode="auto">
            <a:xfrm>
              <a:off x="3560057" y="5121516"/>
              <a:ext cx="265166" cy="40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14" name="Rectangle 70"/>
            <p:cNvSpPr>
              <a:spLocks noChangeArrowheads="1"/>
            </p:cNvSpPr>
            <p:nvPr/>
          </p:nvSpPr>
          <p:spPr bwMode="auto">
            <a:xfrm>
              <a:off x="73996" y="3520658"/>
              <a:ext cx="285930" cy="38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15" name="Line 67"/>
            <p:cNvSpPr>
              <a:spLocks noChangeShapeType="1"/>
            </p:cNvSpPr>
            <p:nvPr/>
          </p:nvSpPr>
          <p:spPr bwMode="auto">
            <a:xfrm>
              <a:off x="410028" y="4131886"/>
              <a:ext cx="3150029" cy="303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6" name="Прямоугольник 5"/>
            <p:cNvSpPr>
              <a:spLocks noChangeArrowheads="1"/>
            </p:cNvSpPr>
            <p:nvPr/>
          </p:nvSpPr>
          <p:spPr bwMode="auto">
            <a:xfrm>
              <a:off x="393727" y="4435522"/>
              <a:ext cx="3033748" cy="1100710"/>
            </a:xfrm>
            <a:prstGeom prst="rect">
              <a:avLst/>
            </a:prstGeom>
            <a:solidFill>
              <a:srgbClr val="FFFF00">
                <a:alpha val="69803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000">
                <a:latin typeface="Times New Roman Cyr" pitchFamily="18" charset="0"/>
              </a:endParaRPr>
            </a:p>
          </p:txBody>
        </p:sp>
        <p:sp>
          <p:nvSpPr>
            <p:cNvPr id="8217" name="Прямоугольник 4"/>
            <p:cNvSpPr>
              <a:spLocks noChangeArrowheads="1"/>
            </p:cNvSpPr>
            <p:nvPr/>
          </p:nvSpPr>
          <p:spPr bwMode="auto">
            <a:xfrm>
              <a:off x="393727" y="4283704"/>
              <a:ext cx="1594369" cy="1252528"/>
            </a:xfrm>
            <a:prstGeom prst="rect">
              <a:avLst/>
            </a:prstGeom>
            <a:solidFill>
              <a:srgbClr val="D60093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000">
                <a:latin typeface="Times New Roman Cyr" pitchFamily="18" charset="0"/>
              </a:endParaRPr>
            </a:p>
          </p:txBody>
        </p:sp>
      </p:grpSp>
      <p:sp>
        <p:nvSpPr>
          <p:cNvPr id="65" name="Прямоугольник 13"/>
          <p:cNvSpPr>
            <a:spLocks noChangeArrowheads="1"/>
          </p:cNvSpPr>
          <p:nvPr/>
        </p:nvSpPr>
        <p:spPr bwMode="auto">
          <a:xfrm>
            <a:off x="592138" y="5605463"/>
            <a:ext cx="3451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p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,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TR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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, 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 </a:t>
            </a:r>
            <a:r>
              <a:rPr lang="el-GR" altLang="ru-RU" sz="2200">
                <a:latin typeface="Times New Roman Cyr" pitchFamily="18" charset="0"/>
                <a:sym typeface="Symbol" pitchFamily="18" charset="2"/>
              </a:rPr>
              <a:t>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, 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TC </a:t>
            </a:r>
            <a:r>
              <a:rPr lang="el-GR" altLang="ru-RU" sz="2200">
                <a:latin typeface="Times New Roman Cyr" pitchFamily="18" charset="0"/>
                <a:sym typeface="Symbol" pitchFamily="18" charset="2"/>
              </a:rPr>
              <a:t>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,  </a:t>
            </a:r>
            <a:r>
              <a:rPr lang="el-GR" altLang="ru-RU" sz="2200" b="1" i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π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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8" name="Группа 7"/>
          <p:cNvGrpSpPr>
            <a:grpSpLocks/>
          </p:cNvGrpSpPr>
          <p:nvPr/>
        </p:nvGrpSpPr>
        <p:grpSpPr bwMode="auto">
          <a:xfrm>
            <a:off x="4600575" y="3589338"/>
            <a:ext cx="3649663" cy="1947862"/>
            <a:chOff x="4722791" y="3590082"/>
            <a:chExt cx="3649632" cy="1946695"/>
          </a:xfrm>
        </p:grpSpPr>
        <p:sp>
          <p:nvSpPr>
            <p:cNvPr id="8204" name="Line 64"/>
            <p:cNvSpPr>
              <a:spLocks noChangeShapeType="1"/>
            </p:cNvSpPr>
            <p:nvPr/>
          </p:nvSpPr>
          <p:spPr bwMode="auto">
            <a:xfrm flipH="1">
              <a:off x="5073509" y="3609918"/>
              <a:ext cx="0" cy="1913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5" name="Line 65"/>
            <p:cNvSpPr>
              <a:spLocks noChangeShapeType="1"/>
            </p:cNvSpPr>
            <p:nvPr/>
          </p:nvSpPr>
          <p:spPr bwMode="auto">
            <a:xfrm>
              <a:off x="5073509" y="5523174"/>
              <a:ext cx="31997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6" name="Rectangle 70"/>
            <p:cNvSpPr>
              <a:spLocks noChangeArrowheads="1"/>
            </p:cNvSpPr>
            <p:nvPr/>
          </p:nvSpPr>
          <p:spPr bwMode="auto">
            <a:xfrm>
              <a:off x="8107257" y="5121518"/>
              <a:ext cx="265166" cy="40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7" name="Rectangle 70"/>
            <p:cNvSpPr>
              <a:spLocks noChangeArrowheads="1"/>
            </p:cNvSpPr>
            <p:nvPr/>
          </p:nvSpPr>
          <p:spPr bwMode="auto">
            <a:xfrm>
              <a:off x="4722791" y="3590082"/>
              <a:ext cx="285930" cy="38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8" name="Line 67"/>
            <p:cNvSpPr>
              <a:spLocks noChangeShapeType="1"/>
            </p:cNvSpPr>
            <p:nvPr/>
          </p:nvSpPr>
          <p:spPr bwMode="auto">
            <a:xfrm>
              <a:off x="6484609" y="3622977"/>
              <a:ext cx="434806" cy="1900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9" name="Прямоугольник 72"/>
            <p:cNvSpPr>
              <a:spLocks noChangeArrowheads="1"/>
            </p:cNvSpPr>
            <p:nvPr/>
          </p:nvSpPr>
          <p:spPr bwMode="auto">
            <a:xfrm>
              <a:off x="5080348" y="3783866"/>
              <a:ext cx="1427220" cy="1739307"/>
            </a:xfrm>
            <a:prstGeom prst="rect">
              <a:avLst/>
            </a:prstGeom>
            <a:solidFill>
              <a:srgbClr val="FFFF00">
                <a:alpha val="69803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000">
                <a:latin typeface="Times New Roman Cyr" pitchFamily="18" charset="0"/>
              </a:endParaRPr>
            </a:p>
          </p:txBody>
        </p:sp>
        <p:sp>
          <p:nvSpPr>
            <p:cNvPr id="8210" name="Прямоугольник 73"/>
            <p:cNvSpPr>
              <a:spLocks noChangeArrowheads="1"/>
            </p:cNvSpPr>
            <p:nvPr/>
          </p:nvSpPr>
          <p:spPr bwMode="auto">
            <a:xfrm>
              <a:off x="5071276" y="4935227"/>
              <a:ext cx="1703060" cy="601550"/>
            </a:xfrm>
            <a:prstGeom prst="rect">
              <a:avLst/>
            </a:prstGeom>
            <a:solidFill>
              <a:srgbClr val="D60093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000">
                <a:latin typeface="Times New Roman Cyr" pitchFamily="18" charset="0"/>
              </a:endParaRPr>
            </a:p>
          </p:txBody>
        </p:sp>
      </p:grpSp>
      <p:sp>
        <p:nvSpPr>
          <p:cNvPr id="84" name="Прямоугольник 13"/>
          <p:cNvSpPr>
            <a:spLocks noChangeArrowheads="1"/>
          </p:cNvSpPr>
          <p:nvPr/>
        </p:nvSpPr>
        <p:spPr bwMode="auto">
          <a:xfrm>
            <a:off x="4852988" y="5605463"/>
            <a:ext cx="3451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p </a:t>
            </a:r>
            <a:r>
              <a:rPr lang="el-GR" altLang="ru-RU" sz="2200">
                <a:latin typeface="Times New Roman Cyr" pitchFamily="18" charset="0"/>
                <a:sym typeface="Symbol" pitchFamily="18" charset="2"/>
              </a:rPr>
              <a:t>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,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TR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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, 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, 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TC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,  </a:t>
            </a:r>
            <a:r>
              <a:rPr lang="el-GR" altLang="ru-RU" sz="2200" b="1" i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π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?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/>
      <p:bldP spid="65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Точечная и дуговая эластичность</a:t>
            </a: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9" name="Прямоугольник 13"/>
          <p:cNvSpPr>
            <a:spLocks noChangeArrowheads="1"/>
          </p:cNvSpPr>
          <p:nvPr/>
        </p:nvSpPr>
        <p:spPr bwMode="auto">
          <a:xfrm>
            <a:off x="219075" y="4764088"/>
            <a:ext cx="4311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Линейная функция: 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 i="1" baseline="-25000">
                <a:latin typeface="Times New Roman Cyr" pitchFamily="18" charset="0"/>
              </a:rPr>
              <a:t>D</a:t>
            </a:r>
            <a:r>
              <a:rPr lang="en-US" altLang="ru-RU" sz="2200">
                <a:latin typeface="Times New Roman Cyr" pitchFamily="18" charset="0"/>
              </a:rPr>
              <a:t> = </a:t>
            </a:r>
            <a:r>
              <a:rPr lang="en-US" altLang="ru-RU" sz="2200" i="1">
                <a:latin typeface="Times New Roman Cyr" pitchFamily="18" charset="0"/>
              </a:rPr>
              <a:t>a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en-US" altLang="ru-RU" sz="2200" i="1">
                <a:latin typeface="Times New Roman Cyr" pitchFamily="18" charset="0"/>
              </a:rPr>
              <a:t>bp</a:t>
            </a:r>
            <a:r>
              <a:rPr lang="en-US" altLang="ru-RU" sz="2200">
                <a:latin typeface="Times New Roman Cyr" pitchFamily="18" charset="0"/>
              </a:rPr>
              <a:t>,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при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=0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=0, 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при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=0 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=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–. </a:t>
            </a:r>
            <a:endParaRPr lang="en-US" altLang="ru-RU" sz="2200">
              <a:latin typeface="Times New Roman Cyr" pitchFamily="18" charset="0"/>
            </a:endParaRP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321" y="1082240"/>
            <a:ext cx="2153410" cy="7922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9222" name="Прямоугольник 2"/>
          <p:cNvSpPr>
            <a:spLocks noChangeArrowheads="1"/>
          </p:cNvSpPr>
          <p:nvPr/>
        </p:nvSpPr>
        <p:spPr bwMode="auto">
          <a:xfrm>
            <a:off x="2974975" y="1268413"/>
            <a:ext cx="600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>
                <a:latin typeface="Times New Roman Cyr" pitchFamily="18" charset="0"/>
              </a:rPr>
              <a:t>Что такое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 </a:t>
            </a:r>
            <a:r>
              <a:rPr lang="ru-RU" altLang="ru-RU" sz="2200">
                <a:latin typeface="Times New Roman Cyr" pitchFamily="18" charset="0"/>
              </a:rPr>
              <a:t>и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ru-RU" altLang="ru-RU" sz="2200">
                <a:latin typeface="Times New Roman Cyr" pitchFamily="18" charset="0"/>
              </a:rPr>
              <a:t>?   Исходные?  Новые?  Другие?</a:t>
            </a:r>
          </a:p>
        </p:txBody>
      </p:sp>
      <p:sp>
        <p:nvSpPr>
          <p:cNvPr id="25" name="Прямоугольник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0188" y="1773708"/>
            <a:ext cx="8804275" cy="2196820"/>
          </a:xfrm>
          <a:prstGeom prst="rect">
            <a:avLst/>
          </a:prstGeom>
          <a:blipFill rotWithShape="1">
            <a:blip r:embed="rId3"/>
            <a:stretch>
              <a:fillRect l="-900" t="-166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300" y="3866383"/>
            <a:ext cx="3029354" cy="79239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27" name="Прямоугольник 14"/>
          <p:cNvSpPr>
            <a:spLocks noChangeArrowheads="1"/>
          </p:cNvSpPr>
          <p:nvPr/>
        </p:nvSpPr>
        <p:spPr bwMode="auto">
          <a:xfrm>
            <a:off x="3070225" y="4046538"/>
            <a:ext cx="59642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– «правильная» формула точечной эластичности</a:t>
            </a:r>
          </a:p>
        </p:txBody>
      </p:sp>
      <p:sp>
        <p:nvSpPr>
          <p:cNvPr id="2" name="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76974" y="4686075"/>
            <a:ext cx="1426353" cy="72917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5970588" y="4414838"/>
            <a:ext cx="2981325" cy="2273300"/>
            <a:chOff x="5628386" y="4619596"/>
            <a:chExt cx="3351196" cy="2238404"/>
          </a:xfrm>
        </p:grpSpPr>
        <p:sp>
          <p:nvSpPr>
            <p:cNvPr id="9230" name="Line 64"/>
            <p:cNvSpPr>
              <a:spLocks noChangeShapeType="1"/>
            </p:cNvSpPr>
            <p:nvPr/>
          </p:nvSpPr>
          <p:spPr bwMode="auto">
            <a:xfrm flipH="1">
              <a:off x="5639435" y="4727698"/>
              <a:ext cx="0" cy="1772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1" name="Line 65"/>
            <p:cNvSpPr>
              <a:spLocks noChangeShapeType="1"/>
            </p:cNvSpPr>
            <p:nvPr/>
          </p:nvSpPr>
          <p:spPr bwMode="auto">
            <a:xfrm>
              <a:off x="5639435" y="6500173"/>
              <a:ext cx="31997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2" name="Rectangle 70"/>
            <p:cNvSpPr>
              <a:spLocks noChangeArrowheads="1"/>
            </p:cNvSpPr>
            <p:nvPr/>
          </p:nvSpPr>
          <p:spPr bwMode="auto">
            <a:xfrm>
              <a:off x="8604654" y="6485898"/>
              <a:ext cx="374928" cy="37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33" name="Rectangle 70"/>
            <p:cNvSpPr>
              <a:spLocks noChangeArrowheads="1"/>
            </p:cNvSpPr>
            <p:nvPr/>
          </p:nvSpPr>
          <p:spPr bwMode="auto">
            <a:xfrm>
              <a:off x="5710329" y="4619596"/>
              <a:ext cx="285930" cy="35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34" name="Line 67"/>
            <p:cNvSpPr>
              <a:spLocks noChangeShapeType="1"/>
            </p:cNvSpPr>
            <p:nvPr/>
          </p:nvSpPr>
          <p:spPr bwMode="auto">
            <a:xfrm>
              <a:off x="5628386" y="5199161"/>
              <a:ext cx="2584632" cy="1301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5" name="Rectangle 70"/>
            <p:cNvSpPr>
              <a:spLocks noChangeArrowheads="1"/>
            </p:cNvSpPr>
            <p:nvPr/>
          </p:nvSpPr>
          <p:spPr bwMode="auto">
            <a:xfrm>
              <a:off x="5774291" y="4969492"/>
              <a:ext cx="736963" cy="3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  <a:sym typeface="Symbol" pitchFamily="18" charset="2"/>
                </a:rPr>
                <a:t> </a:t>
              </a:r>
              <a:r>
                <a:rPr lang="en-US" altLang="ru-RU" sz="2200">
                  <a:latin typeface="Times New Roman Cyr" pitchFamily="18" charset="0"/>
                  <a:sym typeface="Symbol" pitchFamily="18" charset="2"/>
                </a:rPr>
                <a:t>=</a:t>
              </a:r>
              <a:r>
                <a:rPr lang="ru-RU" altLang="ru-RU" sz="2200">
                  <a:latin typeface="Times New Roman Cyr" pitchFamily="18" charset="0"/>
                  <a:sym typeface="Symbol" pitchFamily="18" charset="2"/>
                </a:rPr>
                <a:t> </a:t>
              </a:r>
              <a:r>
                <a:rPr lang="en-US" altLang="ru-RU" sz="2200">
                  <a:latin typeface="Times New Roman Cyr" pitchFamily="18" charset="0"/>
                  <a:sym typeface="Symbol" pitchFamily="18" charset="2"/>
                </a:rPr>
                <a:t>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9236" name="Rectangle 70"/>
            <p:cNvSpPr>
              <a:spLocks noChangeArrowheads="1"/>
            </p:cNvSpPr>
            <p:nvPr/>
          </p:nvSpPr>
          <p:spPr bwMode="auto">
            <a:xfrm>
              <a:off x="6835047" y="5486877"/>
              <a:ext cx="875863" cy="3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  <a:sym typeface="Symbol" pitchFamily="18" charset="2"/>
                </a:rPr>
                <a:t></a:t>
              </a:r>
              <a:r>
                <a:rPr lang="en-US" altLang="ru-RU" sz="2200">
                  <a:latin typeface="Times New Roman Cyr" pitchFamily="18" charset="0"/>
                  <a:sym typeface="Symbol" pitchFamily="18" charset="2"/>
                </a:rPr>
                <a:t> = –1 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9237" name="Rectangle 70"/>
            <p:cNvSpPr>
              <a:spLocks noChangeArrowheads="1"/>
            </p:cNvSpPr>
            <p:nvPr/>
          </p:nvSpPr>
          <p:spPr bwMode="auto">
            <a:xfrm>
              <a:off x="7952601" y="6077488"/>
              <a:ext cx="999450" cy="3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  <a:sym typeface="Symbol" pitchFamily="18" charset="2"/>
                </a:rPr>
                <a:t></a:t>
              </a:r>
              <a:r>
                <a:rPr lang="en-US" altLang="ru-RU" sz="2200">
                  <a:latin typeface="Times New Roman Cyr" pitchFamily="18" charset="0"/>
                  <a:sym typeface="Symbol" pitchFamily="18" charset="2"/>
                </a:rPr>
                <a:t> = – </a:t>
              </a:r>
              <a:endParaRPr lang="ru-RU" altLang="ru-RU" sz="2200">
                <a:latin typeface="Times New Roman Cyr" pitchFamily="18" charset="0"/>
              </a:endParaRPr>
            </a:p>
          </p:txBody>
        </p:sp>
      </p:grpSp>
      <p:sp>
        <p:nvSpPr>
          <p:cNvPr id="45" name="Прямоугольник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0406" y="5755979"/>
            <a:ext cx="2430217" cy="73026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55588" y="5551488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Степенная функция: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i="1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 i="1" baseline="-25000">
                <a:latin typeface="Times New Roman Cyr" pitchFamily="18" charset="0"/>
              </a:rPr>
              <a:t>D</a:t>
            </a:r>
            <a:r>
              <a:rPr lang="en-US" altLang="ru-RU" sz="2200">
                <a:latin typeface="Times New Roman Cyr" pitchFamily="18" charset="0"/>
              </a:rPr>
              <a:t> = </a:t>
            </a:r>
            <a:r>
              <a:rPr lang="en-US" altLang="ru-RU" sz="2200" i="1">
                <a:latin typeface="Times New Roman Cyr" pitchFamily="18" charset="0"/>
              </a:rPr>
              <a:t>ap</a:t>
            </a:r>
            <a:r>
              <a:rPr lang="en-US" altLang="ru-RU" sz="2200" i="1" baseline="30000"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>
                <a:latin typeface="Times New Roman Cyr" pitchFamily="18" charset="0"/>
              </a:rPr>
              <a:t>,</a:t>
            </a:r>
            <a:r>
              <a:rPr lang="ru-RU" altLang="ru-RU" sz="2200">
                <a:latin typeface="Times New Roman Cyr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постоянная эластичность</a:t>
            </a:r>
            <a:r>
              <a:rPr lang="en-US" altLang="ru-RU" sz="2200">
                <a:latin typeface="Times New Roman Cyr" pitchFamily="18" charset="0"/>
              </a:rPr>
              <a:t>:</a:t>
            </a:r>
            <a:endParaRPr lang="ru-RU" altLang="ru-RU" sz="22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Другие виды эластичности</a:t>
            </a:r>
          </a:p>
        </p:txBody>
      </p:sp>
      <p:sp>
        <p:nvSpPr>
          <p:cNvPr id="1024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8</a:t>
            </a:r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182563" y="1101725"/>
            <a:ext cx="85994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Эластичность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показывает на сколько процентов изменяется функция при изменении аргумента на 1 процент.</a:t>
            </a:r>
          </a:p>
        </p:txBody>
      </p:sp>
      <p:sp>
        <p:nvSpPr>
          <p:cNvPr id="65" name="TextBox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885" y="1928400"/>
            <a:ext cx="3755515" cy="79605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165100" y="2765425"/>
            <a:ext cx="8815388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Можно рассматривать любые факторы, сдвигающие спрос: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Эластичность спроса по доходу</a:t>
            </a: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/>
            </a:r>
            <a:b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</a:b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>(income elasticity of demand)</a:t>
            </a:r>
            <a:endParaRPr lang="ru-RU" altLang="ru-RU" sz="2200" dirty="0" smtClean="0">
              <a:latin typeface="Times New Roman Cyr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Эластичность спроса по цене другого товара</a:t>
            </a: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/>
            </a:r>
            <a:b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</a:b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>(cross elasticity – </a:t>
            </a: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перекрестная эластичность)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Эластичность спроса по рекламе</a:t>
            </a:r>
            <a:b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(</a:t>
            </a: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>advertising elasticity of demand)</a:t>
            </a:r>
            <a:endParaRPr lang="ru-RU" altLang="ru-RU" sz="2200" dirty="0" smtClean="0">
              <a:latin typeface="Times New Roman Cyr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ru-RU" altLang="ru-RU" sz="2200" dirty="0" smtClean="0">
              <a:latin typeface="Times New Roman Cyr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Ценовая эластичность предложения</a:t>
            </a:r>
            <a:b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dirty="0" smtClean="0">
                <a:latin typeface="Times New Roman Cyr" pitchFamily="18" charset="0"/>
                <a:sym typeface="Symbol" pitchFamily="18" charset="2"/>
              </a:rPr>
              <a:t>(</a:t>
            </a:r>
            <a:r>
              <a:rPr lang="en-US" altLang="ru-RU" sz="2200" dirty="0" smtClean="0">
                <a:latin typeface="Times New Roman Cyr" pitchFamily="18" charset="0"/>
                <a:sym typeface="Symbol" pitchFamily="18" charset="2"/>
              </a:rPr>
              <a:t>price elasticity of supply)</a:t>
            </a:r>
            <a:endParaRPr lang="ru-RU" altLang="ru-RU" sz="2200" dirty="0" smtClean="0">
              <a:latin typeface="Times New Roman Cyr" pitchFamily="18" charset="0"/>
              <a:sym typeface="Symbol" pitchFamily="18" charset="2"/>
            </a:endParaRPr>
          </a:p>
        </p:txBody>
      </p:sp>
      <p:sp>
        <p:nvSpPr>
          <p:cNvPr id="67" name="TextBox 6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32940" y="3099338"/>
            <a:ext cx="1228798" cy="74161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69" name="TextBox 6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32940" y="3699057"/>
            <a:ext cx="2569101" cy="78540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70" name="TextBox 6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32940" y="4500231"/>
            <a:ext cx="1299074" cy="741613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71" name="TextBox 7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7802" y="5501658"/>
            <a:ext cx="1408784" cy="785408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доходу</a:t>
            </a:r>
          </a:p>
        </p:txBody>
      </p:sp>
      <p:sp>
        <p:nvSpPr>
          <p:cNvPr id="1126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9</a:t>
            </a:r>
            <a:endParaRPr lang="ru-RU" altLang="ru-RU" sz="7200" b="1">
              <a:latin typeface="Times New Roman Cyr" pitchFamily="18" charset="0"/>
            </a:endParaRPr>
          </a:p>
        </p:txBody>
      </p:sp>
      <p:sp>
        <p:nvSpPr>
          <p:cNvPr id="11268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11269" name="Прямоугольник 2"/>
          <p:cNvSpPr>
            <a:spLocks noChangeArrowheads="1"/>
          </p:cNvSpPr>
          <p:nvPr/>
        </p:nvSpPr>
        <p:spPr bwMode="auto">
          <a:xfrm>
            <a:off x="188913" y="1119188"/>
            <a:ext cx="8775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Эластичность спроса по доходу  </a:t>
            </a:r>
            <a:r>
              <a:rPr lang="ru-RU" altLang="ru-RU" sz="2200">
                <a:latin typeface="Times New Roman Cyr" pitchFamily="18" charset="0"/>
              </a:rPr>
              <a:t>показывает, на сколько процентов из-меняется спрос при изменении дохода на 1 процент.</a:t>
            </a:r>
          </a:p>
        </p:txBody>
      </p:sp>
      <p:sp>
        <p:nvSpPr>
          <p:cNvPr id="48" name="Прямоугольник 47"/>
          <p:cNvSpPr>
            <a:spLocks noChangeArrowheads="1"/>
          </p:cNvSpPr>
          <p:nvPr/>
        </p:nvSpPr>
        <p:spPr bwMode="auto">
          <a:xfrm>
            <a:off x="182563" y="1892300"/>
            <a:ext cx="88519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&gt;0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нормальные товары (потребление растет при росте дохода);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&gt;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1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товары роскоши (доля расходов на них растет при росте дохода);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0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товары первой необходимости (доход почти не влияет на спрос);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&lt;0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товары низшей категории (потребление падает при росте дохода)</a:t>
            </a: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182563" y="3351213"/>
            <a:ext cx="87979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Влияние фактора времени на эластичность спроса по доходу:</a:t>
            </a:r>
          </a:p>
        </p:txBody>
      </p:sp>
      <p:graphicFrame>
        <p:nvGraphicFramePr>
          <p:cNvPr id="51" name="Group 75"/>
          <p:cNvGraphicFramePr>
            <a:graphicFrameLocks noGrp="1"/>
          </p:cNvGraphicFramePr>
          <p:nvPr/>
        </p:nvGraphicFramePr>
        <p:xfrm>
          <a:off x="233363" y="3822700"/>
          <a:ext cx="8664575" cy="2493962"/>
        </p:xfrm>
        <a:graphic>
          <a:graphicData uri="http://schemas.openxmlformats.org/drawingml/2006/table">
            <a:tbl>
              <a:tblPr/>
              <a:tblGrid>
                <a:gridCol w="243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Товар</a:t>
                      </a:r>
                    </a:p>
                  </a:txBody>
                  <a:tcPr marL="18000" marR="18000" marT="18027" marB="18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Краткосрочный период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Долгосрочный период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9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Говядина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Одежда</a:t>
                      </a:r>
                    </a:p>
                  </a:txBody>
                  <a:tcPr marL="18000" marR="18000" marT="18027" marB="18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0,95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1,17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Недвижимость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Зарубежные туры</a:t>
                      </a:r>
                    </a:p>
                  </a:txBody>
                  <a:tcPr marL="18000" marR="18000" marT="18027" marB="18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0,24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2,45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3,07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Мебель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Бытовая техника</a:t>
                      </a:r>
                    </a:p>
                  </a:txBody>
                  <a:tcPr marL="18000" marR="18000" marT="18027" marB="18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2,60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2,72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1,40</a:t>
                      </a:r>
                    </a:p>
                  </a:txBody>
                  <a:tcPr marL="18000" marR="18000" marT="18027" marB="18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17160</TotalTime>
  <Words>841</Words>
  <Application>Microsoft Office PowerPoint</Application>
  <PresentationFormat>Экран (4:3)</PresentationFormat>
  <Paragraphs>244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503</cp:revision>
  <dcterms:created xsi:type="dcterms:W3CDTF">1997-05-19T02:18:46Z</dcterms:created>
  <dcterms:modified xsi:type="dcterms:W3CDTF">2019-02-04T08:00:10Z</dcterms:modified>
</cp:coreProperties>
</file>