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3"/>
  </p:notesMasterIdLst>
  <p:sldIdLst>
    <p:sldId id="291" r:id="rId2"/>
    <p:sldId id="374" r:id="rId3"/>
    <p:sldId id="389" r:id="rId4"/>
    <p:sldId id="390" r:id="rId5"/>
    <p:sldId id="386" r:id="rId6"/>
    <p:sldId id="384" r:id="rId7"/>
    <p:sldId id="391" r:id="rId8"/>
    <p:sldId id="379" r:id="rId9"/>
    <p:sldId id="387" r:id="rId10"/>
    <p:sldId id="392" r:id="rId11"/>
    <p:sldId id="383" r:id="rId12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 Cyr" pitchFamily="18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 Cyr" pitchFamily="18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 Cyr" pitchFamily="18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 Cyr" pitchFamily="18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 Cyr" pitchFamily="18" charset="0"/>
        <a:ea typeface="+mn-ea"/>
        <a:cs typeface="Arial" pitchFamily="34" charset="0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Times New Roman Cyr" pitchFamily="18" charset="0"/>
        <a:ea typeface="+mn-ea"/>
        <a:cs typeface="Arial" pitchFamily="34" charset="0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Times New Roman Cyr" pitchFamily="18" charset="0"/>
        <a:ea typeface="+mn-ea"/>
        <a:cs typeface="Arial" pitchFamily="34" charset="0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Times New Roman Cyr" pitchFamily="18" charset="0"/>
        <a:ea typeface="+mn-ea"/>
        <a:cs typeface="Arial" pitchFamily="34" charset="0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Times New Roman Cyr" pitchFamily="18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FFFF"/>
    <a:srgbClr val="6666FF"/>
    <a:srgbClr val="D60093"/>
    <a:srgbClr val="FFFF00"/>
    <a:srgbClr val="C0C0C0"/>
    <a:srgbClr val="CC0066"/>
    <a:srgbClr val="99678F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195" autoAdjust="0"/>
    <p:restoredTop sz="96259" autoAdjust="0"/>
  </p:normalViewPr>
  <p:slideViewPr>
    <p:cSldViewPr snapToGrid="0">
      <p:cViewPr varScale="1">
        <p:scale>
          <a:sx n="66" d="100"/>
          <a:sy n="66" d="100"/>
        </p:scale>
        <p:origin x="1278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1673602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 Cyr" pitchFamily="18" charset="-52"/>
        <a:ea typeface="+mn-ea"/>
        <a:cs typeface="+mn-cs"/>
      </a:defRPr>
    </a:lvl1pPr>
    <a:lvl2pPr marL="4572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 Cyr" pitchFamily="18" charset="-52"/>
        <a:ea typeface="+mn-ea"/>
        <a:cs typeface="+mn-cs"/>
      </a:defRPr>
    </a:lvl2pPr>
    <a:lvl3pPr marL="9144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 Cyr" pitchFamily="18" charset="-52"/>
        <a:ea typeface="+mn-ea"/>
        <a:cs typeface="+mn-cs"/>
      </a:defRPr>
    </a:lvl3pPr>
    <a:lvl4pPr marL="13716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 Cyr" pitchFamily="18" charset="-52"/>
        <a:ea typeface="+mn-ea"/>
        <a:cs typeface="+mn-cs"/>
      </a:defRPr>
    </a:lvl4pPr>
    <a:lvl5pPr marL="18288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 Cyr" pitchFamily="18" charset="-52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Образ слайда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Заметки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 smtClean="0">
              <a:latin typeface="Times New Roman Cyr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029931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840615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152400" y="2286000"/>
            <a:ext cx="1463675" cy="2182813"/>
            <a:chOff x="96" y="1440"/>
            <a:chExt cx="922" cy="1375"/>
          </a:xfrm>
        </p:grpSpPr>
        <p:grpSp>
          <p:nvGrpSpPr>
            <p:cNvPr id="5" name="Group 9"/>
            <p:cNvGrpSpPr>
              <a:grpSpLocks/>
            </p:cNvGrpSpPr>
            <p:nvPr/>
          </p:nvGrpSpPr>
          <p:grpSpPr bwMode="auto">
            <a:xfrm>
              <a:off x="96" y="1440"/>
              <a:ext cx="913" cy="1375"/>
              <a:chOff x="96" y="1440"/>
              <a:chExt cx="913" cy="1375"/>
            </a:xfrm>
          </p:grpSpPr>
          <p:sp>
            <p:nvSpPr>
              <p:cNvPr id="11" name="Freeform 2"/>
              <p:cNvSpPr>
                <a:spLocks/>
              </p:cNvSpPr>
              <p:nvPr/>
            </p:nvSpPr>
            <p:spPr bwMode="ltGray">
              <a:xfrm>
                <a:off x="181" y="1574"/>
                <a:ext cx="742" cy="1110"/>
              </a:xfrm>
              <a:custGeom>
                <a:avLst/>
                <a:gdLst>
                  <a:gd name="T0" fmla="*/ 370 w 742"/>
                  <a:gd name="T1" fmla="*/ 0 h 1110"/>
                  <a:gd name="T2" fmla="*/ 0 w 742"/>
                  <a:gd name="T3" fmla="*/ 554 h 1110"/>
                  <a:gd name="T4" fmla="*/ 370 w 742"/>
                  <a:gd name="T5" fmla="*/ 1109 h 1110"/>
                  <a:gd name="T6" fmla="*/ 741 w 742"/>
                  <a:gd name="T7" fmla="*/ 554 h 1110"/>
                  <a:gd name="T8" fmla="*/ 370 w 742"/>
                  <a:gd name="T9" fmla="*/ 0 h 1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42" h="1110">
                    <a:moveTo>
                      <a:pt x="370" y="0"/>
                    </a:moveTo>
                    <a:lnTo>
                      <a:pt x="0" y="554"/>
                    </a:lnTo>
                    <a:lnTo>
                      <a:pt x="370" y="1109"/>
                    </a:lnTo>
                    <a:lnTo>
                      <a:pt x="741" y="554"/>
                    </a:lnTo>
                    <a:lnTo>
                      <a:pt x="370" y="0"/>
                    </a:lnTo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path path="rect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grpSp>
            <p:nvGrpSpPr>
              <p:cNvPr id="12" name="Group 5"/>
              <p:cNvGrpSpPr>
                <a:grpSpLocks/>
              </p:cNvGrpSpPr>
              <p:nvPr/>
            </p:nvGrpSpPr>
            <p:grpSpPr bwMode="auto">
              <a:xfrm>
                <a:off x="96" y="1440"/>
                <a:ext cx="913" cy="688"/>
                <a:chOff x="96" y="1440"/>
                <a:chExt cx="913" cy="688"/>
              </a:xfrm>
            </p:grpSpPr>
            <p:sp>
              <p:nvSpPr>
                <p:cNvPr id="16" name="Freeform 3"/>
                <p:cNvSpPr>
                  <a:spLocks/>
                </p:cNvSpPr>
                <p:nvPr/>
              </p:nvSpPr>
              <p:spPr bwMode="ltGray">
                <a:xfrm>
                  <a:off x="552" y="1440"/>
                  <a:ext cx="457" cy="688"/>
                </a:xfrm>
                <a:custGeom>
                  <a:avLst/>
                  <a:gdLst>
                    <a:gd name="T0" fmla="*/ 0 w 457"/>
                    <a:gd name="T1" fmla="*/ 136 h 688"/>
                    <a:gd name="T2" fmla="*/ 0 w 457"/>
                    <a:gd name="T3" fmla="*/ 0 h 688"/>
                    <a:gd name="T4" fmla="*/ 456 w 457"/>
                    <a:gd name="T5" fmla="*/ 687 h 688"/>
                    <a:gd name="T6" fmla="*/ 365 w 457"/>
                    <a:gd name="T7" fmla="*/ 687 h 688"/>
                    <a:gd name="T8" fmla="*/ 0 w 457"/>
                    <a:gd name="T9" fmla="*/ 136 h 68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457" h="688">
                      <a:moveTo>
                        <a:pt x="0" y="136"/>
                      </a:moveTo>
                      <a:lnTo>
                        <a:pt x="0" y="0"/>
                      </a:lnTo>
                      <a:lnTo>
                        <a:pt x="456" y="687"/>
                      </a:lnTo>
                      <a:lnTo>
                        <a:pt x="365" y="687"/>
                      </a:lnTo>
                      <a:lnTo>
                        <a:pt x="0" y="136"/>
                      </a:lnTo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17" name="Freeform 4"/>
                <p:cNvSpPr>
                  <a:spLocks/>
                </p:cNvSpPr>
                <p:nvPr/>
              </p:nvSpPr>
              <p:spPr bwMode="ltGray">
                <a:xfrm>
                  <a:off x="96" y="1440"/>
                  <a:ext cx="457" cy="688"/>
                </a:xfrm>
                <a:custGeom>
                  <a:avLst/>
                  <a:gdLst>
                    <a:gd name="T0" fmla="*/ 456 w 457"/>
                    <a:gd name="T1" fmla="*/ 0 h 688"/>
                    <a:gd name="T2" fmla="*/ 456 w 457"/>
                    <a:gd name="T3" fmla="*/ 136 h 688"/>
                    <a:gd name="T4" fmla="*/ 90 w 457"/>
                    <a:gd name="T5" fmla="*/ 687 h 688"/>
                    <a:gd name="T6" fmla="*/ 0 w 457"/>
                    <a:gd name="T7" fmla="*/ 687 h 688"/>
                    <a:gd name="T8" fmla="*/ 456 w 457"/>
                    <a:gd name="T9" fmla="*/ 0 h 68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457" h="688">
                      <a:moveTo>
                        <a:pt x="456" y="0"/>
                      </a:moveTo>
                      <a:lnTo>
                        <a:pt x="456" y="136"/>
                      </a:lnTo>
                      <a:lnTo>
                        <a:pt x="90" y="687"/>
                      </a:lnTo>
                      <a:lnTo>
                        <a:pt x="0" y="687"/>
                      </a:lnTo>
                      <a:lnTo>
                        <a:pt x="456" y="0"/>
                      </a:lnTo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</p:grpSp>
          <p:grpSp>
            <p:nvGrpSpPr>
              <p:cNvPr id="13" name="Group 8"/>
              <p:cNvGrpSpPr>
                <a:grpSpLocks/>
              </p:cNvGrpSpPr>
              <p:nvPr/>
            </p:nvGrpSpPr>
            <p:grpSpPr bwMode="auto">
              <a:xfrm>
                <a:off x="96" y="2127"/>
                <a:ext cx="913" cy="688"/>
                <a:chOff x="96" y="2127"/>
                <a:chExt cx="913" cy="688"/>
              </a:xfrm>
            </p:grpSpPr>
            <p:sp>
              <p:nvSpPr>
                <p:cNvPr id="14" name="Freeform 6"/>
                <p:cNvSpPr>
                  <a:spLocks/>
                </p:cNvSpPr>
                <p:nvPr/>
              </p:nvSpPr>
              <p:spPr bwMode="ltGray">
                <a:xfrm>
                  <a:off x="552" y="2127"/>
                  <a:ext cx="457" cy="688"/>
                </a:xfrm>
                <a:custGeom>
                  <a:avLst/>
                  <a:gdLst>
                    <a:gd name="T0" fmla="*/ 365 w 457"/>
                    <a:gd name="T1" fmla="*/ 0 h 688"/>
                    <a:gd name="T2" fmla="*/ 456 w 457"/>
                    <a:gd name="T3" fmla="*/ 0 h 688"/>
                    <a:gd name="T4" fmla="*/ 0 w 457"/>
                    <a:gd name="T5" fmla="*/ 687 h 688"/>
                    <a:gd name="T6" fmla="*/ 0 w 457"/>
                    <a:gd name="T7" fmla="*/ 550 h 688"/>
                    <a:gd name="T8" fmla="*/ 365 w 457"/>
                    <a:gd name="T9" fmla="*/ 0 h 68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457" h="688">
                      <a:moveTo>
                        <a:pt x="365" y="0"/>
                      </a:moveTo>
                      <a:lnTo>
                        <a:pt x="456" y="0"/>
                      </a:lnTo>
                      <a:lnTo>
                        <a:pt x="0" y="687"/>
                      </a:lnTo>
                      <a:lnTo>
                        <a:pt x="0" y="550"/>
                      </a:lnTo>
                      <a:lnTo>
                        <a:pt x="365" y="0"/>
                      </a:lnTo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15" name="Freeform 7"/>
                <p:cNvSpPr>
                  <a:spLocks/>
                </p:cNvSpPr>
                <p:nvPr/>
              </p:nvSpPr>
              <p:spPr bwMode="ltGray">
                <a:xfrm>
                  <a:off x="96" y="2127"/>
                  <a:ext cx="457" cy="688"/>
                </a:xfrm>
                <a:custGeom>
                  <a:avLst/>
                  <a:gdLst>
                    <a:gd name="T0" fmla="*/ 90 w 457"/>
                    <a:gd name="T1" fmla="*/ 0 h 688"/>
                    <a:gd name="T2" fmla="*/ 456 w 457"/>
                    <a:gd name="T3" fmla="*/ 550 h 688"/>
                    <a:gd name="T4" fmla="*/ 456 w 457"/>
                    <a:gd name="T5" fmla="*/ 687 h 688"/>
                    <a:gd name="T6" fmla="*/ 0 w 457"/>
                    <a:gd name="T7" fmla="*/ 0 h 688"/>
                    <a:gd name="T8" fmla="*/ 90 w 457"/>
                    <a:gd name="T9" fmla="*/ 0 h 68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457" h="688">
                      <a:moveTo>
                        <a:pt x="90" y="0"/>
                      </a:moveTo>
                      <a:lnTo>
                        <a:pt x="456" y="550"/>
                      </a:lnTo>
                      <a:lnTo>
                        <a:pt x="456" y="687"/>
                      </a:lnTo>
                      <a:lnTo>
                        <a:pt x="0" y="0"/>
                      </a:lnTo>
                      <a:lnTo>
                        <a:pt x="90" y="0"/>
                      </a:lnTo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</p:grpSp>
        </p:grpSp>
        <p:grpSp>
          <p:nvGrpSpPr>
            <p:cNvPr id="6" name="Group 14"/>
            <p:cNvGrpSpPr>
              <a:grpSpLocks/>
            </p:cNvGrpSpPr>
            <p:nvPr/>
          </p:nvGrpSpPr>
          <p:grpSpPr bwMode="auto">
            <a:xfrm>
              <a:off x="493" y="1555"/>
              <a:ext cx="525" cy="480"/>
              <a:chOff x="493" y="1555"/>
              <a:chExt cx="525" cy="480"/>
            </a:xfrm>
          </p:grpSpPr>
          <p:sp>
            <p:nvSpPr>
              <p:cNvPr id="7" name="Freeform 10"/>
              <p:cNvSpPr>
                <a:spLocks/>
              </p:cNvSpPr>
              <p:nvPr/>
            </p:nvSpPr>
            <p:spPr bwMode="gray">
              <a:xfrm>
                <a:off x="493" y="1555"/>
                <a:ext cx="525" cy="480"/>
              </a:xfrm>
              <a:custGeom>
                <a:avLst/>
                <a:gdLst>
                  <a:gd name="T0" fmla="*/ 225 w 525"/>
                  <a:gd name="T1" fmla="*/ 217 h 480"/>
                  <a:gd name="T2" fmla="*/ 133 w 525"/>
                  <a:gd name="T3" fmla="*/ 0 h 480"/>
                  <a:gd name="T4" fmla="*/ 263 w 525"/>
                  <a:gd name="T5" fmla="*/ 193 h 480"/>
                  <a:gd name="T6" fmla="*/ 393 w 525"/>
                  <a:gd name="T7" fmla="*/ 0 h 480"/>
                  <a:gd name="T8" fmla="*/ 299 w 525"/>
                  <a:gd name="T9" fmla="*/ 217 h 480"/>
                  <a:gd name="T10" fmla="*/ 524 w 525"/>
                  <a:gd name="T11" fmla="*/ 240 h 480"/>
                  <a:gd name="T12" fmla="*/ 298 w 525"/>
                  <a:gd name="T13" fmla="*/ 262 h 480"/>
                  <a:gd name="T14" fmla="*/ 393 w 525"/>
                  <a:gd name="T15" fmla="*/ 479 h 480"/>
                  <a:gd name="T16" fmla="*/ 263 w 525"/>
                  <a:gd name="T17" fmla="*/ 286 h 480"/>
                  <a:gd name="T18" fmla="*/ 133 w 525"/>
                  <a:gd name="T19" fmla="*/ 479 h 480"/>
                  <a:gd name="T20" fmla="*/ 224 w 525"/>
                  <a:gd name="T21" fmla="*/ 263 h 480"/>
                  <a:gd name="T22" fmla="*/ 0 w 525"/>
                  <a:gd name="T23" fmla="*/ 240 h 480"/>
                  <a:gd name="T24" fmla="*/ 225 w 525"/>
                  <a:gd name="T25" fmla="*/ 217 h 480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525" h="480">
                    <a:moveTo>
                      <a:pt x="225" y="217"/>
                    </a:moveTo>
                    <a:lnTo>
                      <a:pt x="133" y="0"/>
                    </a:lnTo>
                    <a:lnTo>
                      <a:pt x="263" y="193"/>
                    </a:lnTo>
                    <a:lnTo>
                      <a:pt x="393" y="0"/>
                    </a:lnTo>
                    <a:lnTo>
                      <a:pt x="299" y="217"/>
                    </a:lnTo>
                    <a:lnTo>
                      <a:pt x="524" y="240"/>
                    </a:lnTo>
                    <a:lnTo>
                      <a:pt x="298" y="262"/>
                    </a:lnTo>
                    <a:lnTo>
                      <a:pt x="393" y="479"/>
                    </a:lnTo>
                    <a:lnTo>
                      <a:pt x="263" y="286"/>
                    </a:lnTo>
                    <a:lnTo>
                      <a:pt x="133" y="479"/>
                    </a:lnTo>
                    <a:lnTo>
                      <a:pt x="224" y="263"/>
                    </a:lnTo>
                    <a:lnTo>
                      <a:pt x="0" y="240"/>
                    </a:lnTo>
                    <a:lnTo>
                      <a:pt x="225" y="217"/>
                    </a:lnTo>
                  </a:path>
                </a:pathLst>
              </a:custGeom>
              <a:gradFill rotWithShape="0">
                <a:gsLst>
                  <a:gs pos="0">
                    <a:srgbClr val="FFFFFF"/>
                  </a:gs>
                  <a:gs pos="100000">
                    <a:schemeClr val="bg1"/>
                  </a:gs>
                </a:gsLst>
                <a:path path="rect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8" name="Freeform 11"/>
              <p:cNvSpPr>
                <a:spLocks/>
              </p:cNvSpPr>
              <p:nvPr/>
            </p:nvSpPr>
            <p:spPr bwMode="gray">
              <a:xfrm>
                <a:off x="565" y="1620"/>
                <a:ext cx="382" cy="350"/>
              </a:xfrm>
              <a:custGeom>
                <a:avLst/>
                <a:gdLst>
                  <a:gd name="T0" fmla="*/ 153 w 382"/>
                  <a:gd name="T1" fmla="*/ 153 h 350"/>
                  <a:gd name="T2" fmla="*/ 95 w 382"/>
                  <a:gd name="T3" fmla="*/ 0 h 350"/>
                  <a:gd name="T4" fmla="*/ 191 w 382"/>
                  <a:gd name="T5" fmla="*/ 128 h 350"/>
                  <a:gd name="T6" fmla="*/ 284 w 382"/>
                  <a:gd name="T7" fmla="*/ 0 h 350"/>
                  <a:gd name="T8" fmla="*/ 227 w 382"/>
                  <a:gd name="T9" fmla="*/ 153 h 350"/>
                  <a:gd name="T10" fmla="*/ 381 w 382"/>
                  <a:gd name="T11" fmla="*/ 175 h 350"/>
                  <a:gd name="T12" fmla="*/ 226 w 382"/>
                  <a:gd name="T13" fmla="*/ 196 h 350"/>
                  <a:gd name="T14" fmla="*/ 284 w 382"/>
                  <a:gd name="T15" fmla="*/ 349 h 350"/>
                  <a:gd name="T16" fmla="*/ 191 w 382"/>
                  <a:gd name="T17" fmla="*/ 221 h 350"/>
                  <a:gd name="T18" fmla="*/ 95 w 382"/>
                  <a:gd name="T19" fmla="*/ 349 h 350"/>
                  <a:gd name="T20" fmla="*/ 152 w 382"/>
                  <a:gd name="T21" fmla="*/ 198 h 350"/>
                  <a:gd name="T22" fmla="*/ 0 w 382"/>
                  <a:gd name="T23" fmla="*/ 175 h 350"/>
                  <a:gd name="T24" fmla="*/ 153 w 382"/>
                  <a:gd name="T25" fmla="*/ 153 h 350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382" h="350">
                    <a:moveTo>
                      <a:pt x="153" y="153"/>
                    </a:moveTo>
                    <a:lnTo>
                      <a:pt x="95" y="0"/>
                    </a:lnTo>
                    <a:lnTo>
                      <a:pt x="191" y="128"/>
                    </a:lnTo>
                    <a:lnTo>
                      <a:pt x="284" y="0"/>
                    </a:lnTo>
                    <a:lnTo>
                      <a:pt x="227" y="153"/>
                    </a:lnTo>
                    <a:lnTo>
                      <a:pt x="381" y="175"/>
                    </a:lnTo>
                    <a:lnTo>
                      <a:pt x="226" y="196"/>
                    </a:lnTo>
                    <a:lnTo>
                      <a:pt x="284" y="349"/>
                    </a:lnTo>
                    <a:lnTo>
                      <a:pt x="191" y="221"/>
                    </a:lnTo>
                    <a:lnTo>
                      <a:pt x="95" y="349"/>
                    </a:lnTo>
                    <a:lnTo>
                      <a:pt x="152" y="198"/>
                    </a:lnTo>
                    <a:lnTo>
                      <a:pt x="0" y="175"/>
                    </a:lnTo>
                    <a:lnTo>
                      <a:pt x="153" y="153"/>
                    </a:lnTo>
                  </a:path>
                </a:pathLst>
              </a:custGeom>
              <a:gradFill rotWithShape="0">
                <a:gsLst>
                  <a:gs pos="0">
                    <a:srgbClr val="FFFFFF"/>
                  </a:gs>
                  <a:gs pos="100000">
                    <a:schemeClr val="folHlink"/>
                  </a:gs>
                </a:gsLst>
                <a:path path="rect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9" name="Freeform 12"/>
              <p:cNvSpPr>
                <a:spLocks/>
              </p:cNvSpPr>
              <p:nvPr/>
            </p:nvSpPr>
            <p:spPr bwMode="gray">
              <a:xfrm>
                <a:off x="621" y="1629"/>
                <a:ext cx="270" cy="332"/>
              </a:xfrm>
              <a:custGeom>
                <a:avLst/>
                <a:gdLst>
                  <a:gd name="T0" fmla="*/ 0 w 270"/>
                  <a:gd name="T1" fmla="*/ 84 h 332"/>
                  <a:gd name="T2" fmla="*/ 122 w 270"/>
                  <a:gd name="T3" fmla="*/ 143 h 332"/>
                  <a:gd name="T4" fmla="*/ 135 w 270"/>
                  <a:gd name="T5" fmla="*/ 0 h 332"/>
                  <a:gd name="T6" fmla="*/ 147 w 270"/>
                  <a:gd name="T7" fmla="*/ 143 h 332"/>
                  <a:gd name="T8" fmla="*/ 268 w 270"/>
                  <a:gd name="T9" fmla="*/ 82 h 332"/>
                  <a:gd name="T10" fmla="*/ 159 w 270"/>
                  <a:gd name="T11" fmla="*/ 166 h 332"/>
                  <a:gd name="T12" fmla="*/ 269 w 270"/>
                  <a:gd name="T13" fmla="*/ 249 h 332"/>
                  <a:gd name="T14" fmla="*/ 147 w 270"/>
                  <a:gd name="T15" fmla="*/ 189 h 332"/>
                  <a:gd name="T16" fmla="*/ 135 w 270"/>
                  <a:gd name="T17" fmla="*/ 331 h 332"/>
                  <a:gd name="T18" fmla="*/ 122 w 270"/>
                  <a:gd name="T19" fmla="*/ 189 h 332"/>
                  <a:gd name="T20" fmla="*/ 0 w 270"/>
                  <a:gd name="T21" fmla="*/ 249 h 332"/>
                  <a:gd name="T22" fmla="*/ 110 w 270"/>
                  <a:gd name="T23" fmla="*/ 166 h 332"/>
                  <a:gd name="T24" fmla="*/ 0 w 270"/>
                  <a:gd name="T25" fmla="*/ 84 h 332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270" h="332">
                    <a:moveTo>
                      <a:pt x="0" y="84"/>
                    </a:moveTo>
                    <a:lnTo>
                      <a:pt x="122" y="143"/>
                    </a:lnTo>
                    <a:lnTo>
                      <a:pt x="135" y="0"/>
                    </a:lnTo>
                    <a:lnTo>
                      <a:pt x="147" y="143"/>
                    </a:lnTo>
                    <a:lnTo>
                      <a:pt x="268" y="82"/>
                    </a:lnTo>
                    <a:lnTo>
                      <a:pt x="159" y="166"/>
                    </a:lnTo>
                    <a:lnTo>
                      <a:pt x="269" y="249"/>
                    </a:lnTo>
                    <a:lnTo>
                      <a:pt x="147" y="189"/>
                    </a:lnTo>
                    <a:lnTo>
                      <a:pt x="135" y="331"/>
                    </a:lnTo>
                    <a:lnTo>
                      <a:pt x="122" y="189"/>
                    </a:lnTo>
                    <a:lnTo>
                      <a:pt x="0" y="249"/>
                    </a:lnTo>
                    <a:lnTo>
                      <a:pt x="110" y="166"/>
                    </a:lnTo>
                    <a:lnTo>
                      <a:pt x="0" y="84"/>
                    </a:lnTo>
                  </a:path>
                </a:pathLst>
              </a:custGeom>
              <a:gradFill rotWithShape="0">
                <a:gsLst>
                  <a:gs pos="0">
                    <a:srgbClr val="FFFFFF"/>
                  </a:gs>
                  <a:gs pos="100000">
                    <a:schemeClr val="bg1"/>
                  </a:gs>
                </a:gsLst>
                <a:path path="rect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" name="Freeform 13"/>
              <p:cNvSpPr>
                <a:spLocks/>
              </p:cNvSpPr>
              <p:nvPr/>
            </p:nvSpPr>
            <p:spPr bwMode="gray">
              <a:xfrm>
                <a:off x="722" y="1752"/>
                <a:ext cx="68" cy="85"/>
              </a:xfrm>
              <a:custGeom>
                <a:avLst/>
                <a:gdLst>
                  <a:gd name="T0" fmla="*/ 0 w 68"/>
                  <a:gd name="T1" fmla="*/ 20 h 85"/>
                  <a:gd name="T2" fmla="*/ 27 w 68"/>
                  <a:gd name="T3" fmla="*/ 30 h 85"/>
                  <a:gd name="T4" fmla="*/ 33 w 68"/>
                  <a:gd name="T5" fmla="*/ 0 h 85"/>
                  <a:gd name="T6" fmla="*/ 39 w 68"/>
                  <a:gd name="T7" fmla="*/ 30 h 85"/>
                  <a:gd name="T8" fmla="*/ 67 w 68"/>
                  <a:gd name="T9" fmla="*/ 20 h 85"/>
                  <a:gd name="T10" fmla="*/ 45 w 68"/>
                  <a:gd name="T11" fmla="*/ 42 h 85"/>
                  <a:gd name="T12" fmla="*/ 67 w 68"/>
                  <a:gd name="T13" fmla="*/ 62 h 85"/>
                  <a:gd name="T14" fmla="*/ 39 w 68"/>
                  <a:gd name="T15" fmla="*/ 52 h 85"/>
                  <a:gd name="T16" fmla="*/ 33 w 68"/>
                  <a:gd name="T17" fmla="*/ 84 h 85"/>
                  <a:gd name="T18" fmla="*/ 27 w 68"/>
                  <a:gd name="T19" fmla="*/ 52 h 85"/>
                  <a:gd name="T20" fmla="*/ 0 w 68"/>
                  <a:gd name="T21" fmla="*/ 62 h 85"/>
                  <a:gd name="T22" fmla="*/ 21 w 68"/>
                  <a:gd name="T23" fmla="*/ 42 h 85"/>
                  <a:gd name="T24" fmla="*/ 0 w 68"/>
                  <a:gd name="T25" fmla="*/ 20 h 8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68" h="85">
                    <a:moveTo>
                      <a:pt x="0" y="20"/>
                    </a:moveTo>
                    <a:lnTo>
                      <a:pt x="27" y="30"/>
                    </a:lnTo>
                    <a:lnTo>
                      <a:pt x="33" y="0"/>
                    </a:lnTo>
                    <a:lnTo>
                      <a:pt x="39" y="30"/>
                    </a:lnTo>
                    <a:lnTo>
                      <a:pt x="67" y="20"/>
                    </a:lnTo>
                    <a:lnTo>
                      <a:pt x="45" y="42"/>
                    </a:lnTo>
                    <a:lnTo>
                      <a:pt x="67" y="62"/>
                    </a:lnTo>
                    <a:lnTo>
                      <a:pt x="39" y="52"/>
                    </a:lnTo>
                    <a:lnTo>
                      <a:pt x="33" y="84"/>
                    </a:lnTo>
                    <a:lnTo>
                      <a:pt x="27" y="52"/>
                    </a:lnTo>
                    <a:lnTo>
                      <a:pt x="0" y="62"/>
                    </a:lnTo>
                    <a:lnTo>
                      <a:pt x="21" y="42"/>
                    </a:lnTo>
                    <a:lnTo>
                      <a:pt x="0" y="20"/>
                    </a:lnTo>
                  </a:path>
                </a:pathLst>
              </a:custGeom>
              <a:solidFill>
                <a:srgbClr val="F9F9F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</p:grpSp>
      <p:sp>
        <p:nvSpPr>
          <p:cNvPr id="2064" name="Rectangle 16"/>
          <p:cNvSpPr>
            <a:spLocks noGrp="1" noChangeArrowheads="1"/>
          </p:cNvSpPr>
          <p:nvPr>
            <p:ph type="ctrTitle" sz="quarter"/>
          </p:nvPr>
        </p:nvSpPr>
        <p:spPr>
          <a:xfrm>
            <a:off x="1370013" y="2133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ru-RU" altLang="ru-RU" noProof="0" smtClean="0"/>
              <a:t>Ùåëêíèòå äëÿ ïðàâêè ñòèëÿ îáðàçöà çàãîëîâêà</a:t>
            </a:r>
          </a:p>
        </p:txBody>
      </p:sp>
      <p:sp>
        <p:nvSpPr>
          <p:cNvPr id="2065" name="Rectangle 1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4114800"/>
            <a:ext cx="6400800" cy="1752600"/>
          </a:xfrm>
        </p:spPr>
        <p:txBody>
          <a:bodyPr/>
          <a:lstStyle>
            <a:lvl1pPr marL="0" indent="0" algn="ctr">
              <a:buFont typeface="Monotype Sorts" charset="2"/>
              <a:buNone/>
              <a:defRPr/>
            </a:lvl1pPr>
          </a:lstStyle>
          <a:p>
            <a:pPr lvl="0"/>
            <a:r>
              <a:rPr lang="ru-RU" altLang="ru-RU" noProof="0" smtClean="0"/>
              <a:t>Ùåëêíèòå äëÿ ïðàâêè ñòèëÿ îáðàçöà ïîäçàãîëîâêà</a:t>
            </a:r>
          </a:p>
        </p:txBody>
      </p:sp>
      <p:sp>
        <p:nvSpPr>
          <p:cNvPr id="18" name="Rectangle 18"/>
          <p:cNvSpPr>
            <a:spLocks noGrp="1" noChangeArrowheads="1"/>
          </p:cNvSpPr>
          <p:nvPr>
            <p:ph type="dt" sz="quarter" idx="10"/>
          </p:nvPr>
        </p:nvSpPr>
        <p:spPr>
          <a:xfrm>
            <a:off x="1370013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19" name="Rectangle 19"/>
          <p:cNvSpPr>
            <a:spLocks noGrp="1" noChangeArrowheads="1"/>
          </p:cNvSpPr>
          <p:nvPr>
            <p:ph type="ftr" sz="quarter" idx="11"/>
          </p:nvPr>
        </p:nvSpPr>
        <p:spPr>
          <a:xfrm>
            <a:off x="3808413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20" name="Rectangle 20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237413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A90553-344F-4A99-873C-5D8C23937364}" type="slidenum">
              <a:rPr lang="ru-RU" altLang="ru-RU"/>
              <a:pPr>
                <a:defRPr/>
              </a:pPr>
              <a:t>‹#›</a:t>
            </a:fld>
            <a:endParaRPr lang="ru-RU" altLang="ru-RU">
              <a:latin typeface="Times New Roman Cyr" pitchFamily="18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658432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2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478CDE-3A62-465A-A8EE-D35781A58545}" type="slidenum">
              <a:rPr lang="ru-RU" altLang="ru-RU"/>
              <a:pPr>
                <a:defRPr/>
              </a:pPr>
              <a:t>‹#›</a:t>
            </a:fld>
            <a:endParaRPr lang="ru-RU" altLang="ru-RU">
              <a:latin typeface="Times New Roman Cyr" pitchFamily="18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597203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515100" y="476250"/>
            <a:ext cx="1943100" cy="561975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85800" y="476250"/>
            <a:ext cx="5676900" cy="56197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2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F6230E-97B5-465E-A102-733CE04C9584}" type="slidenum">
              <a:rPr lang="ru-RU" altLang="ru-RU"/>
              <a:pPr>
                <a:defRPr/>
              </a:pPr>
              <a:t>‹#›</a:t>
            </a:fld>
            <a:endParaRPr lang="ru-RU" altLang="ru-RU">
              <a:latin typeface="Times New Roman Cyr" pitchFamily="18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717062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2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D4AC0D-582C-44A8-AA5B-C44A760FBF35}" type="slidenum">
              <a:rPr lang="ru-RU" altLang="ru-RU"/>
              <a:pPr>
                <a:defRPr/>
              </a:pPr>
              <a:t>‹#›</a:t>
            </a:fld>
            <a:endParaRPr lang="ru-RU" altLang="ru-RU">
              <a:latin typeface="Times New Roman Cyr" pitchFamily="18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748502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2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1A1279-DCF7-4335-9120-E9892096D54D}" type="slidenum">
              <a:rPr lang="ru-RU" altLang="ru-RU"/>
              <a:pPr>
                <a:defRPr/>
              </a:pPr>
              <a:t>‹#›</a:t>
            </a:fld>
            <a:endParaRPr lang="ru-RU" altLang="ru-RU">
              <a:latin typeface="Times New Roman Cyr" pitchFamily="18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583428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7" name="Rectangle 2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F2067F-9065-4269-AD79-23BF9703A4DC}" type="slidenum">
              <a:rPr lang="ru-RU" altLang="ru-RU"/>
              <a:pPr>
                <a:defRPr/>
              </a:pPr>
              <a:t>‹#›</a:t>
            </a:fld>
            <a:endParaRPr lang="ru-RU" altLang="ru-RU">
              <a:latin typeface="Times New Roman Cyr" pitchFamily="18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485888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8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9" name="Rectangle 2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CF3AFB-41DA-4833-A465-66E70F0E4591}" type="slidenum">
              <a:rPr lang="ru-RU" altLang="ru-RU"/>
              <a:pPr>
                <a:defRPr/>
              </a:pPr>
              <a:t>‹#›</a:t>
            </a:fld>
            <a:endParaRPr lang="ru-RU" altLang="ru-RU">
              <a:latin typeface="Times New Roman Cyr" pitchFamily="18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539117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BDE666-7EBB-4068-A900-C71AB86DD7A3}" type="slidenum">
              <a:rPr lang="ru-RU" altLang="ru-RU"/>
              <a:pPr>
                <a:defRPr/>
              </a:pPr>
              <a:t>‹#›</a:t>
            </a:fld>
            <a:endParaRPr lang="ru-RU" altLang="ru-RU">
              <a:latin typeface="Times New Roman Cyr" pitchFamily="18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854725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3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4" name="Rectangle 2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A8EC32-2D24-4F81-82F6-F47551F32201}" type="slidenum">
              <a:rPr lang="ru-RU" altLang="ru-RU"/>
              <a:pPr>
                <a:defRPr/>
              </a:pPr>
              <a:t>‹#›</a:t>
            </a:fld>
            <a:endParaRPr lang="ru-RU" altLang="ru-RU">
              <a:latin typeface="Times New Roman Cyr" pitchFamily="18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4052423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7" name="Rectangle 2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E824F8-E5F7-4B99-B2B4-AE8141E12A61}" type="slidenum">
              <a:rPr lang="ru-RU" altLang="ru-RU"/>
              <a:pPr>
                <a:defRPr/>
              </a:pPr>
              <a:t>‹#›</a:t>
            </a:fld>
            <a:endParaRPr lang="ru-RU" altLang="ru-RU">
              <a:latin typeface="Times New Roman Cyr" pitchFamily="18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731427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7" name="Rectangle 2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FD1789-02B4-40D4-A239-4AFCE843151A}" type="slidenum">
              <a:rPr lang="ru-RU" altLang="ru-RU"/>
              <a:pPr>
                <a:defRPr/>
              </a:pPr>
              <a:t>‹#›</a:t>
            </a:fld>
            <a:endParaRPr lang="ru-RU" altLang="ru-RU">
              <a:latin typeface="Times New Roman Cyr" pitchFamily="18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45044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2"/>
            </a:gs>
            <a:gs pos="50000">
              <a:schemeClr val="bg1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5"/>
          <p:cNvGrpSpPr>
            <a:grpSpLocks/>
          </p:cNvGrpSpPr>
          <p:nvPr/>
        </p:nvGrpSpPr>
        <p:grpSpPr bwMode="auto">
          <a:xfrm>
            <a:off x="203200" y="276225"/>
            <a:ext cx="1260475" cy="1601788"/>
            <a:chOff x="128" y="174"/>
            <a:chExt cx="794" cy="1009"/>
          </a:xfrm>
        </p:grpSpPr>
        <p:grpSp>
          <p:nvGrpSpPr>
            <p:cNvPr id="1032" name="Group 9"/>
            <p:cNvGrpSpPr>
              <a:grpSpLocks/>
            </p:cNvGrpSpPr>
            <p:nvPr/>
          </p:nvGrpSpPr>
          <p:grpSpPr bwMode="auto">
            <a:xfrm>
              <a:off x="128" y="174"/>
              <a:ext cx="737" cy="1009"/>
              <a:chOff x="128" y="174"/>
              <a:chExt cx="737" cy="1009"/>
            </a:xfrm>
          </p:grpSpPr>
          <p:sp>
            <p:nvSpPr>
              <p:cNvPr id="1038" name="Freeform 2"/>
              <p:cNvSpPr>
                <a:spLocks/>
              </p:cNvSpPr>
              <p:nvPr/>
            </p:nvSpPr>
            <p:spPr bwMode="ltGray">
              <a:xfrm>
                <a:off x="197" y="272"/>
                <a:ext cx="599" cy="815"/>
              </a:xfrm>
              <a:custGeom>
                <a:avLst/>
                <a:gdLst>
                  <a:gd name="T0" fmla="*/ 299 w 599"/>
                  <a:gd name="T1" fmla="*/ 0 h 815"/>
                  <a:gd name="T2" fmla="*/ 0 w 599"/>
                  <a:gd name="T3" fmla="*/ 407 h 815"/>
                  <a:gd name="T4" fmla="*/ 299 w 599"/>
                  <a:gd name="T5" fmla="*/ 814 h 815"/>
                  <a:gd name="T6" fmla="*/ 598 w 599"/>
                  <a:gd name="T7" fmla="*/ 407 h 815"/>
                  <a:gd name="T8" fmla="*/ 299 w 599"/>
                  <a:gd name="T9" fmla="*/ 0 h 81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99" h="815">
                    <a:moveTo>
                      <a:pt x="299" y="0"/>
                    </a:moveTo>
                    <a:lnTo>
                      <a:pt x="0" y="407"/>
                    </a:lnTo>
                    <a:lnTo>
                      <a:pt x="299" y="814"/>
                    </a:lnTo>
                    <a:lnTo>
                      <a:pt x="598" y="407"/>
                    </a:lnTo>
                    <a:lnTo>
                      <a:pt x="299" y="0"/>
                    </a:lnTo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path path="rect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grpSp>
            <p:nvGrpSpPr>
              <p:cNvPr id="1039" name="Group 5"/>
              <p:cNvGrpSpPr>
                <a:grpSpLocks/>
              </p:cNvGrpSpPr>
              <p:nvPr/>
            </p:nvGrpSpPr>
            <p:grpSpPr bwMode="auto">
              <a:xfrm>
                <a:off x="128" y="174"/>
                <a:ext cx="737" cy="505"/>
                <a:chOff x="128" y="174"/>
                <a:chExt cx="737" cy="505"/>
              </a:xfrm>
            </p:grpSpPr>
            <p:sp>
              <p:nvSpPr>
                <p:cNvPr id="2" name="Freeform 3"/>
                <p:cNvSpPr>
                  <a:spLocks/>
                </p:cNvSpPr>
                <p:nvPr/>
              </p:nvSpPr>
              <p:spPr bwMode="ltGray">
                <a:xfrm>
                  <a:off x="496" y="174"/>
                  <a:ext cx="369" cy="505"/>
                </a:xfrm>
                <a:custGeom>
                  <a:avLst/>
                  <a:gdLst>
                    <a:gd name="T0" fmla="*/ 0 w 369"/>
                    <a:gd name="T1" fmla="*/ 100 h 505"/>
                    <a:gd name="T2" fmla="*/ 0 w 369"/>
                    <a:gd name="T3" fmla="*/ 0 h 505"/>
                    <a:gd name="T4" fmla="*/ 368 w 369"/>
                    <a:gd name="T5" fmla="*/ 504 h 505"/>
                    <a:gd name="T6" fmla="*/ 295 w 369"/>
                    <a:gd name="T7" fmla="*/ 504 h 505"/>
                    <a:gd name="T8" fmla="*/ 0 w 369"/>
                    <a:gd name="T9" fmla="*/ 100 h 50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69" h="505">
                      <a:moveTo>
                        <a:pt x="0" y="100"/>
                      </a:moveTo>
                      <a:lnTo>
                        <a:pt x="0" y="0"/>
                      </a:lnTo>
                      <a:lnTo>
                        <a:pt x="368" y="504"/>
                      </a:lnTo>
                      <a:lnTo>
                        <a:pt x="295" y="504"/>
                      </a:lnTo>
                      <a:lnTo>
                        <a:pt x="0" y="100"/>
                      </a:lnTo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3" name="Freeform 4"/>
                <p:cNvSpPr>
                  <a:spLocks/>
                </p:cNvSpPr>
                <p:nvPr/>
              </p:nvSpPr>
              <p:spPr bwMode="ltGray">
                <a:xfrm>
                  <a:off x="128" y="174"/>
                  <a:ext cx="369" cy="505"/>
                </a:xfrm>
                <a:custGeom>
                  <a:avLst/>
                  <a:gdLst>
                    <a:gd name="T0" fmla="*/ 368 w 369"/>
                    <a:gd name="T1" fmla="*/ 0 h 505"/>
                    <a:gd name="T2" fmla="*/ 368 w 369"/>
                    <a:gd name="T3" fmla="*/ 100 h 505"/>
                    <a:gd name="T4" fmla="*/ 73 w 369"/>
                    <a:gd name="T5" fmla="*/ 504 h 505"/>
                    <a:gd name="T6" fmla="*/ 0 w 369"/>
                    <a:gd name="T7" fmla="*/ 504 h 505"/>
                    <a:gd name="T8" fmla="*/ 368 w 369"/>
                    <a:gd name="T9" fmla="*/ 0 h 50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69" h="505">
                      <a:moveTo>
                        <a:pt x="368" y="0"/>
                      </a:moveTo>
                      <a:lnTo>
                        <a:pt x="368" y="100"/>
                      </a:lnTo>
                      <a:lnTo>
                        <a:pt x="73" y="504"/>
                      </a:lnTo>
                      <a:lnTo>
                        <a:pt x="0" y="504"/>
                      </a:lnTo>
                      <a:lnTo>
                        <a:pt x="368" y="0"/>
                      </a:lnTo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</p:grpSp>
          <p:grpSp>
            <p:nvGrpSpPr>
              <p:cNvPr id="4" name="Group 8"/>
              <p:cNvGrpSpPr>
                <a:grpSpLocks/>
              </p:cNvGrpSpPr>
              <p:nvPr/>
            </p:nvGrpSpPr>
            <p:grpSpPr bwMode="auto">
              <a:xfrm>
                <a:off x="128" y="678"/>
                <a:ext cx="737" cy="505"/>
                <a:chOff x="128" y="678"/>
                <a:chExt cx="737" cy="505"/>
              </a:xfrm>
            </p:grpSpPr>
            <p:sp>
              <p:nvSpPr>
                <p:cNvPr id="1041" name="Freeform 6"/>
                <p:cNvSpPr>
                  <a:spLocks/>
                </p:cNvSpPr>
                <p:nvPr/>
              </p:nvSpPr>
              <p:spPr bwMode="ltGray">
                <a:xfrm>
                  <a:off x="496" y="678"/>
                  <a:ext cx="369" cy="505"/>
                </a:xfrm>
                <a:custGeom>
                  <a:avLst/>
                  <a:gdLst>
                    <a:gd name="T0" fmla="*/ 295 w 369"/>
                    <a:gd name="T1" fmla="*/ 0 h 505"/>
                    <a:gd name="T2" fmla="*/ 368 w 369"/>
                    <a:gd name="T3" fmla="*/ 0 h 505"/>
                    <a:gd name="T4" fmla="*/ 0 w 369"/>
                    <a:gd name="T5" fmla="*/ 504 h 505"/>
                    <a:gd name="T6" fmla="*/ 0 w 369"/>
                    <a:gd name="T7" fmla="*/ 404 h 505"/>
                    <a:gd name="T8" fmla="*/ 295 w 369"/>
                    <a:gd name="T9" fmla="*/ 0 h 50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69" h="505">
                      <a:moveTo>
                        <a:pt x="295" y="0"/>
                      </a:moveTo>
                      <a:lnTo>
                        <a:pt x="368" y="0"/>
                      </a:lnTo>
                      <a:lnTo>
                        <a:pt x="0" y="504"/>
                      </a:lnTo>
                      <a:lnTo>
                        <a:pt x="0" y="404"/>
                      </a:lnTo>
                      <a:lnTo>
                        <a:pt x="295" y="0"/>
                      </a:lnTo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5" name="Freeform 7"/>
                <p:cNvSpPr>
                  <a:spLocks/>
                </p:cNvSpPr>
                <p:nvPr/>
              </p:nvSpPr>
              <p:spPr bwMode="ltGray">
                <a:xfrm>
                  <a:off x="128" y="678"/>
                  <a:ext cx="369" cy="505"/>
                </a:xfrm>
                <a:custGeom>
                  <a:avLst/>
                  <a:gdLst>
                    <a:gd name="T0" fmla="*/ 73 w 369"/>
                    <a:gd name="T1" fmla="*/ 0 h 505"/>
                    <a:gd name="T2" fmla="*/ 368 w 369"/>
                    <a:gd name="T3" fmla="*/ 404 h 505"/>
                    <a:gd name="T4" fmla="*/ 368 w 369"/>
                    <a:gd name="T5" fmla="*/ 504 h 505"/>
                    <a:gd name="T6" fmla="*/ 0 w 369"/>
                    <a:gd name="T7" fmla="*/ 0 h 505"/>
                    <a:gd name="T8" fmla="*/ 73 w 369"/>
                    <a:gd name="T9" fmla="*/ 0 h 50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69" h="505">
                      <a:moveTo>
                        <a:pt x="73" y="0"/>
                      </a:moveTo>
                      <a:lnTo>
                        <a:pt x="368" y="404"/>
                      </a:lnTo>
                      <a:lnTo>
                        <a:pt x="368" y="504"/>
                      </a:lnTo>
                      <a:lnTo>
                        <a:pt x="0" y="0"/>
                      </a:lnTo>
                      <a:lnTo>
                        <a:pt x="73" y="0"/>
                      </a:lnTo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</p:grpSp>
        </p:grpSp>
        <p:grpSp>
          <p:nvGrpSpPr>
            <p:cNvPr id="1033" name="Group 14"/>
            <p:cNvGrpSpPr>
              <a:grpSpLocks/>
            </p:cNvGrpSpPr>
            <p:nvPr/>
          </p:nvGrpSpPr>
          <p:grpSpPr bwMode="auto">
            <a:xfrm>
              <a:off x="397" y="211"/>
              <a:ext cx="525" cy="480"/>
              <a:chOff x="397" y="211"/>
              <a:chExt cx="525" cy="480"/>
            </a:xfrm>
          </p:grpSpPr>
          <p:sp>
            <p:nvSpPr>
              <p:cNvPr id="1034" name="Freeform 10"/>
              <p:cNvSpPr>
                <a:spLocks/>
              </p:cNvSpPr>
              <p:nvPr/>
            </p:nvSpPr>
            <p:spPr bwMode="gray">
              <a:xfrm>
                <a:off x="397" y="211"/>
                <a:ext cx="525" cy="480"/>
              </a:xfrm>
              <a:custGeom>
                <a:avLst/>
                <a:gdLst>
                  <a:gd name="T0" fmla="*/ 225 w 525"/>
                  <a:gd name="T1" fmla="*/ 217 h 480"/>
                  <a:gd name="T2" fmla="*/ 133 w 525"/>
                  <a:gd name="T3" fmla="*/ 0 h 480"/>
                  <a:gd name="T4" fmla="*/ 263 w 525"/>
                  <a:gd name="T5" fmla="*/ 193 h 480"/>
                  <a:gd name="T6" fmla="*/ 393 w 525"/>
                  <a:gd name="T7" fmla="*/ 0 h 480"/>
                  <a:gd name="T8" fmla="*/ 299 w 525"/>
                  <a:gd name="T9" fmla="*/ 217 h 480"/>
                  <a:gd name="T10" fmla="*/ 524 w 525"/>
                  <a:gd name="T11" fmla="*/ 240 h 480"/>
                  <a:gd name="T12" fmla="*/ 298 w 525"/>
                  <a:gd name="T13" fmla="*/ 262 h 480"/>
                  <a:gd name="T14" fmla="*/ 393 w 525"/>
                  <a:gd name="T15" fmla="*/ 479 h 480"/>
                  <a:gd name="T16" fmla="*/ 263 w 525"/>
                  <a:gd name="T17" fmla="*/ 286 h 480"/>
                  <a:gd name="T18" fmla="*/ 133 w 525"/>
                  <a:gd name="T19" fmla="*/ 479 h 480"/>
                  <a:gd name="T20" fmla="*/ 224 w 525"/>
                  <a:gd name="T21" fmla="*/ 263 h 480"/>
                  <a:gd name="T22" fmla="*/ 0 w 525"/>
                  <a:gd name="T23" fmla="*/ 240 h 480"/>
                  <a:gd name="T24" fmla="*/ 225 w 525"/>
                  <a:gd name="T25" fmla="*/ 217 h 480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525" h="480">
                    <a:moveTo>
                      <a:pt x="225" y="217"/>
                    </a:moveTo>
                    <a:lnTo>
                      <a:pt x="133" y="0"/>
                    </a:lnTo>
                    <a:lnTo>
                      <a:pt x="263" y="193"/>
                    </a:lnTo>
                    <a:lnTo>
                      <a:pt x="393" y="0"/>
                    </a:lnTo>
                    <a:lnTo>
                      <a:pt x="299" y="217"/>
                    </a:lnTo>
                    <a:lnTo>
                      <a:pt x="524" y="240"/>
                    </a:lnTo>
                    <a:lnTo>
                      <a:pt x="298" y="262"/>
                    </a:lnTo>
                    <a:lnTo>
                      <a:pt x="393" y="479"/>
                    </a:lnTo>
                    <a:lnTo>
                      <a:pt x="263" y="286"/>
                    </a:lnTo>
                    <a:lnTo>
                      <a:pt x="133" y="479"/>
                    </a:lnTo>
                    <a:lnTo>
                      <a:pt x="224" y="263"/>
                    </a:lnTo>
                    <a:lnTo>
                      <a:pt x="0" y="240"/>
                    </a:lnTo>
                    <a:lnTo>
                      <a:pt x="225" y="217"/>
                    </a:lnTo>
                  </a:path>
                </a:pathLst>
              </a:custGeom>
              <a:gradFill rotWithShape="0">
                <a:gsLst>
                  <a:gs pos="0">
                    <a:srgbClr val="FFFFFF"/>
                  </a:gs>
                  <a:gs pos="100000">
                    <a:schemeClr val="bg1"/>
                  </a:gs>
                </a:gsLst>
                <a:path path="rect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35" name="Freeform 11"/>
              <p:cNvSpPr>
                <a:spLocks/>
              </p:cNvSpPr>
              <p:nvPr/>
            </p:nvSpPr>
            <p:spPr bwMode="gray">
              <a:xfrm>
                <a:off x="469" y="276"/>
                <a:ext cx="382" cy="350"/>
              </a:xfrm>
              <a:custGeom>
                <a:avLst/>
                <a:gdLst>
                  <a:gd name="T0" fmla="*/ 153 w 382"/>
                  <a:gd name="T1" fmla="*/ 153 h 350"/>
                  <a:gd name="T2" fmla="*/ 95 w 382"/>
                  <a:gd name="T3" fmla="*/ 0 h 350"/>
                  <a:gd name="T4" fmla="*/ 191 w 382"/>
                  <a:gd name="T5" fmla="*/ 128 h 350"/>
                  <a:gd name="T6" fmla="*/ 284 w 382"/>
                  <a:gd name="T7" fmla="*/ 0 h 350"/>
                  <a:gd name="T8" fmla="*/ 227 w 382"/>
                  <a:gd name="T9" fmla="*/ 153 h 350"/>
                  <a:gd name="T10" fmla="*/ 381 w 382"/>
                  <a:gd name="T11" fmla="*/ 175 h 350"/>
                  <a:gd name="T12" fmla="*/ 226 w 382"/>
                  <a:gd name="T13" fmla="*/ 196 h 350"/>
                  <a:gd name="T14" fmla="*/ 284 w 382"/>
                  <a:gd name="T15" fmla="*/ 349 h 350"/>
                  <a:gd name="T16" fmla="*/ 191 w 382"/>
                  <a:gd name="T17" fmla="*/ 221 h 350"/>
                  <a:gd name="T18" fmla="*/ 95 w 382"/>
                  <a:gd name="T19" fmla="*/ 349 h 350"/>
                  <a:gd name="T20" fmla="*/ 152 w 382"/>
                  <a:gd name="T21" fmla="*/ 198 h 350"/>
                  <a:gd name="T22" fmla="*/ 0 w 382"/>
                  <a:gd name="T23" fmla="*/ 175 h 350"/>
                  <a:gd name="T24" fmla="*/ 153 w 382"/>
                  <a:gd name="T25" fmla="*/ 153 h 350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382" h="350">
                    <a:moveTo>
                      <a:pt x="153" y="153"/>
                    </a:moveTo>
                    <a:lnTo>
                      <a:pt x="95" y="0"/>
                    </a:lnTo>
                    <a:lnTo>
                      <a:pt x="191" y="128"/>
                    </a:lnTo>
                    <a:lnTo>
                      <a:pt x="284" y="0"/>
                    </a:lnTo>
                    <a:lnTo>
                      <a:pt x="227" y="153"/>
                    </a:lnTo>
                    <a:lnTo>
                      <a:pt x="381" y="175"/>
                    </a:lnTo>
                    <a:lnTo>
                      <a:pt x="226" y="196"/>
                    </a:lnTo>
                    <a:lnTo>
                      <a:pt x="284" y="349"/>
                    </a:lnTo>
                    <a:lnTo>
                      <a:pt x="191" y="221"/>
                    </a:lnTo>
                    <a:lnTo>
                      <a:pt x="95" y="349"/>
                    </a:lnTo>
                    <a:lnTo>
                      <a:pt x="152" y="198"/>
                    </a:lnTo>
                    <a:lnTo>
                      <a:pt x="0" y="175"/>
                    </a:lnTo>
                    <a:lnTo>
                      <a:pt x="153" y="153"/>
                    </a:lnTo>
                  </a:path>
                </a:pathLst>
              </a:custGeom>
              <a:gradFill rotWithShape="0">
                <a:gsLst>
                  <a:gs pos="0">
                    <a:srgbClr val="FFFFFF"/>
                  </a:gs>
                  <a:gs pos="100000">
                    <a:schemeClr val="folHlink"/>
                  </a:gs>
                </a:gsLst>
                <a:path path="rect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36" name="Freeform 12"/>
              <p:cNvSpPr>
                <a:spLocks/>
              </p:cNvSpPr>
              <p:nvPr/>
            </p:nvSpPr>
            <p:spPr bwMode="gray">
              <a:xfrm>
                <a:off x="525" y="285"/>
                <a:ext cx="270" cy="332"/>
              </a:xfrm>
              <a:custGeom>
                <a:avLst/>
                <a:gdLst>
                  <a:gd name="T0" fmla="*/ 0 w 270"/>
                  <a:gd name="T1" fmla="*/ 84 h 332"/>
                  <a:gd name="T2" fmla="*/ 122 w 270"/>
                  <a:gd name="T3" fmla="*/ 143 h 332"/>
                  <a:gd name="T4" fmla="*/ 135 w 270"/>
                  <a:gd name="T5" fmla="*/ 0 h 332"/>
                  <a:gd name="T6" fmla="*/ 147 w 270"/>
                  <a:gd name="T7" fmla="*/ 143 h 332"/>
                  <a:gd name="T8" fmla="*/ 268 w 270"/>
                  <a:gd name="T9" fmla="*/ 82 h 332"/>
                  <a:gd name="T10" fmla="*/ 159 w 270"/>
                  <a:gd name="T11" fmla="*/ 166 h 332"/>
                  <a:gd name="T12" fmla="*/ 269 w 270"/>
                  <a:gd name="T13" fmla="*/ 249 h 332"/>
                  <a:gd name="T14" fmla="*/ 147 w 270"/>
                  <a:gd name="T15" fmla="*/ 189 h 332"/>
                  <a:gd name="T16" fmla="*/ 135 w 270"/>
                  <a:gd name="T17" fmla="*/ 331 h 332"/>
                  <a:gd name="T18" fmla="*/ 122 w 270"/>
                  <a:gd name="T19" fmla="*/ 189 h 332"/>
                  <a:gd name="T20" fmla="*/ 0 w 270"/>
                  <a:gd name="T21" fmla="*/ 249 h 332"/>
                  <a:gd name="T22" fmla="*/ 110 w 270"/>
                  <a:gd name="T23" fmla="*/ 166 h 332"/>
                  <a:gd name="T24" fmla="*/ 0 w 270"/>
                  <a:gd name="T25" fmla="*/ 84 h 332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270" h="332">
                    <a:moveTo>
                      <a:pt x="0" y="84"/>
                    </a:moveTo>
                    <a:lnTo>
                      <a:pt x="122" y="143"/>
                    </a:lnTo>
                    <a:lnTo>
                      <a:pt x="135" y="0"/>
                    </a:lnTo>
                    <a:lnTo>
                      <a:pt x="147" y="143"/>
                    </a:lnTo>
                    <a:lnTo>
                      <a:pt x="268" y="82"/>
                    </a:lnTo>
                    <a:lnTo>
                      <a:pt x="159" y="166"/>
                    </a:lnTo>
                    <a:lnTo>
                      <a:pt x="269" y="249"/>
                    </a:lnTo>
                    <a:lnTo>
                      <a:pt x="147" y="189"/>
                    </a:lnTo>
                    <a:lnTo>
                      <a:pt x="135" y="331"/>
                    </a:lnTo>
                    <a:lnTo>
                      <a:pt x="122" y="189"/>
                    </a:lnTo>
                    <a:lnTo>
                      <a:pt x="0" y="249"/>
                    </a:lnTo>
                    <a:lnTo>
                      <a:pt x="110" y="166"/>
                    </a:lnTo>
                    <a:lnTo>
                      <a:pt x="0" y="84"/>
                    </a:lnTo>
                  </a:path>
                </a:pathLst>
              </a:custGeom>
              <a:gradFill rotWithShape="0">
                <a:gsLst>
                  <a:gs pos="0">
                    <a:srgbClr val="FFFFFF"/>
                  </a:gs>
                  <a:gs pos="100000">
                    <a:schemeClr val="bg1"/>
                  </a:gs>
                </a:gsLst>
                <a:path path="rect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37" name="Freeform 13"/>
              <p:cNvSpPr>
                <a:spLocks/>
              </p:cNvSpPr>
              <p:nvPr/>
            </p:nvSpPr>
            <p:spPr bwMode="gray">
              <a:xfrm>
                <a:off x="626" y="408"/>
                <a:ext cx="68" cy="85"/>
              </a:xfrm>
              <a:custGeom>
                <a:avLst/>
                <a:gdLst>
                  <a:gd name="T0" fmla="*/ 0 w 68"/>
                  <a:gd name="T1" fmla="*/ 20 h 85"/>
                  <a:gd name="T2" fmla="*/ 27 w 68"/>
                  <a:gd name="T3" fmla="*/ 30 h 85"/>
                  <a:gd name="T4" fmla="*/ 33 w 68"/>
                  <a:gd name="T5" fmla="*/ 0 h 85"/>
                  <a:gd name="T6" fmla="*/ 39 w 68"/>
                  <a:gd name="T7" fmla="*/ 30 h 85"/>
                  <a:gd name="T8" fmla="*/ 67 w 68"/>
                  <a:gd name="T9" fmla="*/ 20 h 85"/>
                  <a:gd name="T10" fmla="*/ 45 w 68"/>
                  <a:gd name="T11" fmla="*/ 42 h 85"/>
                  <a:gd name="T12" fmla="*/ 67 w 68"/>
                  <a:gd name="T13" fmla="*/ 62 h 85"/>
                  <a:gd name="T14" fmla="*/ 39 w 68"/>
                  <a:gd name="T15" fmla="*/ 52 h 85"/>
                  <a:gd name="T16" fmla="*/ 33 w 68"/>
                  <a:gd name="T17" fmla="*/ 84 h 85"/>
                  <a:gd name="T18" fmla="*/ 27 w 68"/>
                  <a:gd name="T19" fmla="*/ 52 h 85"/>
                  <a:gd name="T20" fmla="*/ 0 w 68"/>
                  <a:gd name="T21" fmla="*/ 62 h 85"/>
                  <a:gd name="T22" fmla="*/ 21 w 68"/>
                  <a:gd name="T23" fmla="*/ 42 h 85"/>
                  <a:gd name="T24" fmla="*/ 0 w 68"/>
                  <a:gd name="T25" fmla="*/ 20 h 8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68" h="85">
                    <a:moveTo>
                      <a:pt x="0" y="20"/>
                    </a:moveTo>
                    <a:lnTo>
                      <a:pt x="27" y="30"/>
                    </a:lnTo>
                    <a:lnTo>
                      <a:pt x="33" y="0"/>
                    </a:lnTo>
                    <a:lnTo>
                      <a:pt x="39" y="30"/>
                    </a:lnTo>
                    <a:lnTo>
                      <a:pt x="67" y="20"/>
                    </a:lnTo>
                    <a:lnTo>
                      <a:pt x="45" y="42"/>
                    </a:lnTo>
                    <a:lnTo>
                      <a:pt x="67" y="62"/>
                    </a:lnTo>
                    <a:lnTo>
                      <a:pt x="39" y="52"/>
                    </a:lnTo>
                    <a:lnTo>
                      <a:pt x="33" y="84"/>
                    </a:lnTo>
                    <a:lnTo>
                      <a:pt x="27" y="52"/>
                    </a:lnTo>
                    <a:lnTo>
                      <a:pt x="0" y="62"/>
                    </a:lnTo>
                    <a:lnTo>
                      <a:pt x="21" y="42"/>
                    </a:lnTo>
                    <a:lnTo>
                      <a:pt x="0" y="20"/>
                    </a:lnTo>
                  </a:path>
                </a:pathLst>
              </a:custGeom>
              <a:solidFill>
                <a:srgbClr val="F9F9F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</p:grpSp>
      <p:sp>
        <p:nvSpPr>
          <p:cNvPr id="1040" name="Rectangle 16"/>
          <p:cNvSpPr>
            <a:spLocks noGrp="1" noChangeArrowheads="1"/>
          </p:cNvSpPr>
          <p:nvPr>
            <p:ph type="title"/>
          </p:nvPr>
        </p:nvSpPr>
        <p:spPr bwMode="auto">
          <a:xfrm>
            <a:off x="1371600" y="476250"/>
            <a:ext cx="7086600" cy="1276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Щелкните для правки стиля образца заголовка</a:t>
            </a:r>
          </a:p>
        </p:txBody>
      </p:sp>
      <p:sp>
        <p:nvSpPr>
          <p:cNvPr id="1028" name="Rectangle 1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Щелкните для правки стилей образца текста</a:t>
            </a:r>
          </a:p>
          <a:p>
            <a:pPr lvl="1"/>
            <a:r>
              <a:rPr lang="ru-RU" altLang="ru-RU" smtClean="0"/>
              <a:t>Второй уровень</a:t>
            </a:r>
          </a:p>
          <a:p>
            <a:pPr lvl="2"/>
            <a:r>
              <a:rPr lang="ru-RU" altLang="ru-RU" smtClean="0"/>
              <a:t>Третий уровень</a:t>
            </a:r>
          </a:p>
          <a:p>
            <a:pPr lvl="3"/>
            <a:r>
              <a:rPr lang="ru-RU" altLang="ru-RU" smtClean="0"/>
              <a:t>Четвертый уровень</a:t>
            </a:r>
          </a:p>
          <a:p>
            <a:pPr lvl="4"/>
            <a:r>
              <a:rPr lang="ru-RU" altLang="ru-RU" smtClean="0"/>
              <a:t>Пятый уровень</a:t>
            </a:r>
          </a:p>
        </p:txBody>
      </p:sp>
      <p:sp>
        <p:nvSpPr>
          <p:cNvPr id="1042" name="Rectangle 1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1400">
                <a:latin typeface="Times New Roman Cyr" pitchFamily="18" charset="-52"/>
                <a:cs typeface="+mn-cs"/>
              </a:defRPr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1043" name="Rectangle 1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1400">
                <a:latin typeface="Times New Roman Cyr" pitchFamily="18" charset="-52"/>
                <a:cs typeface="+mn-cs"/>
              </a:defRPr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1044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1400">
                <a:latin typeface="+mn-lt"/>
                <a:cs typeface="+mn-cs"/>
              </a:defRPr>
            </a:lvl1pPr>
          </a:lstStyle>
          <a:p>
            <a:pPr>
              <a:defRPr/>
            </a:pPr>
            <a:fld id="{31FC6624-A302-4940-9581-5EF9D45F96B1}" type="slidenum">
              <a:rPr lang="ru-RU" altLang="ru-RU"/>
              <a:pPr>
                <a:defRPr/>
              </a:pPr>
              <a:t>‹#›</a:t>
            </a:fld>
            <a:endParaRPr lang="ru-RU" altLang="ru-RU">
              <a:latin typeface="Times New Roman Cyr" pitchFamily="18" charset="-52"/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911" r:id="rId1"/>
    <p:sldLayoutId id="2147483901" r:id="rId2"/>
    <p:sldLayoutId id="2147483902" r:id="rId3"/>
    <p:sldLayoutId id="2147483903" r:id="rId4"/>
    <p:sldLayoutId id="2147483904" r:id="rId5"/>
    <p:sldLayoutId id="2147483905" r:id="rId6"/>
    <p:sldLayoutId id="2147483906" r:id="rId7"/>
    <p:sldLayoutId id="2147483907" r:id="rId8"/>
    <p:sldLayoutId id="2147483908" r:id="rId9"/>
    <p:sldLayoutId id="2147483909" r:id="rId10"/>
    <p:sldLayoutId id="2147483910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Monotype Sorts"/>
        <a:buChar char="u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Monotype Sorts"/>
        <a:buChar char="u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/>
        <a:buChar char="u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Monotype Sorts"/>
        <a:buChar char="u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/>
        <a:buChar char="u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 charset="2"/>
        <a:buChar char="u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 charset="2"/>
        <a:buChar char="u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 charset="2"/>
        <a:buChar char="u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 charset="2"/>
        <a:buChar char="u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vk.com/alexander.filatov" TargetMode="External"/><Relationship Id="rId2" Type="http://schemas.openxmlformats.org/officeDocument/2006/relationships/hyperlink" Target="mailto:alexander.filatov@gmail.com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youtube.com/alexanderfilatov" TargetMode="External"/><Relationship Id="rId4" Type="http://schemas.openxmlformats.org/officeDocument/2006/relationships/hyperlink" Target="http://vk.com/baikalreadings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vk.com/alexander.filatov" TargetMode="External"/><Relationship Id="rId2" Type="http://schemas.openxmlformats.org/officeDocument/2006/relationships/hyperlink" Target="mailto:alexander.filatov@gmail.com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youtube.com/alexanderfilatov" TargetMode="External"/><Relationship Id="rId4" Type="http://schemas.openxmlformats.org/officeDocument/2006/relationships/hyperlink" Target="http://vk.com/baikalreadings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3"/>
          <p:cNvSpPr txBox="1">
            <a:spLocks noChangeArrowheads="1"/>
          </p:cNvSpPr>
          <p:nvPr/>
        </p:nvSpPr>
        <p:spPr bwMode="auto">
          <a:xfrm>
            <a:off x="409575" y="1701800"/>
            <a:ext cx="8353425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4400" b="1" dirty="0">
                <a:latin typeface="Times New Roman Cyr" pitchFamily="18" charset="0"/>
              </a:rPr>
              <a:t>Филатов Александр Юрьевич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600" dirty="0">
                <a:latin typeface="Times New Roman Cyr" pitchFamily="18" charset="0"/>
              </a:rPr>
              <a:t>(Главный научный </a:t>
            </a:r>
            <a:r>
              <a:rPr lang="ru-RU" altLang="ru-RU" sz="2600" dirty="0" smtClean="0">
                <a:latin typeface="Times New Roman Cyr" pitchFamily="18" charset="0"/>
              </a:rPr>
              <a:t>сотрудник, доцент </a:t>
            </a:r>
            <a:r>
              <a:rPr lang="ru-RU" altLang="ru-RU" sz="2600" dirty="0">
                <a:latin typeface="Times New Roman Cyr" pitchFamily="18" charset="0"/>
              </a:rPr>
              <a:t>ШЭМ ДВФУ)</a:t>
            </a:r>
          </a:p>
        </p:txBody>
      </p:sp>
      <p:sp>
        <p:nvSpPr>
          <p:cNvPr id="3075" name="Text Box 5"/>
          <p:cNvSpPr txBox="1">
            <a:spLocks noChangeArrowheads="1"/>
          </p:cNvSpPr>
          <p:nvPr/>
        </p:nvSpPr>
        <p:spPr bwMode="auto">
          <a:xfrm>
            <a:off x="409575" y="355600"/>
            <a:ext cx="8353425" cy="101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6000" b="1">
                <a:solidFill>
                  <a:srgbClr val="00FFFF"/>
                </a:solidFill>
                <a:latin typeface="Times New Roman Cyr" pitchFamily="18" charset="0"/>
              </a:rPr>
              <a:t>Микроэкономика</a:t>
            </a:r>
          </a:p>
        </p:txBody>
      </p:sp>
      <p:sp>
        <p:nvSpPr>
          <p:cNvPr id="3076" name="Text Box 5"/>
          <p:cNvSpPr txBox="1">
            <a:spLocks noChangeArrowheads="1"/>
          </p:cNvSpPr>
          <p:nvPr/>
        </p:nvSpPr>
        <p:spPr bwMode="auto">
          <a:xfrm>
            <a:off x="409575" y="4070350"/>
            <a:ext cx="8353425" cy="2370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6000" b="1">
                <a:solidFill>
                  <a:srgbClr val="00FFFF"/>
                </a:solidFill>
                <a:latin typeface="Times New Roman Cyr" pitchFamily="18" charset="0"/>
              </a:rPr>
              <a:t>Лекция 5</a:t>
            </a:r>
            <a:r>
              <a:rPr lang="en-US" altLang="ru-RU" sz="6000" b="1">
                <a:solidFill>
                  <a:srgbClr val="00FFFF"/>
                </a:solidFill>
                <a:latin typeface="Times New Roman Cyr" pitchFamily="18" charset="0"/>
              </a:rPr>
              <a:t>.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4400" b="1">
                <a:solidFill>
                  <a:srgbClr val="00FFFF"/>
                </a:solidFill>
                <a:latin typeface="Times New Roman Cyr" pitchFamily="18" charset="0"/>
              </a:rPr>
              <a:t>Спрос и предложение.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4400" b="1">
                <a:solidFill>
                  <a:srgbClr val="00FFFF"/>
                </a:solidFill>
                <a:latin typeface="Times New Roman Cyr" pitchFamily="18" charset="0"/>
              </a:rPr>
              <a:t>Дополнительные аспекты</a:t>
            </a:r>
          </a:p>
        </p:txBody>
      </p:sp>
      <p:sp>
        <p:nvSpPr>
          <p:cNvPr id="6" name="Text Box 39"/>
          <p:cNvSpPr txBox="1">
            <a:spLocks noChangeArrowheads="1"/>
          </p:cNvSpPr>
          <p:nvPr/>
        </p:nvSpPr>
        <p:spPr bwMode="auto">
          <a:xfrm>
            <a:off x="0" y="2916467"/>
            <a:ext cx="9144000" cy="1292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None/>
            </a:pPr>
            <a:r>
              <a:rPr lang="en-US" altLang="ru-RU" sz="2600" b="1" dirty="0">
                <a:hlinkClick r:id="rId2"/>
              </a:rPr>
              <a:t>alexander.filatov@gmail.com</a:t>
            </a:r>
            <a:endParaRPr lang="ru-RU" altLang="ru-RU" sz="2600" dirty="0">
              <a:latin typeface="Times New Roman Cyr" pitchFamily="18" charset="0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600" b="1" dirty="0" smtClean="0">
                <a:hlinkClick r:id="rId3"/>
              </a:rPr>
              <a:t>https://</a:t>
            </a:r>
            <a:r>
              <a:rPr lang="en-US" altLang="ru-RU" sz="2600" b="1" dirty="0" smtClean="0">
                <a:hlinkClick r:id="rId3"/>
              </a:rPr>
              <a:t>vk.com/alexander.filatov</a:t>
            </a:r>
            <a:r>
              <a:rPr lang="en-US" altLang="ru-RU" sz="2600" b="1" dirty="0" smtClean="0"/>
              <a:t>,</a:t>
            </a:r>
            <a:r>
              <a:rPr lang="ru-RU" altLang="ru-RU" sz="2600" b="1" dirty="0" smtClean="0"/>
              <a:t> </a:t>
            </a:r>
            <a:r>
              <a:rPr lang="en-US" altLang="ru-RU" sz="2600" b="1" dirty="0" smtClean="0">
                <a:hlinkClick r:id="rId4"/>
              </a:rPr>
              <a:t>https://</a:t>
            </a:r>
            <a:r>
              <a:rPr lang="en-US" altLang="ru-RU" sz="2600" b="1" dirty="0" smtClean="0">
                <a:hlinkClick r:id="rId4"/>
              </a:rPr>
              <a:t>vk.com/baikalreadings</a:t>
            </a:r>
            <a:endParaRPr lang="en-US" altLang="ru-RU" sz="2600" b="1" dirty="0"/>
          </a:p>
          <a:p>
            <a:pPr algn="ctr" eaLnBrk="1" hangingPunct="1">
              <a:spcBef>
                <a:spcPct val="0"/>
              </a:spcBef>
              <a:buClrTx/>
              <a:buSzTx/>
              <a:buNone/>
            </a:pPr>
            <a:r>
              <a:rPr lang="en-US" altLang="ru-RU" sz="2600" b="1" dirty="0">
                <a:hlinkClick r:id="rId5"/>
              </a:rPr>
              <a:t>https://youtube.com/alexanderfilatov</a:t>
            </a:r>
            <a:endParaRPr lang="ru-RU" altLang="ru-RU" sz="2600" b="1" dirty="0"/>
          </a:p>
        </p:txBody>
      </p:sp>
    </p:spTree>
  </p:cSld>
  <p:clrMapOvr>
    <a:masterClrMapping/>
  </p:clrMapOvr>
  <p:transition spd="slow" advTm="58683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388"/>
          <p:cNvSpPr txBox="1">
            <a:spLocks noChangeArrowheads="1"/>
          </p:cNvSpPr>
          <p:nvPr/>
        </p:nvSpPr>
        <p:spPr bwMode="auto">
          <a:xfrm>
            <a:off x="182563" y="346075"/>
            <a:ext cx="8797925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Регулирование и эффективность</a:t>
            </a:r>
            <a:endParaRPr lang="ru-RU" altLang="ru-RU" b="1" dirty="0">
              <a:solidFill>
                <a:srgbClr val="00FFFF"/>
              </a:solidFill>
              <a:latin typeface="Times New Roman Cyr" pitchFamily="18" charset="0"/>
            </a:endParaRPr>
          </a:p>
        </p:txBody>
      </p:sp>
      <p:sp>
        <p:nvSpPr>
          <p:cNvPr id="12291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7200" b="1" dirty="0" smtClean="0">
                <a:latin typeface="Times New Roman Cyr" pitchFamily="18" charset="0"/>
              </a:rPr>
              <a:t>10</a:t>
            </a:r>
            <a:endParaRPr lang="ru-RU" altLang="ru-RU" sz="7200" b="1" dirty="0">
              <a:latin typeface="Times New Roman Cyr" pitchFamily="18" charset="0"/>
            </a:endParaRPr>
          </a:p>
        </p:txBody>
      </p:sp>
      <p:sp>
        <p:nvSpPr>
          <p:cNvPr id="12292" name="Rectangle 8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2000">
              <a:latin typeface="Times New Roman Cyr" pitchFamily="18" charset="0"/>
            </a:endParaRPr>
          </a:p>
        </p:txBody>
      </p:sp>
      <p:sp>
        <p:nvSpPr>
          <p:cNvPr id="12293" name="Прямоугольник 2"/>
          <p:cNvSpPr>
            <a:spLocks noChangeArrowheads="1"/>
          </p:cNvSpPr>
          <p:nvPr/>
        </p:nvSpPr>
        <p:spPr bwMode="auto">
          <a:xfrm>
            <a:off x="118115" y="1938376"/>
            <a:ext cx="9012237" cy="2123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b="1" dirty="0" smtClean="0">
                <a:solidFill>
                  <a:srgbClr val="00FFFF"/>
                </a:solidFill>
                <a:latin typeface="Times New Roman Cyr" pitchFamily="18" charset="0"/>
              </a:rPr>
              <a:t>Задачи эффективной налоговой системы:</a:t>
            </a:r>
          </a:p>
          <a:p>
            <a:pPr marL="355600" indent="-355600" eaLnBrk="1" hangingPunct="1">
              <a:spcBef>
                <a:spcPct val="0"/>
              </a:spcBef>
              <a:buClrTx/>
              <a:buSzTx/>
              <a:buFontTx/>
              <a:buAutoNum type="arabicPeriod"/>
            </a:pPr>
            <a:r>
              <a:rPr lang="ru-RU" altLang="ru-RU" sz="2200" dirty="0" smtClean="0">
                <a:latin typeface="Times New Roman Cyr" pitchFamily="18" charset="0"/>
              </a:rPr>
              <a:t>Собрать необходимые для государства средства, и как можно дешевле.</a:t>
            </a:r>
          </a:p>
          <a:p>
            <a:pPr marL="355600" indent="-355600" eaLnBrk="1" hangingPunct="1">
              <a:spcBef>
                <a:spcPct val="0"/>
              </a:spcBef>
              <a:buClrTx/>
              <a:buSzTx/>
              <a:buFontTx/>
              <a:buAutoNum type="arabicPeriod"/>
            </a:pPr>
            <a:r>
              <a:rPr lang="ru-RU" altLang="ru-RU" sz="2200" dirty="0" smtClean="0">
                <a:latin typeface="Times New Roman Cyr" pitchFamily="18" charset="0"/>
              </a:rPr>
              <a:t>Справедливо с точки зрения общества распределить тяжесть </a:t>
            </a:r>
            <a:r>
              <a:rPr lang="ru-RU" altLang="ru-RU" sz="2200" dirty="0" err="1" smtClean="0">
                <a:latin typeface="Times New Roman Cyr" pitchFamily="18" charset="0"/>
              </a:rPr>
              <a:t>налого-вого</a:t>
            </a:r>
            <a:r>
              <a:rPr lang="ru-RU" altLang="ru-RU" sz="2200" dirty="0" smtClean="0">
                <a:latin typeface="Times New Roman Cyr" pitchFamily="18" charset="0"/>
              </a:rPr>
              <a:t> бремени на граждан страны.</a:t>
            </a:r>
          </a:p>
          <a:p>
            <a:pPr marL="355600" indent="-355600" eaLnBrk="1" hangingPunct="1">
              <a:spcBef>
                <a:spcPct val="0"/>
              </a:spcBef>
              <a:buClrTx/>
              <a:buSzTx/>
              <a:buFontTx/>
              <a:buAutoNum type="arabicPeriod"/>
            </a:pPr>
            <a:r>
              <a:rPr lang="ru-RU" altLang="ru-RU" sz="2200" dirty="0" smtClean="0">
                <a:latin typeface="Times New Roman Cyr" pitchFamily="18" charset="0"/>
              </a:rPr>
              <a:t>Минимизировать изменение стимулов экономических агентов в </a:t>
            </a:r>
            <a:r>
              <a:rPr lang="ru-RU" altLang="ru-RU" sz="2200" dirty="0" err="1" smtClean="0">
                <a:latin typeface="Times New Roman Cyr" pitchFamily="18" charset="0"/>
              </a:rPr>
              <a:t>облас-ти</a:t>
            </a:r>
            <a:r>
              <a:rPr lang="ru-RU" altLang="ru-RU" sz="2200" dirty="0" smtClean="0">
                <a:latin typeface="Times New Roman Cyr" pitchFamily="18" charset="0"/>
              </a:rPr>
              <a:t> производства и потребления.</a:t>
            </a:r>
            <a:endParaRPr lang="ru-RU" altLang="ru-RU" sz="2200" dirty="0">
              <a:latin typeface="Times New Roman Cyr" pitchFamily="18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14322" y="4043160"/>
            <a:ext cx="8961438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buFontTx/>
              <a:buNone/>
            </a:pPr>
            <a:r>
              <a:rPr lang="ru-RU" altLang="ru-RU" sz="2200" b="1" dirty="0">
                <a:solidFill>
                  <a:srgbClr val="00FFFF"/>
                </a:solidFill>
              </a:rPr>
              <a:t>Ранжирование инструментов поддержки производителей </a:t>
            </a:r>
            <a:r>
              <a:rPr lang="ru-RU" altLang="ru-RU" sz="2200" b="1" dirty="0" smtClean="0">
                <a:solidFill>
                  <a:srgbClr val="00FFFF"/>
                </a:solidFill>
              </a:rPr>
              <a:t>(</a:t>
            </a:r>
            <a:r>
              <a:rPr lang="ru-RU" altLang="ru-RU" sz="2200" b="1" dirty="0" err="1" smtClean="0">
                <a:solidFill>
                  <a:srgbClr val="00FFFF"/>
                </a:solidFill>
              </a:rPr>
              <a:t>Бхагвати</a:t>
            </a:r>
            <a:r>
              <a:rPr lang="ru-RU" altLang="ru-RU" sz="2200" b="1" dirty="0" smtClean="0">
                <a:solidFill>
                  <a:srgbClr val="00FFFF"/>
                </a:solidFill>
              </a:rPr>
              <a:t>):</a:t>
            </a:r>
            <a:endParaRPr lang="ru-RU" altLang="ru-RU" sz="2200" b="1" dirty="0">
              <a:solidFill>
                <a:srgbClr val="00FFFF"/>
              </a:solidFill>
            </a:endParaRPr>
          </a:p>
          <a:p>
            <a:pPr marL="355600" indent="-355600" eaLnBrk="1" hangingPunct="1">
              <a:buAutoNum type="arabicPeriod"/>
            </a:pPr>
            <a:r>
              <a:rPr lang="ru-RU" altLang="ru-RU" sz="2200" dirty="0" smtClean="0"/>
              <a:t>Факторные субсидии.</a:t>
            </a:r>
          </a:p>
          <a:p>
            <a:pPr marL="355600" indent="-355600" eaLnBrk="1" hangingPunct="1">
              <a:buAutoNum type="arabicPeriod"/>
            </a:pPr>
            <a:r>
              <a:rPr lang="ru-RU" altLang="ru-RU" sz="2200" dirty="0"/>
              <a:t>С</a:t>
            </a:r>
            <a:r>
              <a:rPr lang="ru-RU" altLang="ru-RU" sz="2200" dirty="0" smtClean="0"/>
              <a:t>убсидирование выпуска.</a:t>
            </a:r>
          </a:p>
          <a:p>
            <a:pPr marL="355600" indent="-355600" eaLnBrk="1" hangingPunct="1">
              <a:buAutoNum type="arabicPeriod"/>
            </a:pPr>
            <a:r>
              <a:rPr lang="ru-RU" altLang="ru-RU" sz="2200" dirty="0" smtClean="0"/>
              <a:t>Импортные пошлины.</a:t>
            </a:r>
          </a:p>
          <a:p>
            <a:pPr marL="355600" indent="-355600" eaLnBrk="1" hangingPunct="1">
              <a:buAutoNum type="arabicPeriod"/>
            </a:pPr>
            <a:r>
              <a:rPr lang="ru-RU" altLang="ru-RU" sz="2200" dirty="0" smtClean="0"/>
              <a:t>Импортные квоты.</a:t>
            </a:r>
          </a:p>
          <a:p>
            <a:pPr marL="355600" indent="-355600" eaLnBrk="1" hangingPunct="1">
              <a:buAutoNum type="arabicPeriod"/>
            </a:pPr>
            <a:r>
              <a:rPr lang="ru-RU" altLang="ru-RU" sz="2200" dirty="0" smtClean="0"/>
              <a:t>Добровольные </a:t>
            </a:r>
            <a:r>
              <a:rPr lang="ru-RU" altLang="ru-RU" sz="2200" dirty="0"/>
              <a:t>экспортные </a:t>
            </a:r>
            <a:r>
              <a:rPr lang="ru-RU" altLang="ru-RU" sz="2200" dirty="0" smtClean="0"/>
              <a:t>ограничения.</a:t>
            </a:r>
            <a:endParaRPr lang="ru-RU" altLang="ru-RU" sz="22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73025" y="1122541"/>
            <a:ext cx="896143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hangingPunct="1">
              <a:buFontTx/>
              <a:buNone/>
            </a:pPr>
            <a:r>
              <a:rPr lang="ru-RU" altLang="ru-RU" sz="2200" b="1" dirty="0" smtClean="0">
                <a:solidFill>
                  <a:srgbClr val="00FFFF"/>
                </a:solidFill>
              </a:rPr>
              <a:t>«Неэффективность рынка»  </a:t>
            </a:r>
            <a:r>
              <a:rPr lang="en-US" altLang="ru-RU" sz="2200" b="1" dirty="0" smtClean="0">
                <a:solidFill>
                  <a:srgbClr val="00FFFF"/>
                </a:solidFill>
              </a:rPr>
              <a:t>vs  </a:t>
            </a:r>
            <a:r>
              <a:rPr lang="ru-RU" altLang="ru-RU" sz="2200" b="1" dirty="0" smtClean="0">
                <a:solidFill>
                  <a:srgbClr val="00FFFF"/>
                </a:solidFill>
              </a:rPr>
              <a:t>«Неэффективность регулирования»!</a:t>
            </a:r>
          </a:p>
          <a:p>
            <a:pPr algn="ctr" eaLnBrk="1" hangingPunct="1">
              <a:buFontTx/>
              <a:buNone/>
            </a:pPr>
            <a:r>
              <a:rPr lang="ru-RU" altLang="ru-RU" sz="2200" dirty="0" smtClean="0"/>
              <a:t>Запреты и директивы</a:t>
            </a:r>
            <a:r>
              <a:rPr lang="en-US" altLang="ru-RU" sz="2200" dirty="0" smtClean="0"/>
              <a:t>  vs  </a:t>
            </a:r>
            <a:r>
              <a:rPr lang="ru-RU" altLang="ru-RU" sz="2200" dirty="0" smtClean="0"/>
              <a:t>механизмы (аукционы, квоты, налоги </a:t>
            </a:r>
            <a:r>
              <a:rPr lang="ru-RU" altLang="ru-RU" sz="2200" dirty="0" err="1" smtClean="0"/>
              <a:t>Пигу</a:t>
            </a:r>
            <a:r>
              <a:rPr lang="ru-RU" altLang="ru-RU" sz="2200" dirty="0" smtClean="0"/>
              <a:t>,…)</a:t>
            </a:r>
            <a:endParaRPr lang="ru-RU" altLang="ru-RU" sz="2200" dirty="0"/>
          </a:p>
        </p:txBody>
      </p:sp>
    </p:spTree>
    <p:extLst>
      <p:ext uri="{BB962C8B-B14F-4D97-AF65-F5344CB8AC3E}">
        <p14:creationId xmlns:p14="http://schemas.microsoft.com/office/powerpoint/2010/main" val="1482264184"/>
      </p:ext>
    </p:extLst>
  </p:cSld>
  <p:clrMapOvr>
    <a:masterClrMapping/>
  </p:clrMapOvr>
  <p:transition spd="slow" advTm="586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3" grpId="0"/>
      <p:bldP spid="2" grpId="0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962025" y="1298575"/>
            <a:ext cx="729615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7200" b="1" i="1">
                <a:solidFill>
                  <a:srgbClr val="00FFFF"/>
                </a:solidFill>
                <a:latin typeface="Times New Roman Cyr" pitchFamily="18" charset="0"/>
              </a:rPr>
              <a:t>Спасибо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7200" b="1" i="1">
                <a:solidFill>
                  <a:srgbClr val="00FFFF"/>
                </a:solidFill>
                <a:latin typeface="Times New Roman Cyr" pitchFamily="18" charset="0"/>
              </a:rPr>
              <a:t>за внимание!</a:t>
            </a:r>
          </a:p>
        </p:txBody>
      </p:sp>
      <p:sp>
        <p:nvSpPr>
          <p:cNvPr id="14340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7200" b="1" dirty="0" smtClean="0">
                <a:latin typeface="Times New Roman Cyr" pitchFamily="18" charset="0"/>
              </a:rPr>
              <a:t>11</a:t>
            </a:r>
            <a:endParaRPr lang="ru-RU" altLang="ru-RU" sz="7200" dirty="0">
              <a:latin typeface="Times New Roman Cyr" pitchFamily="18" charset="0"/>
            </a:endParaRPr>
          </a:p>
        </p:txBody>
      </p:sp>
      <p:sp>
        <p:nvSpPr>
          <p:cNvPr id="5" name="Text Box 39"/>
          <p:cNvSpPr txBox="1">
            <a:spLocks noChangeArrowheads="1"/>
          </p:cNvSpPr>
          <p:nvPr/>
        </p:nvSpPr>
        <p:spPr bwMode="auto">
          <a:xfrm>
            <a:off x="0" y="3642178"/>
            <a:ext cx="9144000" cy="1292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None/>
            </a:pPr>
            <a:r>
              <a:rPr lang="en-US" altLang="ru-RU" sz="2600" b="1" dirty="0">
                <a:hlinkClick r:id="rId2"/>
              </a:rPr>
              <a:t>alexander.filatov@gmail.com</a:t>
            </a:r>
            <a:endParaRPr lang="ru-RU" altLang="ru-RU" sz="2600" dirty="0">
              <a:latin typeface="Times New Roman Cyr" pitchFamily="18" charset="0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600" b="1" dirty="0" smtClean="0">
                <a:hlinkClick r:id="rId3"/>
              </a:rPr>
              <a:t>https://</a:t>
            </a:r>
            <a:r>
              <a:rPr lang="en-US" altLang="ru-RU" sz="2600" b="1" dirty="0" smtClean="0">
                <a:hlinkClick r:id="rId3"/>
              </a:rPr>
              <a:t>vk.com/alexander.filatov</a:t>
            </a:r>
            <a:r>
              <a:rPr lang="en-US" altLang="ru-RU" sz="2600" b="1" dirty="0" smtClean="0"/>
              <a:t>,</a:t>
            </a:r>
            <a:r>
              <a:rPr lang="ru-RU" altLang="ru-RU" sz="2600" b="1" dirty="0" smtClean="0"/>
              <a:t> </a:t>
            </a:r>
            <a:r>
              <a:rPr lang="en-US" altLang="ru-RU" sz="2600" b="1" dirty="0" smtClean="0">
                <a:hlinkClick r:id="rId4"/>
              </a:rPr>
              <a:t>https://</a:t>
            </a:r>
            <a:r>
              <a:rPr lang="en-US" altLang="ru-RU" sz="2600" b="1" dirty="0" smtClean="0">
                <a:hlinkClick r:id="rId4"/>
              </a:rPr>
              <a:t>vk.com/baikalreadings</a:t>
            </a:r>
            <a:endParaRPr lang="en-US" altLang="ru-RU" sz="2600" b="1" dirty="0"/>
          </a:p>
          <a:p>
            <a:pPr algn="ctr" eaLnBrk="1" hangingPunct="1">
              <a:spcBef>
                <a:spcPct val="0"/>
              </a:spcBef>
              <a:buClrTx/>
              <a:buSzTx/>
              <a:buNone/>
            </a:pPr>
            <a:r>
              <a:rPr lang="en-US" altLang="ru-RU" sz="2600" b="1" dirty="0">
                <a:hlinkClick r:id="rId5"/>
              </a:rPr>
              <a:t>https://youtube.com/alexanderfilatov</a:t>
            </a:r>
            <a:endParaRPr lang="ru-RU" altLang="ru-RU" sz="2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388"/>
          <p:cNvSpPr txBox="1">
            <a:spLocks noChangeArrowheads="1"/>
          </p:cNvSpPr>
          <p:nvPr/>
        </p:nvSpPr>
        <p:spPr bwMode="auto">
          <a:xfrm>
            <a:off x="182563" y="346075"/>
            <a:ext cx="8797925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>
                <a:solidFill>
                  <a:srgbClr val="00FFFF"/>
                </a:solidFill>
                <a:latin typeface="Times New Roman Cyr" pitchFamily="18" charset="0"/>
              </a:rPr>
              <a:t>Динамическая модель рынка</a:t>
            </a:r>
          </a:p>
        </p:txBody>
      </p:sp>
      <p:sp>
        <p:nvSpPr>
          <p:cNvPr id="4099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7200" b="1">
                <a:latin typeface="Times New Roman Cyr" pitchFamily="18" charset="0"/>
              </a:rPr>
              <a:t>2</a:t>
            </a:r>
            <a:endParaRPr lang="ru-RU" altLang="ru-RU" sz="7200">
              <a:latin typeface="Times New Roman Cyr" pitchFamily="18" charset="0"/>
            </a:endParaRPr>
          </a:p>
        </p:txBody>
      </p:sp>
      <p:sp>
        <p:nvSpPr>
          <p:cNvPr id="4100" name="Прямоугольник 14"/>
          <p:cNvSpPr>
            <a:spLocks noChangeArrowheads="1"/>
          </p:cNvSpPr>
          <p:nvPr/>
        </p:nvSpPr>
        <p:spPr bwMode="auto">
          <a:xfrm>
            <a:off x="182563" y="1101725"/>
            <a:ext cx="88519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b="1" dirty="0">
                <a:solidFill>
                  <a:srgbClr val="00FFFF"/>
                </a:solidFill>
                <a:latin typeface="Times New Roman Cyr" pitchFamily="18" charset="0"/>
              </a:rPr>
              <a:t>Как в динамике осуществляется переход </a:t>
            </a:r>
            <a:r>
              <a:rPr lang="ru-RU" altLang="ru-RU" sz="2200" b="1" dirty="0" smtClean="0">
                <a:solidFill>
                  <a:srgbClr val="00FFFF"/>
                </a:solidFill>
                <a:latin typeface="Times New Roman Cyr" pitchFamily="18" charset="0"/>
              </a:rPr>
              <a:t>в </a:t>
            </a:r>
            <a:r>
              <a:rPr lang="ru-RU" altLang="ru-RU" sz="2200" b="1" dirty="0">
                <a:solidFill>
                  <a:srgbClr val="00FFFF"/>
                </a:solidFill>
                <a:latin typeface="Times New Roman Cyr" pitchFamily="18" charset="0"/>
              </a:rPr>
              <a:t>состояние равновесия?</a:t>
            </a:r>
          </a:p>
        </p:txBody>
      </p:sp>
      <p:sp>
        <p:nvSpPr>
          <p:cNvPr id="105" name="Прямоугольник 13"/>
          <p:cNvSpPr>
            <a:spLocks noChangeArrowheads="1"/>
          </p:cNvSpPr>
          <p:nvPr/>
        </p:nvSpPr>
        <p:spPr bwMode="auto">
          <a:xfrm>
            <a:off x="182563" y="5024438"/>
            <a:ext cx="8626475" cy="178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200" i="1" dirty="0">
                <a:latin typeface="Times New Roman Cyr" pitchFamily="18" charset="0"/>
              </a:rPr>
              <a:t>q</a:t>
            </a:r>
            <a:r>
              <a:rPr lang="en-US" altLang="ru-RU" sz="2200" baseline="-25000" dirty="0">
                <a:latin typeface="Times New Roman Cyr" pitchFamily="18" charset="0"/>
              </a:rPr>
              <a:t>1</a:t>
            </a:r>
            <a:r>
              <a:rPr lang="en-US" altLang="ru-RU" sz="2200" dirty="0">
                <a:latin typeface="Times New Roman Cyr" pitchFamily="18" charset="0"/>
              </a:rPr>
              <a:t> – </a:t>
            </a:r>
            <a:r>
              <a:rPr lang="ru-RU" altLang="ru-RU" sz="2200" dirty="0">
                <a:latin typeface="Times New Roman Cyr" pitchFamily="18" charset="0"/>
              </a:rPr>
              <a:t>первоначальное избыточное количество продукции;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200" i="1" dirty="0">
                <a:latin typeface="Times New Roman Cyr" pitchFamily="18" charset="0"/>
              </a:rPr>
              <a:t>p</a:t>
            </a:r>
            <a:r>
              <a:rPr lang="en-US" altLang="ru-RU" sz="2200" baseline="-25000" dirty="0">
                <a:latin typeface="Times New Roman Cyr" pitchFamily="18" charset="0"/>
              </a:rPr>
              <a:t>1</a:t>
            </a:r>
            <a:r>
              <a:rPr lang="en-US" altLang="ru-RU" sz="2200" dirty="0">
                <a:latin typeface="Times New Roman Cyr" pitchFamily="18" charset="0"/>
              </a:rPr>
              <a:t> – </a:t>
            </a:r>
            <a:r>
              <a:rPr lang="ru-RU" altLang="ru-RU" sz="2200" dirty="0">
                <a:latin typeface="Times New Roman Cyr" pitchFamily="18" charset="0"/>
              </a:rPr>
              <a:t>цена определяется спросом, при избытке падает;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200" i="1" dirty="0">
                <a:latin typeface="Times New Roman Cyr" pitchFamily="18" charset="0"/>
              </a:rPr>
              <a:t>q</a:t>
            </a:r>
            <a:r>
              <a:rPr lang="en-US" altLang="ru-RU" sz="2200" baseline="-25000" dirty="0">
                <a:latin typeface="Times New Roman Cyr" pitchFamily="18" charset="0"/>
              </a:rPr>
              <a:t>2</a:t>
            </a:r>
            <a:r>
              <a:rPr lang="en-US" altLang="ru-RU" sz="2200" dirty="0">
                <a:latin typeface="Times New Roman Cyr" pitchFamily="18" charset="0"/>
              </a:rPr>
              <a:t> – </a:t>
            </a:r>
            <a:r>
              <a:rPr lang="ru-RU" altLang="ru-RU" sz="2200" dirty="0">
                <a:latin typeface="Times New Roman Cyr" pitchFamily="18" charset="0"/>
              </a:rPr>
              <a:t>объем производства определяется предложением, снижается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200" i="1" dirty="0">
                <a:latin typeface="Times New Roman Cyr" pitchFamily="18" charset="0"/>
              </a:rPr>
              <a:t>p</a:t>
            </a:r>
            <a:r>
              <a:rPr lang="en-US" altLang="ru-RU" sz="2200" baseline="-25000" dirty="0">
                <a:latin typeface="Times New Roman Cyr" pitchFamily="18" charset="0"/>
              </a:rPr>
              <a:t>2</a:t>
            </a:r>
            <a:r>
              <a:rPr lang="en-US" altLang="ru-RU" sz="2200" dirty="0">
                <a:latin typeface="Times New Roman Cyr" pitchFamily="18" charset="0"/>
              </a:rPr>
              <a:t> – </a:t>
            </a:r>
            <a:r>
              <a:rPr lang="ru-RU" altLang="ru-RU" sz="2200" dirty="0">
                <a:latin typeface="Times New Roman Cyr" pitchFamily="18" charset="0"/>
              </a:rPr>
              <a:t>цена определяется спросом, при дефиците растет;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200" i="1" dirty="0">
                <a:latin typeface="Times New Roman Cyr" pitchFamily="18" charset="0"/>
              </a:rPr>
              <a:t>q</a:t>
            </a:r>
            <a:r>
              <a:rPr lang="en-US" altLang="ru-RU" sz="2200" baseline="-25000" dirty="0">
                <a:latin typeface="Times New Roman Cyr" pitchFamily="18" charset="0"/>
              </a:rPr>
              <a:t>3</a:t>
            </a:r>
            <a:r>
              <a:rPr lang="en-US" altLang="ru-RU" sz="2200" dirty="0">
                <a:latin typeface="Times New Roman Cyr" pitchFamily="18" charset="0"/>
              </a:rPr>
              <a:t> – </a:t>
            </a:r>
            <a:r>
              <a:rPr lang="ru-RU" altLang="ru-RU" sz="2200" dirty="0">
                <a:latin typeface="Times New Roman Cyr" pitchFamily="18" charset="0"/>
              </a:rPr>
              <a:t>объем производства определяется предложением, растет.</a:t>
            </a:r>
          </a:p>
        </p:txBody>
      </p:sp>
      <p:sp>
        <p:nvSpPr>
          <p:cNvPr id="4102" name="Прямоугольник 14"/>
          <p:cNvSpPr>
            <a:spLocks noChangeArrowheads="1"/>
          </p:cNvSpPr>
          <p:nvPr/>
        </p:nvSpPr>
        <p:spPr bwMode="auto">
          <a:xfrm>
            <a:off x="182563" y="1471613"/>
            <a:ext cx="8851900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>
                <a:latin typeface="Times New Roman Cyr" pitchFamily="18" charset="0"/>
              </a:rPr>
              <a:t>Самуэль Беннер (1876) – циклы в производстве сырьевых товаров;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>
                <a:latin typeface="Times New Roman Cyr" pitchFamily="18" charset="0"/>
              </a:rPr>
              <a:t>Артур Ханау (1927) – «свиной цикл»  </a:t>
            </a:r>
            <a:r>
              <a:rPr lang="ru-RU" altLang="ru-RU" sz="2200">
                <a:latin typeface="Times New Roman Cyr" pitchFamily="18" charset="0"/>
                <a:sym typeface="Symbol" pitchFamily="18" charset="2"/>
              </a:rPr>
              <a:t>  </a:t>
            </a:r>
            <a:r>
              <a:rPr lang="ru-RU" altLang="ru-RU" sz="2200">
                <a:latin typeface="Times New Roman Cyr" pitchFamily="18" charset="0"/>
              </a:rPr>
              <a:t>циклы запасов Китчина;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>
                <a:latin typeface="Times New Roman Cyr" pitchFamily="18" charset="0"/>
              </a:rPr>
              <a:t>Николас Калдор (1934) – «паутинообразная модель рынка».</a:t>
            </a:r>
          </a:p>
        </p:txBody>
      </p:sp>
      <p:grpSp>
        <p:nvGrpSpPr>
          <p:cNvPr id="4103" name="Группа 1"/>
          <p:cNvGrpSpPr>
            <a:grpSpLocks/>
          </p:cNvGrpSpPr>
          <p:nvPr/>
        </p:nvGrpSpPr>
        <p:grpSpPr bwMode="auto">
          <a:xfrm>
            <a:off x="190500" y="2573338"/>
            <a:ext cx="3781425" cy="2355850"/>
            <a:chOff x="395595" y="2836249"/>
            <a:chExt cx="4719650" cy="2790066"/>
          </a:xfrm>
        </p:grpSpPr>
        <p:sp>
          <p:nvSpPr>
            <p:cNvPr id="4139" name="Line 64"/>
            <p:cNvSpPr>
              <a:spLocks noChangeShapeType="1"/>
            </p:cNvSpPr>
            <p:nvPr/>
          </p:nvSpPr>
          <p:spPr bwMode="auto">
            <a:xfrm>
              <a:off x="826986" y="2974334"/>
              <a:ext cx="0" cy="22740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stealth" w="med" len="lg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140" name="Line 65"/>
            <p:cNvSpPr>
              <a:spLocks noChangeShapeType="1"/>
            </p:cNvSpPr>
            <p:nvPr/>
          </p:nvSpPr>
          <p:spPr bwMode="auto">
            <a:xfrm flipV="1">
              <a:off x="826986" y="5247712"/>
              <a:ext cx="427031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med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141" name="Line 67"/>
            <p:cNvSpPr>
              <a:spLocks noChangeShapeType="1"/>
            </p:cNvSpPr>
            <p:nvPr/>
          </p:nvSpPr>
          <p:spPr bwMode="auto">
            <a:xfrm flipV="1">
              <a:off x="1614816" y="3093993"/>
              <a:ext cx="2185471" cy="21503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142" name="Rectangle 70"/>
            <p:cNvSpPr>
              <a:spLocks noChangeArrowheads="1"/>
            </p:cNvSpPr>
            <p:nvPr/>
          </p:nvSpPr>
          <p:spPr bwMode="auto">
            <a:xfrm>
              <a:off x="4706644" y="4787900"/>
              <a:ext cx="408601" cy="4916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ru-RU" sz="2200" i="1"/>
                <a:t>q</a:t>
              </a:r>
              <a:endParaRPr lang="ru-RU" altLang="ru-RU" sz="2200" i="1">
                <a:latin typeface="Times New Roman Cyr" pitchFamily="18" charset="0"/>
              </a:endParaRPr>
            </a:p>
          </p:txBody>
        </p:sp>
        <p:sp>
          <p:nvSpPr>
            <p:cNvPr id="4143" name="Rectangle 70"/>
            <p:cNvSpPr>
              <a:spLocks noChangeArrowheads="1"/>
            </p:cNvSpPr>
            <p:nvPr/>
          </p:nvSpPr>
          <p:spPr bwMode="auto">
            <a:xfrm>
              <a:off x="469978" y="2836249"/>
              <a:ext cx="408601" cy="482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ru-RU" sz="2200" i="1"/>
                <a:t>p</a:t>
              </a:r>
              <a:endParaRPr lang="ru-RU" altLang="ru-RU" sz="2200" i="1">
                <a:latin typeface="Times New Roman Cyr" pitchFamily="18" charset="0"/>
              </a:endParaRPr>
            </a:p>
          </p:txBody>
        </p:sp>
        <p:sp>
          <p:nvSpPr>
            <p:cNvPr id="4144" name="Rectangle 70"/>
            <p:cNvSpPr>
              <a:spLocks noChangeArrowheads="1"/>
            </p:cNvSpPr>
            <p:nvPr/>
          </p:nvSpPr>
          <p:spPr bwMode="auto">
            <a:xfrm>
              <a:off x="395595" y="4584753"/>
              <a:ext cx="506569" cy="5517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ru-RU" sz="2200" i="1"/>
                <a:t>p</a:t>
              </a:r>
              <a:r>
                <a:rPr lang="en-US" altLang="ru-RU" sz="2200" baseline="-25000"/>
                <a:t>1</a:t>
              </a:r>
              <a:endParaRPr lang="ru-RU" altLang="ru-RU" sz="2200" baseline="-25000">
                <a:latin typeface="Times New Roman Cyr" pitchFamily="18" charset="0"/>
              </a:endParaRPr>
            </a:p>
          </p:txBody>
        </p:sp>
        <p:sp>
          <p:nvSpPr>
            <p:cNvPr id="4145" name="Rectangle 70"/>
            <p:cNvSpPr>
              <a:spLocks noChangeArrowheads="1"/>
            </p:cNvSpPr>
            <p:nvPr/>
          </p:nvSpPr>
          <p:spPr bwMode="auto">
            <a:xfrm>
              <a:off x="3800287" y="5173357"/>
              <a:ext cx="458348" cy="4529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ru-RU" sz="2200" i="1"/>
                <a:t>q</a:t>
              </a:r>
              <a:r>
                <a:rPr lang="en-US" altLang="ru-RU" sz="2200" baseline="-25000"/>
                <a:t>1</a:t>
              </a:r>
              <a:endParaRPr lang="ru-RU" altLang="ru-RU" sz="2200" baseline="-25000">
                <a:latin typeface="Times New Roman Cyr" pitchFamily="18" charset="0"/>
              </a:endParaRPr>
            </a:p>
          </p:txBody>
        </p:sp>
        <p:sp>
          <p:nvSpPr>
            <p:cNvPr id="4146" name="Line 74"/>
            <p:cNvSpPr>
              <a:spLocks noChangeShapeType="1"/>
            </p:cNvSpPr>
            <p:nvPr/>
          </p:nvSpPr>
          <p:spPr bwMode="auto">
            <a:xfrm flipV="1">
              <a:off x="3020555" y="4353904"/>
              <a:ext cx="2341" cy="881502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 type="non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147" name="Line 67"/>
            <p:cNvSpPr>
              <a:spLocks noChangeShapeType="1"/>
            </p:cNvSpPr>
            <p:nvPr/>
          </p:nvSpPr>
          <p:spPr bwMode="auto">
            <a:xfrm>
              <a:off x="828544" y="3222058"/>
              <a:ext cx="3878100" cy="20263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148" name="Line 74"/>
            <p:cNvSpPr>
              <a:spLocks noChangeShapeType="1"/>
            </p:cNvSpPr>
            <p:nvPr/>
          </p:nvSpPr>
          <p:spPr bwMode="auto">
            <a:xfrm flipH="1" flipV="1">
              <a:off x="4013977" y="4875276"/>
              <a:ext cx="0" cy="366821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 type="non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149" name="Line 74"/>
            <p:cNvSpPr>
              <a:spLocks noChangeShapeType="1"/>
            </p:cNvSpPr>
            <p:nvPr/>
          </p:nvSpPr>
          <p:spPr bwMode="auto">
            <a:xfrm flipH="1" flipV="1">
              <a:off x="1985690" y="4875276"/>
              <a:ext cx="2015587" cy="1"/>
            </a:xfrm>
            <a:prstGeom prst="line">
              <a:avLst/>
            </a:prstGeom>
            <a:noFill/>
            <a:ln w="25400" cap="rnd">
              <a:solidFill>
                <a:srgbClr val="00FFFF"/>
              </a:solidFill>
              <a:round/>
              <a:headEnd type="none" w="sm" len="med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150" name="Line 74"/>
            <p:cNvSpPr>
              <a:spLocks noChangeShapeType="1"/>
            </p:cNvSpPr>
            <p:nvPr/>
          </p:nvSpPr>
          <p:spPr bwMode="auto">
            <a:xfrm flipV="1">
              <a:off x="1999248" y="3835659"/>
              <a:ext cx="2599" cy="1022078"/>
            </a:xfrm>
            <a:prstGeom prst="line">
              <a:avLst/>
            </a:prstGeom>
            <a:noFill/>
            <a:ln w="25400" cap="rnd">
              <a:solidFill>
                <a:srgbClr val="00FFFF"/>
              </a:solidFill>
              <a:round/>
              <a:headEnd type="none" w="sm" len="med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151" name="Line 74"/>
            <p:cNvSpPr>
              <a:spLocks noChangeShapeType="1"/>
            </p:cNvSpPr>
            <p:nvPr/>
          </p:nvSpPr>
          <p:spPr bwMode="auto">
            <a:xfrm flipH="1" flipV="1">
              <a:off x="826977" y="4870333"/>
              <a:ext cx="1171414" cy="3013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 type="non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152" name="Rectangle 70"/>
            <p:cNvSpPr>
              <a:spLocks noChangeArrowheads="1"/>
            </p:cNvSpPr>
            <p:nvPr/>
          </p:nvSpPr>
          <p:spPr bwMode="auto">
            <a:xfrm>
              <a:off x="4231949" y="4659224"/>
              <a:ext cx="408601" cy="5517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ru-RU" sz="2200" i="1">
                  <a:latin typeface="Times New Roman Cyr" pitchFamily="18" charset="0"/>
                </a:rPr>
                <a:t>D</a:t>
              </a:r>
              <a:endParaRPr lang="ru-RU" altLang="ru-RU" sz="2200" i="1">
                <a:latin typeface="Times New Roman Cyr" pitchFamily="18" charset="0"/>
              </a:endParaRPr>
            </a:p>
          </p:txBody>
        </p:sp>
        <p:sp>
          <p:nvSpPr>
            <p:cNvPr id="4153" name="Rectangle 70"/>
            <p:cNvSpPr>
              <a:spLocks noChangeArrowheads="1"/>
            </p:cNvSpPr>
            <p:nvPr/>
          </p:nvSpPr>
          <p:spPr bwMode="auto">
            <a:xfrm>
              <a:off x="3572467" y="3204226"/>
              <a:ext cx="408601" cy="5517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ru-RU" sz="2200" i="1">
                  <a:latin typeface="Times New Roman Cyr" pitchFamily="18" charset="0"/>
                </a:rPr>
                <a:t>S</a:t>
              </a:r>
              <a:endParaRPr lang="ru-RU" altLang="ru-RU" sz="2200" i="1">
                <a:latin typeface="Times New Roman Cyr" pitchFamily="18" charset="0"/>
              </a:endParaRPr>
            </a:p>
          </p:txBody>
        </p:sp>
        <p:sp>
          <p:nvSpPr>
            <p:cNvPr id="4154" name="Line 74"/>
            <p:cNvSpPr>
              <a:spLocks noChangeShapeType="1"/>
            </p:cNvSpPr>
            <p:nvPr/>
          </p:nvSpPr>
          <p:spPr bwMode="auto">
            <a:xfrm flipH="1" flipV="1">
              <a:off x="2012409" y="3840299"/>
              <a:ext cx="1026473" cy="1710"/>
            </a:xfrm>
            <a:prstGeom prst="line">
              <a:avLst/>
            </a:prstGeom>
            <a:noFill/>
            <a:ln w="25400" cap="rnd">
              <a:solidFill>
                <a:srgbClr val="00FFFF"/>
              </a:solidFill>
              <a:round/>
              <a:headEnd type="stealth" w="lg" len="lg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155" name="Line 74"/>
            <p:cNvSpPr>
              <a:spLocks noChangeShapeType="1"/>
            </p:cNvSpPr>
            <p:nvPr/>
          </p:nvSpPr>
          <p:spPr bwMode="auto">
            <a:xfrm flipV="1">
              <a:off x="3022897" y="3854709"/>
              <a:ext cx="1300" cy="518246"/>
            </a:xfrm>
            <a:prstGeom prst="line">
              <a:avLst/>
            </a:prstGeom>
            <a:noFill/>
            <a:ln w="25400" cap="rnd">
              <a:solidFill>
                <a:srgbClr val="00FFFF"/>
              </a:solidFill>
              <a:round/>
              <a:headEnd type="stealth" w="lg" len="lg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156" name="Line 74"/>
            <p:cNvSpPr>
              <a:spLocks noChangeShapeType="1"/>
            </p:cNvSpPr>
            <p:nvPr/>
          </p:nvSpPr>
          <p:spPr bwMode="auto">
            <a:xfrm flipV="1">
              <a:off x="2519294" y="4353905"/>
              <a:ext cx="487837" cy="0"/>
            </a:xfrm>
            <a:prstGeom prst="line">
              <a:avLst/>
            </a:prstGeom>
            <a:noFill/>
            <a:ln w="25400" cap="rnd">
              <a:solidFill>
                <a:srgbClr val="00FFFF"/>
              </a:solidFill>
              <a:round/>
              <a:headEnd type="stealth" w="lg" len="lg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157" name="Line 74"/>
            <p:cNvSpPr>
              <a:spLocks noChangeShapeType="1"/>
            </p:cNvSpPr>
            <p:nvPr/>
          </p:nvSpPr>
          <p:spPr bwMode="auto">
            <a:xfrm flipH="1">
              <a:off x="2531995" y="4094782"/>
              <a:ext cx="0" cy="246423"/>
            </a:xfrm>
            <a:prstGeom prst="line">
              <a:avLst/>
            </a:prstGeom>
            <a:noFill/>
            <a:ln w="25400" cap="rnd">
              <a:solidFill>
                <a:srgbClr val="00FFFF"/>
              </a:solidFill>
              <a:round/>
              <a:headEnd type="stealth" w="lg" len="lg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158" name="Line 74"/>
            <p:cNvSpPr>
              <a:spLocks noChangeShapeType="1"/>
            </p:cNvSpPr>
            <p:nvPr/>
          </p:nvSpPr>
          <p:spPr bwMode="auto">
            <a:xfrm flipH="1" flipV="1">
              <a:off x="2531992" y="4119325"/>
              <a:ext cx="246101" cy="856"/>
            </a:xfrm>
            <a:prstGeom prst="line">
              <a:avLst/>
            </a:prstGeom>
            <a:noFill/>
            <a:ln w="25400" cap="rnd">
              <a:solidFill>
                <a:srgbClr val="00FFFF"/>
              </a:solidFill>
              <a:round/>
              <a:headEnd type="stealth" w="lg" len="lg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159" name="Line 74"/>
            <p:cNvSpPr>
              <a:spLocks noChangeShapeType="1"/>
            </p:cNvSpPr>
            <p:nvPr/>
          </p:nvSpPr>
          <p:spPr bwMode="auto">
            <a:xfrm flipH="1" flipV="1">
              <a:off x="1998391" y="4875276"/>
              <a:ext cx="0" cy="366821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 type="non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160" name="Rectangle 70"/>
            <p:cNvSpPr>
              <a:spLocks noChangeArrowheads="1"/>
            </p:cNvSpPr>
            <p:nvPr/>
          </p:nvSpPr>
          <p:spPr bwMode="auto">
            <a:xfrm>
              <a:off x="1756516" y="5173357"/>
              <a:ext cx="458348" cy="4529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ru-RU" sz="2200" i="1"/>
                <a:t>q</a:t>
              </a:r>
              <a:r>
                <a:rPr lang="en-US" altLang="ru-RU" sz="2200" baseline="-25000"/>
                <a:t>2</a:t>
              </a:r>
              <a:endParaRPr lang="ru-RU" altLang="ru-RU" sz="2200" baseline="-25000">
                <a:latin typeface="Times New Roman Cyr" pitchFamily="18" charset="0"/>
              </a:endParaRPr>
            </a:p>
          </p:txBody>
        </p:sp>
        <p:sp>
          <p:nvSpPr>
            <p:cNvPr id="4161" name="Line 74"/>
            <p:cNvSpPr>
              <a:spLocks noChangeShapeType="1"/>
            </p:cNvSpPr>
            <p:nvPr/>
          </p:nvSpPr>
          <p:spPr bwMode="auto">
            <a:xfrm flipH="1" flipV="1">
              <a:off x="827053" y="3842009"/>
              <a:ext cx="1171414" cy="3013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 type="non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162" name="Rectangle 70"/>
            <p:cNvSpPr>
              <a:spLocks noChangeArrowheads="1"/>
            </p:cNvSpPr>
            <p:nvPr/>
          </p:nvSpPr>
          <p:spPr bwMode="auto">
            <a:xfrm>
              <a:off x="395595" y="3556591"/>
              <a:ext cx="506569" cy="5517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ru-RU" sz="2200" i="1"/>
                <a:t>p</a:t>
              </a:r>
              <a:r>
                <a:rPr lang="en-US" altLang="ru-RU" sz="2200" baseline="-25000"/>
                <a:t>2</a:t>
              </a:r>
              <a:endParaRPr lang="ru-RU" altLang="ru-RU" sz="2200" baseline="-25000">
                <a:latin typeface="Times New Roman Cyr" pitchFamily="18" charset="0"/>
              </a:endParaRPr>
            </a:p>
          </p:txBody>
        </p:sp>
        <p:sp>
          <p:nvSpPr>
            <p:cNvPr id="4163" name="Rectangle 70"/>
            <p:cNvSpPr>
              <a:spLocks noChangeArrowheads="1"/>
            </p:cNvSpPr>
            <p:nvPr/>
          </p:nvSpPr>
          <p:spPr bwMode="auto">
            <a:xfrm>
              <a:off x="2809708" y="5171463"/>
              <a:ext cx="458348" cy="4529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ru-RU" sz="2200" i="1"/>
                <a:t>q</a:t>
              </a:r>
              <a:r>
                <a:rPr lang="en-US" altLang="ru-RU" sz="2200" baseline="-25000"/>
                <a:t>3</a:t>
              </a:r>
              <a:endParaRPr lang="ru-RU" altLang="ru-RU" sz="2200" baseline="-25000">
                <a:latin typeface="Times New Roman Cyr" pitchFamily="18" charset="0"/>
              </a:endParaRPr>
            </a:p>
          </p:txBody>
        </p:sp>
        <p:sp>
          <p:nvSpPr>
            <p:cNvPr id="4164" name="Line 74"/>
            <p:cNvSpPr>
              <a:spLocks noChangeShapeType="1"/>
            </p:cNvSpPr>
            <p:nvPr/>
          </p:nvSpPr>
          <p:spPr bwMode="auto">
            <a:xfrm flipH="1" flipV="1">
              <a:off x="814275" y="4357500"/>
              <a:ext cx="1717719" cy="3013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 type="non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165" name="Rectangle 70"/>
            <p:cNvSpPr>
              <a:spLocks noChangeArrowheads="1"/>
            </p:cNvSpPr>
            <p:nvPr/>
          </p:nvSpPr>
          <p:spPr bwMode="auto">
            <a:xfrm>
              <a:off x="395595" y="4070842"/>
              <a:ext cx="506569" cy="5517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ru-RU" sz="2200" i="1"/>
                <a:t>p</a:t>
              </a:r>
              <a:r>
                <a:rPr lang="en-US" altLang="ru-RU" sz="2200" baseline="-25000"/>
                <a:t>3</a:t>
              </a:r>
              <a:endParaRPr lang="ru-RU" altLang="ru-RU" sz="2200" baseline="-25000">
                <a:latin typeface="Times New Roman Cyr" pitchFamily="18" charset="0"/>
              </a:endParaRPr>
            </a:p>
          </p:txBody>
        </p:sp>
      </p:grpSp>
      <p:grpSp>
        <p:nvGrpSpPr>
          <p:cNvPr id="4104" name="Группа 2"/>
          <p:cNvGrpSpPr>
            <a:grpSpLocks/>
          </p:cNvGrpSpPr>
          <p:nvPr/>
        </p:nvGrpSpPr>
        <p:grpSpPr bwMode="auto">
          <a:xfrm>
            <a:off x="4633913" y="2487613"/>
            <a:ext cx="4073525" cy="1244600"/>
            <a:chOff x="4091390" y="2710989"/>
            <a:chExt cx="3013072" cy="2036414"/>
          </a:xfrm>
        </p:grpSpPr>
        <p:sp>
          <p:nvSpPr>
            <p:cNvPr id="4123" name="Line 64"/>
            <p:cNvSpPr>
              <a:spLocks noChangeShapeType="1"/>
            </p:cNvSpPr>
            <p:nvPr/>
          </p:nvSpPr>
          <p:spPr bwMode="auto">
            <a:xfrm>
              <a:off x="4453229" y="2827566"/>
              <a:ext cx="0" cy="19198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stealth" w="med" len="lg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124" name="Line 65"/>
            <p:cNvSpPr>
              <a:spLocks noChangeShapeType="1"/>
            </p:cNvSpPr>
            <p:nvPr/>
          </p:nvSpPr>
          <p:spPr bwMode="auto">
            <a:xfrm flipV="1">
              <a:off x="4453229" y="4746848"/>
              <a:ext cx="258399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med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125" name="Rectangle 70"/>
            <p:cNvSpPr>
              <a:spLocks noChangeArrowheads="1"/>
            </p:cNvSpPr>
            <p:nvPr/>
          </p:nvSpPr>
          <p:spPr bwMode="auto">
            <a:xfrm>
              <a:off x="6777157" y="4098013"/>
              <a:ext cx="327305" cy="4150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ru-RU" sz="2200" i="1">
                  <a:latin typeface="Times New Roman Cyr" pitchFamily="18" charset="0"/>
                </a:rPr>
                <a:t>t</a:t>
              </a:r>
              <a:endParaRPr lang="ru-RU" altLang="ru-RU" sz="2200" i="1">
                <a:latin typeface="Times New Roman Cyr" pitchFamily="18" charset="0"/>
              </a:endParaRPr>
            </a:p>
          </p:txBody>
        </p:sp>
        <p:sp>
          <p:nvSpPr>
            <p:cNvPr id="4126" name="Rectangle 70"/>
            <p:cNvSpPr>
              <a:spLocks noChangeArrowheads="1"/>
            </p:cNvSpPr>
            <p:nvPr/>
          </p:nvSpPr>
          <p:spPr bwMode="auto">
            <a:xfrm>
              <a:off x="4167252" y="2710989"/>
              <a:ext cx="327305" cy="407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ru-RU" sz="2200" i="1">
                  <a:latin typeface="Times New Roman Cyr" pitchFamily="18" charset="0"/>
                </a:rPr>
                <a:t>q</a:t>
              </a:r>
              <a:endParaRPr lang="ru-RU" altLang="ru-RU" sz="2200" i="1">
                <a:latin typeface="Times New Roman Cyr" pitchFamily="18" charset="0"/>
              </a:endParaRPr>
            </a:p>
          </p:txBody>
        </p:sp>
        <p:sp>
          <p:nvSpPr>
            <p:cNvPr id="4127" name="Line 74"/>
            <p:cNvSpPr>
              <a:spLocks noChangeShapeType="1"/>
            </p:cNvSpPr>
            <p:nvPr/>
          </p:nvSpPr>
          <p:spPr bwMode="auto">
            <a:xfrm flipH="1" flipV="1">
              <a:off x="6246935" y="3859009"/>
              <a:ext cx="1" cy="877449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 type="non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128" name="Line 74"/>
            <p:cNvSpPr>
              <a:spLocks noChangeShapeType="1"/>
            </p:cNvSpPr>
            <p:nvPr/>
          </p:nvSpPr>
          <p:spPr bwMode="auto">
            <a:xfrm flipV="1">
              <a:off x="5823460" y="4091500"/>
              <a:ext cx="2" cy="65130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 type="non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129" name="Line 74"/>
            <p:cNvSpPr>
              <a:spLocks noChangeShapeType="1"/>
            </p:cNvSpPr>
            <p:nvPr/>
          </p:nvSpPr>
          <p:spPr bwMode="auto">
            <a:xfrm>
              <a:off x="5391568" y="3585447"/>
              <a:ext cx="431894" cy="506054"/>
            </a:xfrm>
            <a:prstGeom prst="line">
              <a:avLst/>
            </a:prstGeom>
            <a:noFill/>
            <a:ln w="25400" cap="rnd">
              <a:solidFill>
                <a:srgbClr val="00FFFF"/>
              </a:solidFill>
              <a:round/>
              <a:headEnd type="none" w="sm" len="med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130" name="Line 74"/>
            <p:cNvSpPr>
              <a:spLocks noChangeShapeType="1"/>
            </p:cNvSpPr>
            <p:nvPr/>
          </p:nvSpPr>
          <p:spPr bwMode="auto">
            <a:xfrm>
              <a:off x="4465160" y="2984542"/>
              <a:ext cx="465933" cy="1447881"/>
            </a:xfrm>
            <a:prstGeom prst="line">
              <a:avLst/>
            </a:prstGeom>
            <a:noFill/>
            <a:ln w="25400" cap="rnd">
              <a:solidFill>
                <a:srgbClr val="00FFFF"/>
              </a:solidFill>
              <a:round/>
              <a:headEnd type="none" w="sm" len="med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131" name="Line 74"/>
            <p:cNvSpPr>
              <a:spLocks noChangeShapeType="1"/>
            </p:cNvSpPr>
            <p:nvPr/>
          </p:nvSpPr>
          <p:spPr bwMode="auto">
            <a:xfrm flipH="1">
              <a:off x="4927442" y="3559656"/>
              <a:ext cx="469174" cy="847959"/>
            </a:xfrm>
            <a:prstGeom prst="line">
              <a:avLst/>
            </a:prstGeom>
            <a:noFill/>
            <a:ln w="25400" cap="rnd">
              <a:solidFill>
                <a:srgbClr val="00FFFF"/>
              </a:solidFill>
              <a:round/>
              <a:headEnd type="stealth" w="lg" len="lg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132" name="Line 74"/>
            <p:cNvSpPr>
              <a:spLocks noChangeShapeType="1"/>
            </p:cNvSpPr>
            <p:nvPr/>
          </p:nvSpPr>
          <p:spPr bwMode="auto">
            <a:xfrm flipH="1" flipV="1">
              <a:off x="6246930" y="3829744"/>
              <a:ext cx="449424" cy="119118"/>
            </a:xfrm>
            <a:prstGeom prst="line">
              <a:avLst/>
            </a:prstGeom>
            <a:noFill/>
            <a:ln w="25400" cap="rnd">
              <a:solidFill>
                <a:srgbClr val="00FFFF"/>
              </a:solidFill>
              <a:round/>
              <a:headEnd type="stealth" w="lg" len="lg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133" name="Line 74"/>
            <p:cNvSpPr>
              <a:spLocks noChangeShapeType="1"/>
            </p:cNvSpPr>
            <p:nvPr/>
          </p:nvSpPr>
          <p:spPr bwMode="auto">
            <a:xfrm flipH="1">
              <a:off x="5823460" y="3818038"/>
              <a:ext cx="423476" cy="251517"/>
            </a:xfrm>
            <a:prstGeom prst="line">
              <a:avLst/>
            </a:prstGeom>
            <a:noFill/>
            <a:ln w="25400" cap="rnd">
              <a:solidFill>
                <a:srgbClr val="00FFFF"/>
              </a:solidFill>
              <a:round/>
              <a:headEnd type="stealth" w="lg" len="lg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134" name="Line 74"/>
            <p:cNvSpPr>
              <a:spLocks noChangeShapeType="1"/>
            </p:cNvSpPr>
            <p:nvPr/>
          </p:nvSpPr>
          <p:spPr bwMode="auto">
            <a:xfrm flipH="1" flipV="1">
              <a:off x="5384253" y="3585446"/>
              <a:ext cx="0" cy="1156662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 type="non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135" name="Line 74"/>
            <p:cNvSpPr>
              <a:spLocks noChangeShapeType="1"/>
            </p:cNvSpPr>
            <p:nvPr/>
          </p:nvSpPr>
          <p:spPr bwMode="auto">
            <a:xfrm flipH="1" flipV="1">
              <a:off x="4453280" y="3922257"/>
              <a:ext cx="2583941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 type="non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136" name="Rectangle 70"/>
            <p:cNvSpPr>
              <a:spLocks noChangeArrowheads="1"/>
            </p:cNvSpPr>
            <p:nvPr/>
          </p:nvSpPr>
          <p:spPr bwMode="auto">
            <a:xfrm>
              <a:off x="4091390" y="3536230"/>
              <a:ext cx="405781" cy="4657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ru-RU" sz="2200" i="1"/>
                <a:t>q*</a:t>
              </a:r>
              <a:endParaRPr lang="ru-RU" altLang="ru-RU" sz="2200" baseline="-25000">
                <a:latin typeface="Times New Roman Cyr" pitchFamily="18" charset="0"/>
              </a:endParaRPr>
            </a:p>
          </p:txBody>
        </p:sp>
        <p:sp>
          <p:nvSpPr>
            <p:cNvPr id="4137" name="Line 74"/>
            <p:cNvSpPr>
              <a:spLocks noChangeShapeType="1"/>
            </p:cNvSpPr>
            <p:nvPr/>
          </p:nvSpPr>
          <p:spPr bwMode="auto">
            <a:xfrm flipH="1" flipV="1">
              <a:off x="4929974" y="4428249"/>
              <a:ext cx="0" cy="308444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 type="non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138" name="Line 74"/>
            <p:cNvSpPr>
              <a:spLocks noChangeShapeType="1"/>
            </p:cNvSpPr>
            <p:nvPr/>
          </p:nvSpPr>
          <p:spPr bwMode="auto">
            <a:xfrm flipH="1" flipV="1">
              <a:off x="6696354" y="3956177"/>
              <a:ext cx="0" cy="785459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 type="non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grpSp>
        <p:nvGrpSpPr>
          <p:cNvPr id="3" name="Группа 2"/>
          <p:cNvGrpSpPr/>
          <p:nvPr/>
        </p:nvGrpSpPr>
        <p:grpSpPr>
          <a:xfrm>
            <a:off x="4613915" y="3703638"/>
            <a:ext cx="4084637" cy="1309686"/>
            <a:chOff x="4627563" y="3703638"/>
            <a:chExt cx="4084637" cy="1309686"/>
          </a:xfrm>
        </p:grpSpPr>
        <p:sp>
          <p:nvSpPr>
            <p:cNvPr id="4105" name="Rectangle 70"/>
            <p:cNvSpPr>
              <a:spLocks noChangeArrowheads="1"/>
            </p:cNvSpPr>
            <p:nvPr/>
          </p:nvSpPr>
          <p:spPr bwMode="auto">
            <a:xfrm>
              <a:off x="4719638" y="3703638"/>
              <a:ext cx="442912" cy="2492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ru-RU" sz="2200" i="1" dirty="0">
                  <a:latin typeface="Times New Roman Cyr" pitchFamily="18" charset="0"/>
                </a:rPr>
                <a:t>p</a:t>
              </a:r>
              <a:endParaRPr lang="ru-RU" altLang="ru-RU" sz="2200" i="1" dirty="0">
                <a:latin typeface="Times New Roman Cyr" pitchFamily="18" charset="0"/>
              </a:endParaRPr>
            </a:p>
          </p:txBody>
        </p:sp>
        <p:sp>
          <p:nvSpPr>
            <p:cNvPr id="4107" name="Line 64"/>
            <p:cNvSpPr>
              <a:spLocks noChangeShapeType="1"/>
            </p:cNvSpPr>
            <p:nvPr/>
          </p:nvSpPr>
          <p:spPr bwMode="auto">
            <a:xfrm>
              <a:off x="5127442" y="3838573"/>
              <a:ext cx="0" cy="11744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stealth" w="med" len="lg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108" name="Line 65"/>
            <p:cNvSpPr>
              <a:spLocks noChangeShapeType="1"/>
            </p:cNvSpPr>
            <p:nvPr/>
          </p:nvSpPr>
          <p:spPr bwMode="auto">
            <a:xfrm flipV="1">
              <a:off x="5127442" y="5012708"/>
              <a:ext cx="349384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med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109" name="Rectangle 70"/>
            <p:cNvSpPr>
              <a:spLocks noChangeArrowheads="1"/>
            </p:cNvSpPr>
            <p:nvPr/>
          </p:nvSpPr>
          <p:spPr bwMode="auto">
            <a:xfrm>
              <a:off x="8269648" y="4615778"/>
              <a:ext cx="442552" cy="2539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ru-RU" sz="2200" i="1">
                  <a:latin typeface="Times New Roman Cyr" pitchFamily="18" charset="0"/>
                </a:rPr>
                <a:t>t</a:t>
              </a:r>
              <a:endParaRPr lang="ru-RU" altLang="ru-RU" sz="2200" i="1">
                <a:latin typeface="Times New Roman Cyr" pitchFamily="18" charset="0"/>
              </a:endParaRPr>
            </a:p>
          </p:txBody>
        </p:sp>
        <p:sp>
          <p:nvSpPr>
            <p:cNvPr id="4110" name="Line 74"/>
            <p:cNvSpPr>
              <a:spLocks noChangeShapeType="1"/>
            </p:cNvSpPr>
            <p:nvPr/>
          </p:nvSpPr>
          <p:spPr bwMode="auto">
            <a:xfrm flipV="1">
              <a:off x="7552729" y="4271567"/>
              <a:ext cx="1" cy="734783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 type="non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111" name="Line 74"/>
            <p:cNvSpPr>
              <a:spLocks noChangeShapeType="1"/>
            </p:cNvSpPr>
            <p:nvPr/>
          </p:nvSpPr>
          <p:spPr bwMode="auto">
            <a:xfrm flipV="1">
              <a:off x="6980145" y="4113630"/>
              <a:ext cx="3" cy="896602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 type="non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112" name="Line 74"/>
            <p:cNvSpPr>
              <a:spLocks noChangeShapeType="1"/>
            </p:cNvSpPr>
            <p:nvPr/>
          </p:nvSpPr>
          <p:spPr bwMode="auto">
            <a:xfrm flipH="1" flipV="1">
              <a:off x="6386288" y="4442095"/>
              <a:ext cx="0" cy="567711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 type="non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grpSp>
          <p:nvGrpSpPr>
            <p:cNvPr id="4113" name="Группа 4"/>
            <p:cNvGrpSpPr>
              <a:grpSpLocks/>
            </p:cNvGrpSpPr>
            <p:nvPr/>
          </p:nvGrpSpPr>
          <p:grpSpPr bwMode="auto">
            <a:xfrm flipV="1">
              <a:off x="5127511" y="3874650"/>
              <a:ext cx="3493772" cy="953561"/>
              <a:chOff x="5127466" y="4019526"/>
              <a:chExt cx="3493233" cy="885323"/>
            </a:xfrm>
          </p:grpSpPr>
          <p:sp>
            <p:nvSpPr>
              <p:cNvPr id="4117" name="Line 74"/>
              <p:cNvSpPr>
                <a:spLocks noChangeShapeType="1"/>
              </p:cNvSpPr>
              <p:nvPr/>
            </p:nvSpPr>
            <p:spPr bwMode="auto">
              <a:xfrm>
                <a:off x="6395939" y="4386956"/>
                <a:ext cx="583878" cy="309432"/>
              </a:xfrm>
              <a:prstGeom prst="line">
                <a:avLst/>
              </a:prstGeom>
              <a:noFill/>
              <a:ln w="25400" cap="rnd">
                <a:solidFill>
                  <a:srgbClr val="00FFFF"/>
                </a:solidFill>
                <a:round/>
                <a:headEnd type="none" w="sm" len="med"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118" name="Line 74"/>
              <p:cNvSpPr>
                <a:spLocks noChangeShapeType="1"/>
              </p:cNvSpPr>
              <p:nvPr/>
            </p:nvSpPr>
            <p:spPr bwMode="auto">
              <a:xfrm>
                <a:off x="5143527" y="4019526"/>
                <a:ext cx="629895" cy="885323"/>
              </a:xfrm>
              <a:prstGeom prst="line">
                <a:avLst/>
              </a:prstGeom>
              <a:noFill/>
              <a:ln w="25400" cap="rnd">
                <a:solidFill>
                  <a:srgbClr val="00FFFF"/>
                </a:solidFill>
                <a:round/>
                <a:headEnd type="none" w="sm" len="med"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119" name="Line 74"/>
              <p:cNvSpPr>
                <a:spLocks noChangeShapeType="1"/>
              </p:cNvSpPr>
              <p:nvPr/>
            </p:nvSpPr>
            <p:spPr bwMode="auto">
              <a:xfrm flipH="1">
                <a:off x="5768486" y="4371671"/>
                <a:ext cx="634277" cy="518494"/>
              </a:xfrm>
              <a:prstGeom prst="line">
                <a:avLst/>
              </a:prstGeom>
              <a:noFill/>
              <a:ln w="25400" cap="rnd">
                <a:solidFill>
                  <a:srgbClr val="00FFFF"/>
                </a:solidFill>
                <a:round/>
                <a:headEnd type="stealth" w="lg" len="lg"/>
                <a:tailEnd type="non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120" name="Line 74"/>
              <p:cNvSpPr>
                <a:spLocks noChangeShapeType="1"/>
              </p:cNvSpPr>
              <p:nvPr/>
            </p:nvSpPr>
            <p:spPr bwMode="auto">
              <a:xfrm flipH="1" flipV="1">
                <a:off x="7552304" y="4536334"/>
                <a:ext cx="607577" cy="72836"/>
              </a:xfrm>
              <a:prstGeom prst="line">
                <a:avLst/>
              </a:prstGeom>
              <a:noFill/>
              <a:ln w="25400" cap="rnd">
                <a:solidFill>
                  <a:srgbClr val="00FFFF"/>
                </a:solidFill>
                <a:round/>
                <a:headEnd type="stealth" w="lg" len="lg"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121" name="Line 74"/>
              <p:cNvSpPr>
                <a:spLocks noChangeShapeType="1"/>
              </p:cNvSpPr>
              <p:nvPr/>
            </p:nvSpPr>
            <p:spPr bwMode="auto">
              <a:xfrm flipH="1">
                <a:off x="6979814" y="4529176"/>
                <a:ext cx="572498" cy="153793"/>
              </a:xfrm>
              <a:prstGeom prst="line">
                <a:avLst/>
              </a:prstGeom>
              <a:noFill/>
              <a:ln w="25400" cap="rnd">
                <a:solidFill>
                  <a:srgbClr val="00FFFF"/>
                </a:solidFill>
                <a:round/>
                <a:headEnd type="stealth" w="lg" len="lg"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122" name="Line 74"/>
              <p:cNvSpPr>
                <a:spLocks noChangeShapeType="1"/>
              </p:cNvSpPr>
              <p:nvPr/>
            </p:nvSpPr>
            <p:spPr bwMode="auto">
              <a:xfrm flipH="1" flipV="1">
                <a:off x="5127466" y="4592902"/>
                <a:ext cx="3493233" cy="0"/>
              </a:xfrm>
              <a:prstGeom prst="line">
                <a:avLst/>
              </a:prstGeom>
              <a:noFill/>
              <a:ln w="9525" cap="rnd">
                <a:solidFill>
                  <a:schemeClr val="tx1"/>
                </a:solidFill>
                <a:prstDash val="sysDot"/>
                <a:round/>
                <a:headEnd type="none" w="sm" len="med"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  <p:sp>
          <p:nvSpPr>
            <p:cNvPr id="4114" name="Rectangle 70"/>
            <p:cNvSpPr>
              <a:spLocks noChangeArrowheads="1"/>
            </p:cNvSpPr>
            <p:nvPr/>
          </p:nvSpPr>
          <p:spPr bwMode="auto">
            <a:xfrm>
              <a:off x="4627563" y="4059343"/>
              <a:ext cx="548661" cy="2849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ru-RU" sz="2200" i="1" dirty="0"/>
                <a:t>p*</a:t>
              </a:r>
              <a:endParaRPr lang="ru-RU" altLang="ru-RU" sz="2200" baseline="-25000" dirty="0">
                <a:latin typeface="Times New Roman Cyr" pitchFamily="18" charset="0"/>
              </a:endParaRPr>
            </a:p>
          </p:txBody>
        </p:sp>
        <p:sp>
          <p:nvSpPr>
            <p:cNvPr id="4115" name="Line 74"/>
            <p:cNvSpPr>
              <a:spLocks noChangeShapeType="1"/>
            </p:cNvSpPr>
            <p:nvPr/>
          </p:nvSpPr>
          <p:spPr bwMode="auto">
            <a:xfrm flipV="1">
              <a:off x="5765227" y="3878054"/>
              <a:ext cx="1513" cy="113527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 type="non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116" name="Line 74"/>
            <p:cNvSpPr>
              <a:spLocks noChangeShapeType="1"/>
            </p:cNvSpPr>
            <p:nvPr/>
          </p:nvSpPr>
          <p:spPr bwMode="auto">
            <a:xfrm flipV="1">
              <a:off x="8159133" y="4193120"/>
              <a:ext cx="1" cy="816402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 type="non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</p:grpSp>
    </p:spTree>
  </p:cSld>
  <p:clrMapOvr>
    <a:masterClrMapping/>
  </p:clrMapOvr>
  <p:transition spd="slow" advTm="586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4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4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0" grpId="0"/>
      <p:bldP spid="105" grpId="0"/>
      <p:bldP spid="410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388"/>
          <p:cNvSpPr txBox="1">
            <a:spLocks noChangeArrowheads="1"/>
          </p:cNvSpPr>
          <p:nvPr/>
        </p:nvSpPr>
        <p:spPr bwMode="auto">
          <a:xfrm>
            <a:off x="182563" y="346075"/>
            <a:ext cx="8797925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Сходящийся и расходящийся процесс</a:t>
            </a:r>
            <a:endParaRPr lang="ru-RU" altLang="ru-RU" b="1" dirty="0">
              <a:solidFill>
                <a:srgbClr val="00FFFF"/>
              </a:solidFill>
              <a:latin typeface="Times New Roman Cyr" pitchFamily="18" charset="0"/>
            </a:endParaRPr>
          </a:p>
        </p:txBody>
      </p:sp>
      <p:sp>
        <p:nvSpPr>
          <p:cNvPr id="5123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7200" b="1">
                <a:latin typeface="Times New Roman Cyr" pitchFamily="18" charset="0"/>
              </a:rPr>
              <a:t>3</a:t>
            </a:r>
            <a:endParaRPr lang="ru-RU" altLang="ru-RU" sz="7200">
              <a:latin typeface="Times New Roman Cyr" pitchFamily="18" charset="0"/>
            </a:endParaRPr>
          </a:p>
        </p:txBody>
      </p:sp>
      <p:grpSp>
        <p:nvGrpSpPr>
          <p:cNvPr id="4" name="Группа 3"/>
          <p:cNvGrpSpPr/>
          <p:nvPr/>
        </p:nvGrpSpPr>
        <p:grpSpPr>
          <a:xfrm>
            <a:off x="4871228" y="876062"/>
            <a:ext cx="4068847" cy="1352534"/>
            <a:chOff x="4639212" y="998061"/>
            <a:chExt cx="4068847" cy="1352534"/>
          </a:xfrm>
        </p:grpSpPr>
        <p:sp>
          <p:nvSpPr>
            <p:cNvPr id="51" name="Line 64"/>
            <p:cNvSpPr>
              <a:spLocks noChangeShapeType="1"/>
            </p:cNvSpPr>
            <p:nvPr/>
          </p:nvSpPr>
          <p:spPr bwMode="auto">
            <a:xfrm>
              <a:off x="5123855" y="1176689"/>
              <a:ext cx="0" cy="117390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stealth" w="med" len="lg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2" name="Line 65"/>
            <p:cNvSpPr>
              <a:spLocks noChangeShapeType="1"/>
            </p:cNvSpPr>
            <p:nvPr/>
          </p:nvSpPr>
          <p:spPr bwMode="auto">
            <a:xfrm flipV="1">
              <a:off x="5123855" y="2350256"/>
              <a:ext cx="349330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med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3" name="Rectangle 70"/>
            <p:cNvSpPr>
              <a:spLocks noChangeArrowheads="1"/>
            </p:cNvSpPr>
            <p:nvPr/>
          </p:nvSpPr>
          <p:spPr bwMode="auto">
            <a:xfrm>
              <a:off x="8265575" y="1953517"/>
              <a:ext cx="442484" cy="3770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ru-RU" sz="2200" i="1" dirty="0" smtClean="0">
                  <a:latin typeface="Times New Roman Cyr" pitchFamily="18" charset="0"/>
                </a:rPr>
                <a:t>t</a:t>
              </a:r>
              <a:endParaRPr lang="ru-RU" altLang="ru-RU" sz="2200" i="1" dirty="0">
                <a:latin typeface="Times New Roman Cyr" pitchFamily="18" charset="0"/>
              </a:endParaRPr>
            </a:p>
          </p:txBody>
        </p:sp>
        <p:sp>
          <p:nvSpPr>
            <p:cNvPr id="54" name="Rectangle 70"/>
            <p:cNvSpPr>
              <a:spLocks noChangeArrowheads="1"/>
            </p:cNvSpPr>
            <p:nvPr/>
          </p:nvSpPr>
          <p:spPr bwMode="auto">
            <a:xfrm>
              <a:off x="4745304" y="998061"/>
              <a:ext cx="442484" cy="4414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ru-RU" sz="2200" i="1" dirty="0" smtClean="0">
                  <a:latin typeface="Times New Roman Cyr" pitchFamily="18" charset="0"/>
                </a:rPr>
                <a:t>q</a:t>
              </a:r>
              <a:endParaRPr lang="ru-RU" altLang="ru-RU" sz="2200" i="1" dirty="0">
                <a:latin typeface="Times New Roman Cyr" pitchFamily="18" charset="0"/>
              </a:endParaRPr>
            </a:p>
          </p:txBody>
        </p:sp>
        <p:sp>
          <p:nvSpPr>
            <p:cNvPr id="55" name="Line 74"/>
            <p:cNvSpPr>
              <a:spLocks noChangeShapeType="1"/>
            </p:cNvSpPr>
            <p:nvPr/>
          </p:nvSpPr>
          <p:spPr bwMode="auto">
            <a:xfrm flipH="1" flipV="1">
              <a:off x="7557821" y="1245422"/>
              <a:ext cx="1" cy="1094248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 type="non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6" name="Line 74"/>
            <p:cNvSpPr>
              <a:spLocks noChangeShapeType="1"/>
            </p:cNvSpPr>
            <p:nvPr/>
          </p:nvSpPr>
          <p:spPr bwMode="auto">
            <a:xfrm flipV="1">
              <a:off x="6971745" y="1800144"/>
              <a:ext cx="3" cy="539525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 type="non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7" name="Line 74"/>
            <p:cNvSpPr>
              <a:spLocks noChangeShapeType="1"/>
            </p:cNvSpPr>
            <p:nvPr/>
          </p:nvSpPr>
          <p:spPr bwMode="auto">
            <a:xfrm>
              <a:off x="6387867" y="1404700"/>
              <a:ext cx="592931" cy="401264"/>
            </a:xfrm>
            <a:prstGeom prst="line">
              <a:avLst/>
            </a:prstGeom>
            <a:noFill/>
            <a:ln w="25400" cap="rnd">
              <a:solidFill>
                <a:srgbClr val="00FFFF"/>
              </a:solidFill>
              <a:round/>
              <a:headEnd type="none" w="sm" len="med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8" name="Line 74"/>
            <p:cNvSpPr>
              <a:spLocks noChangeShapeType="1"/>
            </p:cNvSpPr>
            <p:nvPr/>
          </p:nvSpPr>
          <p:spPr bwMode="auto">
            <a:xfrm>
              <a:off x="7557822" y="1240311"/>
              <a:ext cx="629895" cy="946594"/>
            </a:xfrm>
            <a:prstGeom prst="line">
              <a:avLst/>
            </a:prstGeom>
            <a:noFill/>
            <a:ln w="25400" cap="rnd">
              <a:solidFill>
                <a:srgbClr val="00FFFF"/>
              </a:solidFill>
              <a:round/>
              <a:headEnd type="none" w="sm" len="med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9" name="Line 74"/>
            <p:cNvSpPr>
              <a:spLocks noChangeShapeType="1"/>
            </p:cNvSpPr>
            <p:nvPr/>
          </p:nvSpPr>
          <p:spPr bwMode="auto">
            <a:xfrm flipH="1">
              <a:off x="6980799" y="1226730"/>
              <a:ext cx="576040" cy="564523"/>
            </a:xfrm>
            <a:prstGeom prst="line">
              <a:avLst/>
            </a:prstGeom>
            <a:noFill/>
            <a:ln w="25400" cap="rnd">
              <a:solidFill>
                <a:srgbClr val="00FFFF"/>
              </a:solidFill>
              <a:round/>
              <a:headEnd type="stealth" w="lg" len="lg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60" name="Line 74"/>
            <p:cNvSpPr>
              <a:spLocks noChangeShapeType="1"/>
            </p:cNvSpPr>
            <p:nvPr/>
          </p:nvSpPr>
          <p:spPr bwMode="auto">
            <a:xfrm flipH="1" flipV="1">
              <a:off x="5132909" y="1549493"/>
              <a:ext cx="625565" cy="151057"/>
            </a:xfrm>
            <a:prstGeom prst="line">
              <a:avLst/>
            </a:prstGeom>
            <a:noFill/>
            <a:ln w="25400" cap="rnd">
              <a:solidFill>
                <a:srgbClr val="00FFFF"/>
              </a:solidFill>
              <a:round/>
              <a:headEnd type="stealth" w="lg" len="lg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61" name="Line 74"/>
            <p:cNvSpPr>
              <a:spLocks noChangeShapeType="1"/>
            </p:cNvSpPr>
            <p:nvPr/>
          </p:nvSpPr>
          <p:spPr bwMode="auto">
            <a:xfrm flipH="1">
              <a:off x="5758474" y="1391119"/>
              <a:ext cx="628559" cy="296013"/>
            </a:xfrm>
            <a:prstGeom prst="line">
              <a:avLst/>
            </a:prstGeom>
            <a:noFill/>
            <a:ln w="25400" cap="rnd">
              <a:solidFill>
                <a:srgbClr val="00FFFF"/>
              </a:solidFill>
              <a:round/>
              <a:headEnd type="stealth" w="lg" len="lg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62" name="Line 74"/>
            <p:cNvSpPr>
              <a:spLocks noChangeShapeType="1"/>
            </p:cNvSpPr>
            <p:nvPr/>
          </p:nvSpPr>
          <p:spPr bwMode="auto">
            <a:xfrm flipH="1" flipV="1">
              <a:off x="6373453" y="1400171"/>
              <a:ext cx="0" cy="939499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 type="non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63" name="Line 74"/>
            <p:cNvSpPr>
              <a:spLocks noChangeShapeType="1"/>
            </p:cNvSpPr>
            <p:nvPr/>
          </p:nvSpPr>
          <p:spPr bwMode="auto">
            <a:xfrm flipH="1" flipV="1">
              <a:off x="5128451" y="1597065"/>
              <a:ext cx="3493232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 type="non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 dirty="0"/>
            </a:p>
          </p:txBody>
        </p:sp>
        <p:sp>
          <p:nvSpPr>
            <p:cNvPr id="64" name="Rectangle 70"/>
            <p:cNvSpPr>
              <a:spLocks noChangeArrowheads="1"/>
            </p:cNvSpPr>
            <p:nvPr/>
          </p:nvSpPr>
          <p:spPr bwMode="auto">
            <a:xfrm>
              <a:off x="4639212" y="1361025"/>
              <a:ext cx="548576" cy="4449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ru-RU" sz="2200" i="1" dirty="0" smtClean="0"/>
                <a:t>q*</a:t>
              </a:r>
              <a:endParaRPr lang="ru-RU" altLang="ru-RU" sz="2200" baseline="-25000" dirty="0">
                <a:latin typeface="Times New Roman Cyr" pitchFamily="18" charset="0"/>
              </a:endParaRPr>
            </a:p>
          </p:txBody>
        </p:sp>
        <p:sp>
          <p:nvSpPr>
            <p:cNvPr id="65" name="Line 74"/>
            <p:cNvSpPr>
              <a:spLocks noChangeShapeType="1"/>
            </p:cNvSpPr>
            <p:nvPr/>
          </p:nvSpPr>
          <p:spPr bwMode="auto">
            <a:xfrm flipH="1" flipV="1">
              <a:off x="5745732" y="1695478"/>
              <a:ext cx="0" cy="648386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 type="non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grpSp>
        <p:nvGrpSpPr>
          <p:cNvPr id="2" name="Группа 1"/>
          <p:cNvGrpSpPr/>
          <p:nvPr/>
        </p:nvGrpSpPr>
        <p:grpSpPr>
          <a:xfrm>
            <a:off x="190875" y="1001472"/>
            <a:ext cx="3780620" cy="2355492"/>
            <a:chOff x="190875" y="1191472"/>
            <a:chExt cx="3780620" cy="2355492"/>
          </a:xfrm>
        </p:grpSpPr>
        <p:sp>
          <p:nvSpPr>
            <p:cNvPr id="16" name="Line 64"/>
            <p:cNvSpPr>
              <a:spLocks noChangeShapeType="1"/>
            </p:cNvSpPr>
            <p:nvPr/>
          </p:nvSpPr>
          <p:spPr bwMode="auto">
            <a:xfrm>
              <a:off x="536436" y="1308049"/>
              <a:ext cx="0" cy="19198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stealth" w="med" len="lg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7" name="Line 65"/>
            <p:cNvSpPr>
              <a:spLocks noChangeShapeType="1"/>
            </p:cNvSpPr>
            <p:nvPr/>
          </p:nvSpPr>
          <p:spPr bwMode="auto">
            <a:xfrm flipV="1">
              <a:off x="536436" y="3227331"/>
              <a:ext cx="34206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med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8" name="Line 67"/>
            <p:cNvSpPr>
              <a:spLocks noChangeShapeType="1"/>
            </p:cNvSpPr>
            <p:nvPr/>
          </p:nvSpPr>
          <p:spPr bwMode="auto">
            <a:xfrm flipV="1">
              <a:off x="536429" y="1774274"/>
              <a:ext cx="3054817" cy="13232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9" name="Rectangle 70"/>
            <p:cNvSpPr>
              <a:spLocks noChangeArrowheads="1"/>
            </p:cNvSpPr>
            <p:nvPr/>
          </p:nvSpPr>
          <p:spPr bwMode="auto">
            <a:xfrm>
              <a:off x="3644190" y="2839139"/>
              <a:ext cx="327305" cy="4150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ru-RU" sz="2200" i="1" dirty="0" smtClean="0"/>
                <a:t>q</a:t>
              </a:r>
              <a:endParaRPr lang="ru-RU" altLang="ru-RU" sz="2200" i="1" dirty="0">
                <a:latin typeface="Times New Roman Cyr" pitchFamily="18" charset="0"/>
              </a:endParaRPr>
            </a:p>
          </p:txBody>
        </p:sp>
        <p:sp>
          <p:nvSpPr>
            <p:cNvPr id="20" name="Rectangle 70"/>
            <p:cNvSpPr>
              <a:spLocks noChangeArrowheads="1"/>
            </p:cNvSpPr>
            <p:nvPr/>
          </p:nvSpPr>
          <p:spPr bwMode="auto">
            <a:xfrm>
              <a:off x="250459" y="1191472"/>
              <a:ext cx="327305" cy="407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ru-RU" sz="2200" i="1" dirty="0" smtClean="0"/>
                <a:t>p</a:t>
              </a:r>
              <a:endParaRPr lang="ru-RU" altLang="ru-RU" sz="2200" i="1" dirty="0">
                <a:latin typeface="Times New Roman Cyr" pitchFamily="18" charset="0"/>
              </a:endParaRPr>
            </a:p>
          </p:txBody>
        </p:sp>
        <p:sp>
          <p:nvSpPr>
            <p:cNvPr id="21" name="Rectangle 70"/>
            <p:cNvSpPr>
              <a:spLocks noChangeArrowheads="1"/>
            </p:cNvSpPr>
            <p:nvPr/>
          </p:nvSpPr>
          <p:spPr bwMode="auto">
            <a:xfrm>
              <a:off x="190875" y="2352919"/>
              <a:ext cx="405781" cy="4657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ru-RU" sz="2200" i="1" dirty="0"/>
                <a:t>p</a:t>
              </a:r>
              <a:r>
                <a:rPr lang="en-US" altLang="ru-RU" sz="2200" baseline="-25000" dirty="0"/>
                <a:t>1</a:t>
              </a:r>
              <a:endParaRPr lang="ru-RU" altLang="ru-RU" sz="2200" baseline="-25000" dirty="0">
                <a:latin typeface="Times New Roman Cyr" pitchFamily="18" charset="0"/>
              </a:endParaRPr>
            </a:p>
          </p:txBody>
        </p:sp>
        <p:sp>
          <p:nvSpPr>
            <p:cNvPr id="22" name="Rectangle 70"/>
            <p:cNvSpPr>
              <a:spLocks noChangeArrowheads="1"/>
            </p:cNvSpPr>
            <p:nvPr/>
          </p:nvSpPr>
          <p:spPr bwMode="auto">
            <a:xfrm>
              <a:off x="1843385" y="3164558"/>
              <a:ext cx="367154" cy="3824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ru-RU" sz="2200" i="1" dirty="0" smtClean="0"/>
                <a:t>q</a:t>
              </a:r>
              <a:r>
                <a:rPr lang="en-US" altLang="ru-RU" sz="2200" baseline="-25000" dirty="0" smtClean="0"/>
                <a:t>1</a:t>
              </a:r>
              <a:endParaRPr lang="ru-RU" altLang="ru-RU" sz="2200" baseline="-25000" dirty="0">
                <a:latin typeface="Times New Roman Cyr" pitchFamily="18" charset="0"/>
              </a:endParaRPr>
            </a:p>
          </p:txBody>
        </p:sp>
        <p:sp>
          <p:nvSpPr>
            <p:cNvPr id="23" name="Line 74"/>
            <p:cNvSpPr>
              <a:spLocks noChangeShapeType="1"/>
            </p:cNvSpPr>
            <p:nvPr/>
          </p:nvSpPr>
          <p:spPr bwMode="auto">
            <a:xfrm flipH="1" flipV="1">
              <a:off x="2297729" y="2844840"/>
              <a:ext cx="1778" cy="372101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 type="non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4" name="Line 67"/>
            <p:cNvSpPr>
              <a:spLocks noChangeShapeType="1"/>
            </p:cNvSpPr>
            <p:nvPr/>
          </p:nvSpPr>
          <p:spPr bwMode="auto">
            <a:xfrm>
              <a:off x="526254" y="1381844"/>
              <a:ext cx="2209417" cy="18410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5" name="Line 74"/>
            <p:cNvSpPr>
              <a:spLocks noChangeShapeType="1"/>
            </p:cNvSpPr>
            <p:nvPr/>
          </p:nvSpPr>
          <p:spPr bwMode="auto">
            <a:xfrm flipH="1" flipV="1">
              <a:off x="2017043" y="2631090"/>
              <a:ext cx="931" cy="595986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 type="non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7" name="Line 74"/>
            <p:cNvSpPr>
              <a:spLocks noChangeShapeType="1"/>
            </p:cNvSpPr>
            <p:nvPr/>
          </p:nvSpPr>
          <p:spPr bwMode="auto">
            <a:xfrm flipH="1">
              <a:off x="1116417" y="2849762"/>
              <a:ext cx="1170559" cy="3"/>
            </a:xfrm>
            <a:prstGeom prst="line">
              <a:avLst/>
            </a:prstGeom>
            <a:noFill/>
            <a:ln w="25400" cap="rnd">
              <a:solidFill>
                <a:srgbClr val="00FFFF"/>
              </a:solidFill>
              <a:round/>
              <a:headEnd type="none" w="sm" len="med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8" name="Line 74"/>
            <p:cNvSpPr>
              <a:spLocks noChangeShapeType="1"/>
            </p:cNvSpPr>
            <p:nvPr/>
          </p:nvSpPr>
          <p:spPr bwMode="auto">
            <a:xfrm flipV="1">
              <a:off x="1134992" y="1890405"/>
              <a:ext cx="2082" cy="933971"/>
            </a:xfrm>
            <a:prstGeom prst="line">
              <a:avLst/>
            </a:prstGeom>
            <a:noFill/>
            <a:ln w="25400" cap="rnd">
              <a:solidFill>
                <a:srgbClr val="00FFFF"/>
              </a:solidFill>
              <a:round/>
              <a:headEnd type="none" w="sm" len="med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0" name="Rectangle 70"/>
            <p:cNvSpPr>
              <a:spLocks noChangeArrowheads="1"/>
            </p:cNvSpPr>
            <p:nvPr/>
          </p:nvSpPr>
          <p:spPr bwMode="auto">
            <a:xfrm>
              <a:off x="2572018" y="2736229"/>
              <a:ext cx="327305" cy="4657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ru-RU" sz="2200" i="1" dirty="0">
                  <a:latin typeface="Times New Roman Cyr" pitchFamily="18" charset="0"/>
                </a:rPr>
                <a:t>D</a:t>
              </a:r>
              <a:endParaRPr lang="ru-RU" altLang="ru-RU" sz="2200" i="1" dirty="0">
                <a:latin typeface="Times New Roman Cyr" pitchFamily="18" charset="0"/>
              </a:endParaRPr>
            </a:p>
          </p:txBody>
        </p:sp>
        <p:sp>
          <p:nvSpPr>
            <p:cNvPr id="31" name="Rectangle 70"/>
            <p:cNvSpPr>
              <a:spLocks noChangeArrowheads="1"/>
            </p:cNvSpPr>
            <p:nvPr/>
          </p:nvSpPr>
          <p:spPr bwMode="auto">
            <a:xfrm>
              <a:off x="2735671" y="2068933"/>
              <a:ext cx="327305" cy="4657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ru-RU" sz="2200" i="1" dirty="0">
                  <a:latin typeface="Times New Roman Cyr" pitchFamily="18" charset="0"/>
                </a:rPr>
                <a:t>S</a:t>
              </a:r>
              <a:endParaRPr lang="ru-RU" altLang="ru-RU" sz="2200" i="1" dirty="0">
                <a:latin typeface="Times New Roman Cyr" pitchFamily="18" charset="0"/>
              </a:endParaRPr>
            </a:p>
          </p:txBody>
        </p:sp>
        <p:sp>
          <p:nvSpPr>
            <p:cNvPr id="35" name="Line 74"/>
            <p:cNvSpPr>
              <a:spLocks noChangeShapeType="1"/>
            </p:cNvSpPr>
            <p:nvPr/>
          </p:nvSpPr>
          <p:spPr bwMode="auto">
            <a:xfrm flipH="1" flipV="1">
              <a:off x="1145625" y="1904173"/>
              <a:ext cx="2118316" cy="1444"/>
            </a:xfrm>
            <a:prstGeom prst="line">
              <a:avLst/>
            </a:prstGeom>
            <a:noFill/>
            <a:ln w="25400" cap="rnd">
              <a:solidFill>
                <a:srgbClr val="00FFFF"/>
              </a:solidFill>
              <a:round/>
              <a:headEnd type="stealth" w="lg" len="lg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6" name="Line 74"/>
            <p:cNvSpPr>
              <a:spLocks noChangeShapeType="1"/>
            </p:cNvSpPr>
            <p:nvPr/>
          </p:nvSpPr>
          <p:spPr bwMode="auto">
            <a:xfrm flipV="1">
              <a:off x="2297728" y="2330617"/>
              <a:ext cx="0" cy="534477"/>
            </a:xfrm>
            <a:prstGeom prst="line">
              <a:avLst/>
            </a:prstGeom>
            <a:noFill/>
            <a:ln w="25400" cap="rnd">
              <a:solidFill>
                <a:srgbClr val="00FFFF"/>
              </a:solidFill>
              <a:round/>
              <a:headEnd type="stealth" w="lg" len="lg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7" name="Line 74"/>
            <p:cNvSpPr>
              <a:spLocks noChangeShapeType="1"/>
            </p:cNvSpPr>
            <p:nvPr/>
          </p:nvSpPr>
          <p:spPr bwMode="auto">
            <a:xfrm flipV="1">
              <a:off x="1620329" y="2631091"/>
              <a:ext cx="390776" cy="0"/>
            </a:xfrm>
            <a:prstGeom prst="line">
              <a:avLst/>
            </a:prstGeom>
            <a:noFill/>
            <a:ln w="25400" cap="rnd">
              <a:solidFill>
                <a:srgbClr val="00FFFF"/>
              </a:solidFill>
              <a:round/>
              <a:headEnd type="stealth" w="lg" len="lg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1" name="Line 74"/>
            <p:cNvSpPr>
              <a:spLocks noChangeShapeType="1"/>
            </p:cNvSpPr>
            <p:nvPr/>
          </p:nvSpPr>
          <p:spPr bwMode="auto">
            <a:xfrm>
              <a:off x="1642326" y="2302665"/>
              <a:ext cx="0" cy="303523"/>
            </a:xfrm>
            <a:prstGeom prst="line">
              <a:avLst/>
            </a:prstGeom>
            <a:noFill/>
            <a:ln w="25400" cap="rnd">
              <a:solidFill>
                <a:srgbClr val="00FFFF"/>
              </a:solidFill>
              <a:round/>
              <a:headEnd type="stealth" w="lg" len="lg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2" name="Line 74"/>
            <p:cNvSpPr>
              <a:spLocks noChangeShapeType="1"/>
            </p:cNvSpPr>
            <p:nvPr/>
          </p:nvSpPr>
          <p:spPr bwMode="auto">
            <a:xfrm flipH="1" flipV="1">
              <a:off x="1648175" y="2325800"/>
              <a:ext cx="660073" cy="2"/>
            </a:xfrm>
            <a:prstGeom prst="line">
              <a:avLst/>
            </a:prstGeom>
            <a:noFill/>
            <a:ln w="25400" cap="rnd">
              <a:solidFill>
                <a:srgbClr val="00FFFF"/>
              </a:solidFill>
              <a:round/>
              <a:headEnd type="stealth" w="lg" len="lg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3" name="Line 74"/>
            <p:cNvSpPr>
              <a:spLocks noChangeShapeType="1"/>
            </p:cNvSpPr>
            <p:nvPr/>
          </p:nvSpPr>
          <p:spPr bwMode="auto">
            <a:xfrm flipH="1" flipV="1">
              <a:off x="1642837" y="2570339"/>
              <a:ext cx="5342" cy="646602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 type="non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4" name="Rectangle 70"/>
            <p:cNvSpPr>
              <a:spLocks noChangeArrowheads="1"/>
            </p:cNvSpPr>
            <p:nvPr/>
          </p:nvSpPr>
          <p:spPr bwMode="auto">
            <a:xfrm>
              <a:off x="1476979" y="3164558"/>
              <a:ext cx="367154" cy="3824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ru-RU" sz="2200" i="1" dirty="0" smtClean="0"/>
                <a:t>q</a:t>
              </a:r>
              <a:r>
                <a:rPr lang="en-US" altLang="ru-RU" sz="2200" baseline="-25000" dirty="0" smtClean="0"/>
                <a:t>2</a:t>
              </a:r>
              <a:endParaRPr lang="ru-RU" altLang="ru-RU" sz="2200" baseline="-25000" dirty="0">
                <a:latin typeface="Times New Roman Cyr" pitchFamily="18" charset="0"/>
              </a:endParaRPr>
            </a:p>
          </p:txBody>
        </p:sp>
        <p:sp>
          <p:nvSpPr>
            <p:cNvPr id="46" name="Rectangle 70"/>
            <p:cNvSpPr>
              <a:spLocks noChangeArrowheads="1"/>
            </p:cNvSpPr>
            <p:nvPr/>
          </p:nvSpPr>
          <p:spPr bwMode="auto">
            <a:xfrm>
              <a:off x="190875" y="2054949"/>
              <a:ext cx="405781" cy="4657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ru-RU" sz="2200" i="1" dirty="0" smtClean="0"/>
                <a:t>p</a:t>
              </a:r>
              <a:r>
                <a:rPr lang="en-US" altLang="ru-RU" sz="2200" baseline="-25000" dirty="0" smtClean="0"/>
                <a:t>2</a:t>
              </a:r>
              <a:endParaRPr lang="ru-RU" altLang="ru-RU" sz="2200" baseline="-25000" dirty="0">
                <a:latin typeface="Times New Roman Cyr" pitchFamily="18" charset="0"/>
              </a:endParaRPr>
            </a:p>
          </p:txBody>
        </p:sp>
        <p:sp>
          <p:nvSpPr>
            <p:cNvPr id="47" name="Rectangle 70"/>
            <p:cNvSpPr>
              <a:spLocks noChangeArrowheads="1"/>
            </p:cNvSpPr>
            <p:nvPr/>
          </p:nvSpPr>
          <p:spPr bwMode="auto">
            <a:xfrm>
              <a:off x="2142486" y="3162959"/>
              <a:ext cx="367154" cy="3824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ru-RU" sz="2200" i="1" dirty="0" smtClean="0"/>
                <a:t>q</a:t>
              </a:r>
              <a:r>
                <a:rPr lang="en-US" altLang="ru-RU" sz="2200" baseline="-25000" dirty="0"/>
                <a:t>3</a:t>
              </a:r>
              <a:endParaRPr lang="ru-RU" altLang="ru-RU" sz="2200" baseline="-25000" dirty="0">
                <a:latin typeface="Times New Roman Cyr" pitchFamily="18" charset="0"/>
              </a:endParaRPr>
            </a:p>
          </p:txBody>
        </p:sp>
        <p:sp>
          <p:nvSpPr>
            <p:cNvPr id="48" name="Line 74"/>
            <p:cNvSpPr>
              <a:spLocks noChangeShapeType="1"/>
            </p:cNvSpPr>
            <p:nvPr/>
          </p:nvSpPr>
          <p:spPr bwMode="auto">
            <a:xfrm flipH="1" flipV="1">
              <a:off x="537748" y="2325802"/>
              <a:ext cx="1105090" cy="1272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 type="non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 dirty="0"/>
            </a:p>
          </p:txBody>
        </p:sp>
        <p:sp>
          <p:nvSpPr>
            <p:cNvPr id="49" name="Rectangle 70"/>
            <p:cNvSpPr>
              <a:spLocks noChangeArrowheads="1"/>
            </p:cNvSpPr>
            <p:nvPr/>
          </p:nvSpPr>
          <p:spPr bwMode="auto">
            <a:xfrm>
              <a:off x="190875" y="2595986"/>
              <a:ext cx="405781" cy="4657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ru-RU" sz="2200" i="1" dirty="0" smtClean="0"/>
                <a:t>p</a:t>
              </a:r>
              <a:r>
                <a:rPr lang="en-US" altLang="ru-RU" sz="2200" baseline="-25000" dirty="0" smtClean="0"/>
                <a:t>3</a:t>
              </a:r>
              <a:endParaRPr lang="ru-RU" altLang="ru-RU" sz="2200" baseline="-25000" dirty="0">
                <a:latin typeface="Times New Roman Cyr" pitchFamily="18" charset="0"/>
              </a:endParaRPr>
            </a:p>
          </p:txBody>
        </p:sp>
        <p:sp>
          <p:nvSpPr>
            <p:cNvPr id="85" name="Line 74"/>
            <p:cNvSpPr>
              <a:spLocks noChangeShapeType="1"/>
            </p:cNvSpPr>
            <p:nvPr/>
          </p:nvSpPr>
          <p:spPr bwMode="auto">
            <a:xfrm flipH="1" flipV="1">
              <a:off x="537748" y="2629299"/>
              <a:ext cx="1105090" cy="1272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 type="non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 dirty="0"/>
            </a:p>
          </p:txBody>
        </p:sp>
        <p:sp>
          <p:nvSpPr>
            <p:cNvPr id="86" name="Line 74"/>
            <p:cNvSpPr>
              <a:spLocks noChangeShapeType="1"/>
            </p:cNvSpPr>
            <p:nvPr/>
          </p:nvSpPr>
          <p:spPr bwMode="auto">
            <a:xfrm flipH="1">
              <a:off x="525872" y="2844840"/>
              <a:ext cx="597244" cy="4926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 type="non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 dirty="0"/>
            </a:p>
          </p:txBody>
        </p:sp>
      </p:grpSp>
      <p:grpSp>
        <p:nvGrpSpPr>
          <p:cNvPr id="6" name="Группа 5"/>
          <p:cNvGrpSpPr/>
          <p:nvPr/>
        </p:nvGrpSpPr>
        <p:grpSpPr>
          <a:xfrm>
            <a:off x="4869136" y="2242238"/>
            <a:ext cx="4074482" cy="1308986"/>
            <a:chOff x="4637120" y="2321107"/>
            <a:chExt cx="4074482" cy="1308986"/>
          </a:xfrm>
        </p:grpSpPr>
        <p:sp>
          <p:nvSpPr>
            <p:cNvPr id="67" name="Rectangle 70"/>
            <p:cNvSpPr>
              <a:spLocks noChangeArrowheads="1"/>
            </p:cNvSpPr>
            <p:nvPr/>
          </p:nvSpPr>
          <p:spPr bwMode="auto">
            <a:xfrm>
              <a:off x="4719518" y="2321107"/>
              <a:ext cx="442484" cy="4151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ru-RU" sz="2200" i="1" dirty="0" smtClean="0">
                  <a:latin typeface="Times New Roman Cyr" pitchFamily="18" charset="0"/>
                </a:rPr>
                <a:t>p</a:t>
              </a:r>
              <a:endParaRPr lang="ru-RU" altLang="ru-RU" sz="2200" i="1" dirty="0">
                <a:latin typeface="Times New Roman Cyr" pitchFamily="18" charset="0"/>
              </a:endParaRPr>
            </a:p>
          </p:txBody>
        </p:sp>
        <p:sp>
          <p:nvSpPr>
            <p:cNvPr id="69" name="Line 64"/>
            <p:cNvSpPr>
              <a:spLocks noChangeShapeType="1"/>
            </p:cNvSpPr>
            <p:nvPr/>
          </p:nvSpPr>
          <p:spPr bwMode="auto">
            <a:xfrm>
              <a:off x="5127397" y="2456187"/>
              <a:ext cx="0" cy="117390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stealth" w="med" len="lg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70" name="Line 65"/>
            <p:cNvSpPr>
              <a:spLocks noChangeShapeType="1"/>
            </p:cNvSpPr>
            <p:nvPr/>
          </p:nvSpPr>
          <p:spPr bwMode="auto">
            <a:xfrm flipV="1">
              <a:off x="5127397" y="3629754"/>
              <a:ext cx="349330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med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71" name="Rectangle 70"/>
            <p:cNvSpPr>
              <a:spLocks noChangeArrowheads="1"/>
            </p:cNvSpPr>
            <p:nvPr/>
          </p:nvSpPr>
          <p:spPr bwMode="auto">
            <a:xfrm>
              <a:off x="8269118" y="3233016"/>
              <a:ext cx="442484" cy="2537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ru-RU" sz="2200" i="1" dirty="0" smtClean="0">
                  <a:latin typeface="Times New Roman Cyr" pitchFamily="18" charset="0"/>
                </a:rPr>
                <a:t>t</a:t>
              </a:r>
              <a:endParaRPr lang="ru-RU" altLang="ru-RU" sz="2200" i="1" dirty="0">
                <a:latin typeface="Times New Roman Cyr" pitchFamily="18" charset="0"/>
              </a:endParaRPr>
            </a:p>
          </p:txBody>
        </p:sp>
        <p:sp>
          <p:nvSpPr>
            <p:cNvPr id="72" name="Line 74"/>
            <p:cNvSpPr>
              <a:spLocks noChangeShapeType="1"/>
            </p:cNvSpPr>
            <p:nvPr/>
          </p:nvSpPr>
          <p:spPr bwMode="auto">
            <a:xfrm flipH="1" flipV="1">
              <a:off x="7552310" y="3523205"/>
              <a:ext cx="0" cy="100196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 type="non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73" name="Line 74"/>
            <p:cNvSpPr>
              <a:spLocks noChangeShapeType="1"/>
            </p:cNvSpPr>
            <p:nvPr/>
          </p:nvSpPr>
          <p:spPr bwMode="auto">
            <a:xfrm flipV="1">
              <a:off x="6979813" y="2969450"/>
              <a:ext cx="985" cy="657828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 type="non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74" name="Line 74"/>
            <p:cNvSpPr>
              <a:spLocks noChangeShapeType="1"/>
            </p:cNvSpPr>
            <p:nvPr/>
          </p:nvSpPr>
          <p:spPr bwMode="auto">
            <a:xfrm flipH="1" flipV="1">
              <a:off x="6386049" y="3371627"/>
              <a:ext cx="0" cy="255228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 type="non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76" name="Rectangle 70"/>
            <p:cNvSpPr>
              <a:spLocks noChangeArrowheads="1"/>
            </p:cNvSpPr>
            <p:nvPr/>
          </p:nvSpPr>
          <p:spPr bwMode="auto">
            <a:xfrm>
              <a:off x="4637120" y="2924498"/>
              <a:ext cx="548576" cy="4206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ru-RU" sz="2200" i="1" dirty="0" smtClean="0"/>
                <a:t>p*</a:t>
              </a:r>
              <a:endParaRPr lang="ru-RU" altLang="ru-RU" sz="2200" baseline="-25000" dirty="0">
                <a:latin typeface="Times New Roman Cyr" pitchFamily="18" charset="0"/>
              </a:endParaRPr>
            </a:p>
          </p:txBody>
        </p:sp>
        <p:sp>
          <p:nvSpPr>
            <p:cNvPr id="77" name="Line 74"/>
            <p:cNvSpPr>
              <a:spLocks noChangeShapeType="1"/>
            </p:cNvSpPr>
            <p:nvPr/>
          </p:nvSpPr>
          <p:spPr bwMode="auto">
            <a:xfrm flipH="1" flipV="1">
              <a:off x="5752859" y="3074103"/>
              <a:ext cx="0" cy="549442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 type="non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78" name="Line 74"/>
            <p:cNvSpPr>
              <a:spLocks noChangeShapeType="1"/>
            </p:cNvSpPr>
            <p:nvPr/>
          </p:nvSpPr>
          <p:spPr bwMode="auto">
            <a:xfrm flipH="1" flipV="1">
              <a:off x="8187176" y="2595986"/>
              <a:ext cx="0" cy="1030581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 type="non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87" name="Line 74"/>
            <p:cNvSpPr>
              <a:spLocks noChangeShapeType="1"/>
            </p:cNvSpPr>
            <p:nvPr/>
          </p:nvSpPr>
          <p:spPr bwMode="auto">
            <a:xfrm flipV="1">
              <a:off x="6392796" y="2954664"/>
              <a:ext cx="592931" cy="403313"/>
            </a:xfrm>
            <a:prstGeom prst="line">
              <a:avLst/>
            </a:prstGeom>
            <a:noFill/>
            <a:ln w="25400" cap="rnd">
              <a:solidFill>
                <a:srgbClr val="00FFFF"/>
              </a:solidFill>
              <a:round/>
              <a:headEnd type="none" w="sm" len="med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88" name="Line 74"/>
            <p:cNvSpPr>
              <a:spLocks noChangeShapeType="1"/>
            </p:cNvSpPr>
            <p:nvPr/>
          </p:nvSpPr>
          <p:spPr bwMode="auto">
            <a:xfrm flipV="1">
              <a:off x="7562751" y="2571778"/>
              <a:ext cx="629895" cy="951427"/>
            </a:xfrm>
            <a:prstGeom prst="line">
              <a:avLst/>
            </a:prstGeom>
            <a:noFill/>
            <a:ln w="25400" cap="rnd">
              <a:solidFill>
                <a:srgbClr val="00FFFF"/>
              </a:solidFill>
              <a:round/>
              <a:headEnd type="none" w="sm" len="med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89" name="Line 74"/>
            <p:cNvSpPr>
              <a:spLocks noChangeShapeType="1"/>
            </p:cNvSpPr>
            <p:nvPr/>
          </p:nvSpPr>
          <p:spPr bwMode="auto">
            <a:xfrm flipH="1" flipV="1">
              <a:off x="6985728" y="2969450"/>
              <a:ext cx="576040" cy="567405"/>
            </a:xfrm>
            <a:prstGeom prst="line">
              <a:avLst/>
            </a:prstGeom>
            <a:noFill/>
            <a:ln w="25400" cap="rnd">
              <a:solidFill>
                <a:srgbClr val="00FFFF"/>
              </a:solidFill>
              <a:round/>
              <a:headEnd type="stealth" w="lg" len="lg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90" name="Line 74"/>
            <p:cNvSpPr>
              <a:spLocks noChangeShapeType="1"/>
            </p:cNvSpPr>
            <p:nvPr/>
          </p:nvSpPr>
          <p:spPr bwMode="auto">
            <a:xfrm flipH="1">
              <a:off x="5137838" y="3060616"/>
              <a:ext cx="625565" cy="151828"/>
            </a:xfrm>
            <a:prstGeom prst="line">
              <a:avLst/>
            </a:prstGeom>
            <a:noFill/>
            <a:ln w="25400" cap="rnd">
              <a:solidFill>
                <a:srgbClr val="00FFFF"/>
              </a:solidFill>
              <a:round/>
              <a:headEnd type="stealth" w="lg" len="lg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91" name="Line 74"/>
            <p:cNvSpPr>
              <a:spLocks noChangeShapeType="1"/>
            </p:cNvSpPr>
            <p:nvPr/>
          </p:nvSpPr>
          <p:spPr bwMode="auto">
            <a:xfrm flipH="1" flipV="1">
              <a:off x="5763403" y="3074103"/>
              <a:ext cx="628559" cy="297524"/>
            </a:xfrm>
            <a:prstGeom prst="line">
              <a:avLst/>
            </a:prstGeom>
            <a:noFill/>
            <a:ln w="25400" cap="rnd">
              <a:solidFill>
                <a:srgbClr val="00FFFF"/>
              </a:solidFill>
              <a:round/>
              <a:headEnd type="stealth" w="lg" len="lg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92" name="Line 74"/>
            <p:cNvSpPr>
              <a:spLocks noChangeShapeType="1"/>
            </p:cNvSpPr>
            <p:nvPr/>
          </p:nvSpPr>
          <p:spPr bwMode="auto">
            <a:xfrm flipH="1">
              <a:off x="5133380" y="3164629"/>
              <a:ext cx="3493232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 type="non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 dirty="0"/>
            </a:p>
          </p:txBody>
        </p:sp>
      </p:grpSp>
      <p:sp>
        <p:nvSpPr>
          <p:cNvPr id="93" name="Прямоугольник 13"/>
          <p:cNvSpPr>
            <a:spLocks noChangeArrowheads="1"/>
          </p:cNvSpPr>
          <p:nvPr/>
        </p:nvSpPr>
        <p:spPr bwMode="auto">
          <a:xfrm>
            <a:off x="182562" y="4711008"/>
            <a:ext cx="8797926" cy="2123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b="1" dirty="0" smtClean="0">
                <a:solidFill>
                  <a:srgbClr val="00FFFF"/>
                </a:solidFill>
                <a:latin typeface="Times New Roman Cyr" pitchFamily="18" charset="0"/>
              </a:rPr>
              <a:t>Критика паутинообразной модели:</a:t>
            </a:r>
          </a:p>
          <a:p>
            <a:pPr marL="355600" indent="-355600" algn="just">
              <a:spcBef>
                <a:spcPct val="0"/>
              </a:spcBef>
              <a:buClrTx/>
              <a:buSzTx/>
              <a:buFontTx/>
              <a:buAutoNum type="arabicPeriod"/>
            </a:pPr>
            <a:r>
              <a:rPr lang="ru-RU" altLang="ru-RU" sz="2200" dirty="0" smtClean="0">
                <a:latin typeface="Times New Roman Cyr" pitchFamily="18" charset="0"/>
              </a:rPr>
              <a:t>Отсутствие механизмов прогноза (продолжение выпуска в условиях потерь от снижения цен и сокращение производства при ожидании дефицита и роста цен).</a:t>
            </a:r>
          </a:p>
          <a:p>
            <a:pPr marL="355600" indent="-355600" algn="just">
              <a:spcBef>
                <a:spcPct val="0"/>
              </a:spcBef>
              <a:buClrTx/>
              <a:buSzTx/>
              <a:buFontTx/>
              <a:buAutoNum type="arabicPeriod"/>
            </a:pPr>
            <a:r>
              <a:rPr lang="ru-RU" altLang="ru-RU" sz="2200" dirty="0" smtClean="0">
                <a:latin typeface="Times New Roman Cyr" pitchFamily="18" charset="0"/>
              </a:rPr>
              <a:t>Мгновенная подстройка цен, не наблюдаемая на реальных рынках.</a:t>
            </a:r>
          </a:p>
          <a:p>
            <a:pPr marL="355600" indent="-355600" algn="just">
              <a:spcBef>
                <a:spcPct val="0"/>
              </a:spcBef>
              <a:buClrTx/>
              <a:buSzTx/>
              <a:buFontTx/>
              <a:buAutoNum type="arabicPeriod"/>
            </a:pPr>
            <a:r>
              <a:rPr lang="ru-RU" altLang="ru-RU" sz="2200" dirty="0" smtClean="0">
                <a:latin typeface="Times New Roman Cyr" pitchFamily="18" charset="0"/>
              </a:rPr>
              <a:t>Отсутствие перехода к долгосрочной кривой предложения.</a:t>
            </a:r>
          </a:p>
        </p:txBody>
      </p:sp>
      <p:sp>
        <p:nvSpPr>
          <p:cNvPr id="94" name="Прямоугольник 13"/>
          <p:cNvSpPr>
            <a:spLocks noChangeArrowheads="1"/>
          </p:cNvSpPr>
          <p:nvPr/>
        </p:nvSpPr>
        <p:spPr bwMode="auto">
          <a:xfrm>
            <a:off x="190875" y="3357732"/>
            <a:ext cx="6465005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b="1" dirty="0" smtClean="0">
                <a:solidFill>
                  <a:srgbClr val="00FFFF"/>
                </a:solidFill>
                <a:latin typeface="Times New Roman Cyr" pitchFamily="18" charset="0"/>
              </a:rPr>
              <a:t>Типы паутинообразных процессов:</a:t>
            </a:r>
          </a:p>
          <a:p>
            <a:pPr marL="355600" indent="-355600" algn="just">
              <a:spcBef>
                <a:spcPct val="0"/>
              </a:spcBef>
              <a:buClrTx/>
              <a:buSzTx/>
              <a:buAutoNum type="arabicPeriod"/>
            </a:pPr>
            <a:r>
              <a:rPr lang="ru-RU" altLang="ru-RU" sz="2200" dirty="0" smtClean="0">
                <a:latin typeface="Times New Roman Cyr" pitchFamily="18" charset="0"/>
              </a:rPr>
              <a:t>Сходящийся (к равновеси</a:t>
            </a:r>
            <a:r>
              <a:rPr lang="ru-RU" altLang="ru-RU" sz="2200" dirty="0">
                <a:latin typeface="Times New Roman Cyr" pitchFamily="18" charset="0"/>
              </a:rPr>
              <a:t>ю</a:t>
            </a:r>
            <a:r>
              <a:rPr lang="ru-RU" altLang="ru-RU" sz="2200" dirty="0" smtClean="0">
                <a:latin typeface="Times New Roman Cyr" pitchFamily="18" charset="0"/>
              </a:rPr>
              <a:t>):  </a:t>
            </a:r>
            <a:r>
              <a:rPr lang="en-US" altLang="ru-RU" sz="2200" i="1" dirty="0" smtClean="0">
                <a:latin typeface="Times New Roman Cyr" pitchFamily="18" charset="0"/>
              </a:rPr>
              <a:t>q</a:t>
            </a:r>
            <a:r>
              <a:rPr lang="en-US" altLang="ru-RU" sz="2200" baseline="-25000" dirty="0" smtClean="0">
                <a:latin typeface="Times New Roman Cyr" pitchFamily="18" charset="0"/>
              </a:rPr>
              <a:t>1</a:t>
            </a:r>
            <a:r>
              <a:rPr lang="en-US" altLang="ru-RU" sz="2200" dirty="0" smtClean="0">
                <a:latin typeface="Times New Roman Cyr" pitchFamily="18" charset="0"/>
              </a:rPr>
              <a:t> &gt; </a:t>
            </a:r>
            <a:r>
              <a:rPr lang="en-US" altLang="ru-RU" sz="2200" i="1" dirty="0" smtClean="0">
                <a:latin typeface="Times New Roman Cyr" pitchFamily="18" charset="0"/>
              </a:rPr>
              <a:t>q</a:t>
            </a:r>
            <a:r>
              <a:rPr lang="en-US" altLang="ru-RU" sz="2200" dirty="0" smtClean="0">
                <a:latin typeface="Times New Roman Cyr" pitchFamily="18" charset="0"/>
              </a:rPr>
              <a:t>*   </a:t>
            </a:r>
            <a:r>
              <a:rPr lang="en-US" altLang="ru-RU" sz="2200" dirty="0" smtClean="0">
                <a:latin typeface="Times New Roman Cyr" pitchFamily="18" charset="0"/>
                <a:sym typeface="Symbol"/>
              </a:rPr>
              <a:t>   </a:t>
            </a:r>
            <a:r>
              <a:rPr lang="en-US" altLang="ru-RU" sz="2200" i="1" dirty="0" smtClean="0">
                <a:latin typeface="Times New Roman Cyr" pitchFamily="18" charset="0"/>
                <a:sym typeface="Symbol"/>
              </a:rPr>
              <a:t>q</a:t>
            </a:r>
            <a:r>
              <a:rPr lang="en-US" altLang="ru-RU" sz="2200" baseline="-25000" dirty="0" smtClean="0">
                <a:latin typeface="Times New Roman Cyr" pitchFamily="18" charset="0"/>
                <a:sym typeface="Symbol"/>
              </a:rPr>
              <a:t>3 </a:t>
            </a:r>
            <a:r>
              <a:rPr lang="en-US" altLang="ru-RU" sz="2200" dirty="0" smtClean="0">
                <a:latin typeface="Times New Roman Cyr" pitchFamily="18" charset="0"/>
                <a:sym typeface="Symbol"/>
              </a:rPr>
              <a:t>&lt; </a:t>
            </a:r>
            <a:r>
              <a:rPr lang="en-US" altLang="ru-RU" sz="2200" i="1" dirty="0" smtClean="0">
                <a:latin typeface="Times New Roman Cyr" pitchFamily="18" charset="0"/>
                <a:sym typeface="Symbol"/>
              </a:rPr>
              <a:t>q</a:t>
            </a:r>
            <a:r>
              <a:rPr lang="en-US" altLang="ru-RU" sz="2200" baseline="-25000" dirty="0" smtClean="0">
                <a:latin typeface="Times New Roman Cyr" pitchFamily="18" charset="0"/>
                <a:sym typeface="Symbol"/>
              </a:rPr>
              <a:t>1</a:t>
            </a:r>
            <a:r>
              <a:rPr lang="en-US" altLang="ru-RU" sz="2200" dirty="0">
                <a:latin typeface="Times New Roman Cyr" pitchFamily="18" charset="0"/>
                <a:sym typeface="Symbol"/>
              </a:rPr>
              <a:t>.</a:t>
            </a:r>
            <a:endParaRPr lang="en-US" altLang="ru-RU" sz="2200" dirty="0" smtClean="0">
              <a:latin typeface="Times New Roman Cyr" pitchFamily="18" charset="0"/>
              <a:sym typeface="Symbol"/>
            </a:endParaRPr>
          </a:p>
          <a:p>
            <a:pPr marL="355600" indent="-355600" algn="just">
              <a:spcBef>
                <a:spcPct val="0"/>
              </a:spcBef>
              <a:buClrTx/>
              <a:buSzTx/>
              <a:buFont typeface="Monotype Sorts"/>
              <a:buAutoNum type="arabicPeriod"/>
            </a:pPr>
            <a:r>
              <a:rPr lang="ru-RU" altLang="ru-RU" sz="2200" dirty="0" smtClean="0">
                <a:latin typeface="Times New Roman Cyr" pitchFamily="18" charset="0"/>
                <a:sym typeface="Symbol"/>
              </a:rPr>
              <a:t>Расходящийся:  </a:t>
            </a:r>
            <a:r>
              <a:rPr lang="en-US" altLang="ru-RU" sz="2200" i="1" dirty="0" smtClean="0">
                <a:latin typeface="Times New Roman Cyr" pitchFamily="18" charset="0"/>
              </a:rPr>
              <a:t>q</a:t>
            </a:r>
            <a:r>
              <a:rPr lang="en-US" altLang="ru-RU" sz="2200" baseline="-25000" dirty="0" smtClean="0">
                <a:latin typeface="Times New Roman Cyr" pitchFamily="18" charset="0"/>
              </a:rPr>
              <a:t>1</a:t>
            </a:r>
            <a:r>
              <a:rPr lang="en-US" altLang="ru-RU" sz="2200" dirty="0" smtClean="0">
                <a:latin typeface="Times New Roman Cyr" pitchFamily="18" charset="0"/>
              </a:rPr>
              <a:t> &gt; </a:t>
            </a:r>
            <a:r>
              <a:rPr lang="en-US" altLang="ru-RU" sz="2200" i="1" dirty="0" smtClean="0">
                <a:latin typeface="Times New Roman Cyr" pitchFamily="18" charset="0"/>
              </a:rPr>
              <a:t>q</a:t>
            </a:r>
            <a:r>
              <a:rPr lang="en-US" altLang="ru-RU" sz="2200" dirty="0" smtClean="0">
                <a:latin typeface="Times New Roman Cyr" pitchFamily="18" charset="0"/>
              </a:rPr>
              <a:t>*   </a:t>
            </a:r>
            <a:r>
              <a:rPr lang="en-US" altLang="ru-RU" sz="2200" dirty="0" smtClean="0">
                <a:latin typeface="Times New Roman Cyr" pitchFamily="18" charset="0"/>
                <a:sym typeface="Symbol"/>
              </a:rPr>
              <a:t>   </a:t>
            </a:r>
            <a:r>
              <a:rPr lang="en-US" altLang="ru-RU" sz="2200" i="1" dirty="0" smtClean="0">
                <a:latin typeface="Times New Roman Cyr" pitchFamily="18" charset="0"/>
                <a:sym typeface="Symbol"/>
              </a:rPr>
              <a:t>q</a:t>
            </a:r>
            <a:r>
              <a:rPr lang="en-US" altLang="ru-RU" sz="2200" baseline="-25000" dirty="0" smtClean="0">
                <a:latin typeface="Times New Roman Cyr" pitchFamily="18" charset="0"/>
                <a:sym typeface="Symbol"/>
              </a:rPr>
              <a:t>3</a:t>
            </a:r>
            <a:r>
              <a:rPr lang="ru-RU" altLang="ru-RU" sz="2200" baseline="-25000" dirty="0" smtClean="0">
                <a:latin typeface="Times New Roman Cyr" pitchFamily="18" charset="0"/>
                <a:sym typeface="Symbol"/>
              </a:rPr>
              <a:t> </a:t>
            </a:r>
            <a:r>
              <a:rPr lang="en-US" altLang="ru-RU" sz="2200" dirty="0" smtClean="0">
                <a:latin typeface="Times New Roman Cyr" pitchFamily="18" charset="0"/>
                <a:sym typeface="Symbol"/>
              </a:rPr>
              <a:t>&gt;</a:t>
            </a:r>
            <a:r>
              <a:rPr lang="ru-RU" altLang="ru-RU" sz="2200" dirty="0" smtClean="0">
                <a:latin typeface="Times New Roman Cyr" pitchFamily="18" charset="0"/>
                <a:sym typeface="Symbol"/>
              </a:rPr>
              <a:t> </a:t>
            </a:r>
            <a:r>
              <a:rPr lang="en-US" altLang="ru-RU" sz="2200" i="1" dirty="0" smtClean="0">
                <a:latin typeface="Times New Roman Cyr" pitchFamily="18" charset="0"/>
                <a:sym typeface="Symbol"/>
              </a:rPr>
              <a:t>q</a:t>
            </a:r>
            <a:r>
              <a:rPr lang="en-US" altLang="ru-RU" sz="2200" baseline="-25000" dirty="0" smtClean="0">
                <a:latin typeface="Times New Roman Cyr" pitchFamily="18" charset="0"/>
                <a:sym typeface="Symbol"/>
              </a:rPr>
              <a:t>1</a:t>
            </a:r>
            <a:r>
              <a:rPr lang="en-US" altLang="ru-RU" sz="2200" dirty="0" smtClean="0">
                <a:latin typeface="Times New Roman Cyr" pitchFamily="18" charset="0"/>
                <a:sym typeface="Symbol"/>
              </a:rPr>
              <a:t>.</a:t>
            </a:r>
          </a:p>
          <a:p>
            <a:pPr marL="355600" indent="-355600" algn="just">
              <a:spcBef>
                <a:spcPct val="0"/>
              </a:spcBef>
              <a:buClrTx/>
              <a:buSzTx/>
              <a:buFont typeface="Monotype Sorts"/>
              <a:buAutoNum type="arabicPeriod"/>
            </a:pPr>
            <a:r>
              <a:rPr lang="ru-RU" altLang="ru-RU" sz="2200" dirty="0" smtClean="0">
                <a:latin typeface="Times New Roman Cyr" pitchFamily="18" charset="0"/>
                <a:sym typeface="Symbol"/>
              </a:rPr>
              <a:t>Постоянный:  </a:t>
            </a:r>
            <a:r>
              <a:rPr lang="en-US" altLang="ru-RU" sz="2200" i="1" dirty="0" smtClean="0">
                <a:latin typeface="Times New Roman Cyr" pitchFamily="18" charset="0"/>
                <a:sym typeface="Symbol"/>
              </a:rPr>
              <a:t>q</a:t>
            </a:r>
            <a:r>
              <a:rPr lang="en-US" altLang="ru-RU" sz="2200" baseline="-25000" dirty="0" smtClean="0">
                <a:latin typeface="Times New Roman Cyr" pitchFamily="18" charset="0"/>
                <a:sym typeface="Symbol"/>
              </a:rPr>
              <a:t>3</a:t>
            </a:r>
            <a:r>
              <a:rPr lang="ru-RU" altLang="ru-RU" sz="2200" baseline="-25000" dirty="0" smtClean="0">
                <a:latin typeface="Times New Roman Cyr" pitchFamily="18" charset="0"/>
                <a:sym typeface="Symbol"/>
              </a:rPr>
              <a:t> </a:t>
            </a:r>
            <a:r>
              <a:rPr lang="ru-RU" altLang="ru-RU" sz="2200" dirty="0">
                <a:latin typeface="Times New Roman Cyr" pitchFamily="18" charset="0"/>
                <a:sym typeface="Symbol"/>
              </a:rPr>
              <a:t>=</a:t>
            </a:r>
            <a:r>
              <a:rPr lang="ru-RU" altLang="ru-RU" sz="2200" dirty="0" smtClean="0">
                <a:latin typeface="Times New Roman Cyr" pitchFamily="18" charset="0"/>
                <a:sym typeface="Symbol"/>
              </a:rPr>
              <a:t> </a:t>
            </a:r>
            <a:r>
              <a:rPr lang="en-US" altLang="ru-RU" sz="2200" i="1" dirty="0" smtClean="0">
                <a:latin typeface="Times New Roman Cyr" pitchFamily="18" charset="0"/>
                <a:sym typeface="Symbol"/>
              </a:rPr>
              <a:t>q</a:t>
            </a:r>
            <a:r>
              <a:rPr lang="en-US" altLang="ru-RU" sz="2200" baseline="-25000" dirty="0" smtClean="0">
                <a:latin typeface="Times New Roman Cyr" pitchFamily="18" charset="0"/>
                <a:sym typeface="Symbol"/>
              </a:rPr>
              <a:t>1</a:t>
            </a:r>
            <a:r>
              <a:rPr lang="en-US" altLang="ru-RU" sz="2200" dirty="0" smtClean="0">
                <a:latin typeface="Times New Roman Cyr" pitchFamily="18" charset="0"/>
                <a:sym typeface="Symbol"/>
              </a:rPr>
              <a:t>.</a:t>
            </a:r>
            <a:endParaRPr lang="ru-RU" altLang="ru-RU" sz="2200" dirty="0" smtClean="0">
              <a:latin typeface="Times New Roman Cyr" pitchFamily="18" charset="0"/>
            </a:endParaRPr>
          </a:p>
        </p:txBody>
      </p:sp>
      <p:grpSp>
        <p:nvGrpSpPr>
          <p:cNvPr id="10" name="Группа 9"/>
          <p:cNvGrpSpPr/>
          <p:nvPr/>
        </p:nvGrpSpPr>
        <p:grpSpPr>
          <a:xfrm>
            <a:off x="5640752" y="4213515"/>
            <a:ext cx="3299118" cy="573308"/>
            <a:chOff x="5422384" y="4322699"/>
            <a:chExt cx="3299118" cy="573308"/>
          </a:xfrm>
        </p:grpSpPr>
        <p:sp>
          <p:nvSpPr>
            <p:cNvPr id="96" name="Line 65"/>
            <p:cNvSpPr>
              <a:spLocks noChangeShapeType="1"/>
            </p:cNvSpPr>
            <p:nvPr/>
          </p:nvSpPr>
          <p:spPr bwMode="auto">
            <a:xfrm>
              <a:off x="5422384" y="4768784"/>
              <a:ext cx="3199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med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97" name="Rectangle 70"/>
            <p:cNvSpPr>
              <a:spLocks noChangeArrowheads="1"/>
            </p:cNvSpPr>
            <p:nvPr/>
          </p:nvSpPr>
          <p:spPr bwMode="auto">
            <a:xfrm>
              <a:off x="8279018" y="4327797"/>
              <a:ext cx="442484" cy="3816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ru-RU" sz="2200" i="1" dirty="0">
                  <a:latin typeface="Times New Roman Cyr" pitchFamily="18" charset="0"/>
                </a:rPr>
                <a:t>q</a:t>
              </a:r>
              <a:endParaRPr lang="ru-RU" altLang="ru-RU" sz="2200" i="1" dirty="0">
                <a:latin typeface="Times New Roman Cyr" pitchFamily="18" charset="0"/>
              </a:endParaRPr>
            </a:p>
          </p:txBody>
        </p:sp>
        <p:sp>
          <p:nvSpPr>
            <p:cNvPr id="98" name="Rectangle 70"/>
            <p:cNvSpPr>
              <a:spLocks noChangeArrowheads="1"/>
            </p:cNvSpPr>
            <p:nvPr/>
          </p:nvSpPr>
          <p:spPr bwMode="auto">
            <a:xfrm>
              <a:off x="6437512" y="4329396"/>
              <a:ext cx="442484" cy="3816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ru-RU" sz="2200" i="1" dirty="0">
                  <a:latin typeface="Times New Roman Cyr" pitchFamily="18" charset="0"/>
                </a:rPr>
                <a:t>q</a:t>
              </a:r>
              <a:r>
                <a:rPr lang="en-US" altLang="ru-RU" sz="2200" i="1" dirty="0" smtClean="0">
                  <a:latin typeface="Times New Roman Cyr" pitchFamily="18" charset="0"/>
                </a:rPr>
                <a:t>*</a:t>
              </a:r>
              <a:endParaRPr lang="ru-RU" altLang="ru-RU" sz="2200" i="1" dirty="0">
                <a:latin typeface="Times New Roman Cyr" pitchFamily="18" charset="0"/>
              </a:endParaRPr>
            </a:p>
          </p:txBody>
        </p:sp>
        <p:sp>
          <p:nvSpPr>
            <p:cNvPr id="99" name="Rectangle 70"/>
            <p:cNvSpPr>
              <a:spLocks noChangeArrowheads="1"/>
            </p:cNvSpPr>
            <p:nvPr/>
          </p:nvSpPr>
          <p:spPr bwMode="auto">
            <a:xfrm>
              <a:off x="7120267" y="4322699"/>
              <a:ext cx="442484" cy="3816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ru-RU" sz="2200" i="1" dirty="0" smtClean="0">
                  <a:latin typeface="Times New Roman Cyr" pitchFamily="18" charset="0"/>
                </a:rPr>
                <a:t>q</a:t>
              </a:r>
              <a:r>
                <a:rPr lang="en-US" altLang="ru-RU" sz="2200" baseline="-25000" dirty="0" smtClean="0">
                  <a:latin typeface="Times New Roman Cyr" pitchFamily="18" charset="0"/>
                </a:rPr>
                <a:t>1</a:t>
              </a:r>
              <a:endParaRPr lang="ru-RU" altLang="ru-RU" sz="2200" baseline="-25000" dirty="0">
                <a:latin typeface="Times New Roman Cyr" pitchFamily="18" charset="0"/>
              </a:endParaRPr>
            </a:p>
          </p:txBody>
        </p:sp>
        <p:sp>
          <p:nvSpPr>
            <p:cNvPr id="100" name="Rectangle 70"/>
            <p:cNvSpPr>
              <a:spLocks noChangeArrowheads="1"/>
            </p:cNvSpPr>
            <p:nvPr/>
          </p:nvSpPr>
          <p:spPr bwMode="auto">
            <a:xfrm>
              <a:off x="7667046" y="4322699"/>
              <a:ext cx="442484" cy="3816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ru-RU" sz="2200" i="1" dirty="0" smtClean="0">
                  <a:latin typeface="Times New Roman Cyr" pitchFamily="18" charset="0"/>
                </a:rPr>
                <a:t>q</a:t>
              </a:r>
              <a:r>
                <a:rPr lang="en-US" altLang="ru-RU" sz="2200" baseline="-25000" dirty="0">
                  <a:latin typeface="Times New Roman Cyr" pitchFamily="18" charset="0"/>
                </a:rPr>
                <a:t>3</a:t>
              </a:r>
              <a:endParaRPr lang="ru-RU" altLang="ru-RU" sz="2200" baseline="-25000" dirty="0">
                <a:latin typeface="Times New Roman Cyr" pitchFamily="18" charset="0"/>
              </a:endParaRPr>
            </a:p>
          </p:txBody>
        </p:sp>
        <p:sp>
          <p:nvSpPr>
            <p:cNvPr id="101" name="Line 65"/>
            <p:cNvSpPr>
              <a:spLocks noChangeShapeType="1"/>
            </p:cNvSpPr>
            <p:nvPr/>
          </p:nvSpPr>
          <p:spPr bwMode="auto">
            <a:xfrm>
              <a:off x="7341509" y="4896007"/>
              <a:ext cx="5467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med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2" name="Line 65"/>
            <p:cNvSpPr>
              <a:spLocks noChangeShapeType="1"/>
            </p:cNvSpPr>
            <p:nvPr/>
          </p:nvSpPr>
          <p:spPr bwMode="auto">
            <a:xfrm>
              <a:off x="6676382" y="4729592"/>
              <a:ext cx="0" cy="853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med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2040935445"/>
      </p:ext>
    </p:extLst>
  </p:cSld>
  <p:clrMapOvr>
    <a:masterClrMapping/>
  </p:clrMapOvr>
  <p:transition spd="slow" advTm="586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" grpId="0"/>
      <p:bldP spid="9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388"/>
          <p:cNvSpPr txBox="1">
            <a:spLocks noChangeArrowheads="1"/>
          </p:cNvSpPr>
          <p:nvPr/>
        </p:nvSpPr>
        <p:spPr bwMode="auto">
          <a:xfrm>
            <a:off x="182563" y="346075"/>
            <a:ext cx="8797925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Влияние налогов на предложение</a:t>
            </a:r>
            <a:endParaRPr lang="ru-RU" altLang="ru-RU" b="1" dirty="0">
              <a:solidFill>
                <a:srgbClr val="00FFFF"/>
              </a:solidFill>
              <a:latin typeface="Times New Roman Cyr" pitchFamily="18" charset="0"/>
            </a:endParaRPr>
          </a:p>
        </p:txBody>
      </p:sp>
      <p:sp>
        <p:nvSpPr>
          <p:cNvPr id="6147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7200" b="1">
                <a:latin typeface="Times New Roman Cyr" pitchFamily="18" charset="0"/>
              </a:rPr>
              <a:t>4</a:t>
            </a:r>
            <a:endParaRPr lang="ru-RU" altLang="ru-RU" sz="7200">
              <a:latin typeface="Times New Roman Cyr" pitchFamily="18" charset="0"/>
            </a:endParaRPr>
          </a:p>
        </p:txBody>
      </p:sp>
      <p:sp>
        <p:nvSpPr>
          <p:cNvPr id="12" name="Text Box 72"/>
          <p:cNvSpPr txBox="1">
            <a:spLocks noChangeArrowheads="1"/>
          </p:cNvSpPr>
          <p:nvPr/>
        </p:nvSpPr>
        <p:spPr bwMode="auto">
          <a:xfrm>
            <a:off x="182540" y="1105652"/>
            <a:ext cx="8877300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b="1" dirty="0">
                <a:solidFill>
                  <a:srgbClr val="00FFFF"/>
                </a:solidFill>
                <a:latin typeface="Times New Roman Cyr" pitchFamily="18" charset="0"/>
              </a:rPr>
              <a:t>Спрос и предложение на рынке </a:t>
            </a:r>
            <a:r>
              <a:rPr lang="ru-RU" altLang="ru-RU" sz="2200" b="1" dirty="0" smtClean="0">
                <a:solidFill>
                  <a:srgbClr val="00FFFF"/>
                </a:solidFill>
                <a:latin typeface="Times New Roman Cyr" pitchFamily="18" charset="0"/>
              </a:rPr>
              <a:t>пирожных:</a:t>
            </a:r>
            <a:endParaRPr lang="ru-RU" altLang="ru-RU" sz="2200" b="1" dirty="0">
              <a:solidFill>
                <a:srgbClr val="00FFFF"/>
              </a:solidFill>
              <a:latin typeface="Times New Roman Cyr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200" i="1" dirty="0" err="1">
                <a:latin typeface="Times New Roman Cyr" pitchFamily="18" charset="0"/>
              </a:rPr>
              <a:t>q</a:t>
            </a:r>
            <a:r>
              <a:rPr lang="en-US" altLang="ru-RU" sz="2200" i="1" baseline="-25000" dirty="0" err="1">
                <a:latin typeface="Times New Roman Cyr" pitchFamily="18" charset="0"/>
              </a:rPr>
              <a:t>D</a:t>
            </a:r>
            <a:r>
              <a:rPr lang="en-US" altLang="ru-RU" sz="2200" dirty="0">
                <a:latin typeface="Times New Roman Cyr" pitchFamily="18" charset="0"/>
              </a:rPr>
              <a:t> = </a:t>
            </a:r>
            <a:r>
              <a:rPr lang="ru-RU" altLang="ru-RU" sz="2200" dirty="0" smtClean="0">
                <a:latin typeface="Times New Roman Cyr" pitchFamily="18" charset="0"/>
              </a:rPr>
              <a:t>150</a:t>
            </a:r>
            <a:r>
              <a:rPr lang="en-US" altLang="ru-RU" sz="2200" dirty="0" smtClean="0">
                <a:latin typeface="Times New Roman Cyr" pitchFamily="18" charset="0"/>
              </a:rPr>
              <a:t> </a:t>
            </a:r>
            <a:r>
              <a:rPr lang="en-US" altLang="ru-RU" sz="2200" dirty="0">
                <a:latin typeface="Times New Roman Cyr" pitchFamily="18" charset="0"/>
              </a:rPr>
              <a:t>– </a:t>
            </a:r>
            <a:r>
              <a:rPr lang="en-US" altLang="ru-RU" sz="2200" i="1" dirty="0" smtClean="0">
                <a:latin typeface="Times New Roman Cyr" pitchFamily="18" charset="0"/>
              </a:rPr>
              <a:t>p</a:t>
            </a:r>
            <a:r>
              <a:rPr lang="en-US" altLang="ru-RU" sz="2200" dirty="0">
                <a:latin typeface="Times New Roman Cyr" pitchFamily="18" charset="0"/>
              </a:rPr>
              <a:t>,    </a:t>
            </a:r>
            <a:r>
              <a:rPr lang="en-US" altLang="ru-RU" sz="2200" i="1" dirty="0" err="1">
                <a:latin typeface="Times New Roman Cyr" pitchFamily="18" charset="0"/>
              </a:rPr>
              <a:t>q</a:t>
            </a:r>
            <a:r>
              <a:rPr lang="en-US" altLang="ru-RU" sz="2200" i="1" baseline="-25000" dirty="0" err="1">
                <a:latin typeface="Times New Roman Cyr" pitchFamily="18" charset="0"/>
              </a:rPr>
              <a:t>S</a:t>
            </a:r>
            <a:r>
              <a:rPr lang="en-US" altLang="ru-RU" sz="2200" dirty="0">
                <a:latin typeface="Times New Roman Cyr" pitchFamily="18" charset="0"/>
              </a:rPr>
              <a:t> = </a:t>
            </a:r>
            <a:r>
              <a:rPr lang="ru-RU" altLang="ru-RU" sz="2200" dirty="0" smtClean="0">
                <a:latin typeface="Times New Roman Cyr" pitchFamily="18" charset="0"/>
              </a:rPr>
              <a:t>3</a:t>
            </a:r>
            <a:r>
              <a:rPr lang="en-US" altLang="ru-RU" sz="2200" i="1" dirty="0" smtClean="0">
                <a:latin typeface="Times New Roman Cyr" pitchFamily="18" charset="0"/>
              </a:rPr>
              <a:t>p</a:t>
            </a:r>
            <a:r>
              <a:rPr lang="en-US" altLang="ru-RU" sz="2200" dirty="0" smtClean="0">
                <a:latin typeface="Times New Roman Cyr" pitchFamily="18" charset="0"/>
              </a:rPr>
              <a:t> </a:t>
            </a:r>
            <a:r>
              <a:rPr lang="en-US" altLang="ru-RU" sz="2200" dirty="0">
                <a:latin typeface="Times New Roman Cyr" pitchFamily="18" charset="0"/>
              </a:rPr>
              <a:t>– </a:t>
            </a:r>
            <a:r>
              <a:rPr lang="ru-RU" altLang="ru-RU" sz="2200" dirty="0" smtClean="0">
                <a:latin typeface="Times New Roman Cyr" pitchFamily="18" charset="0"/>
              </a:rPr>
              <a:t>15</a:t>
            </a:r>
            <a:r>
              <a:rPr lang="en-US" altLang="ru-RU" sz="2200" dirty="0" smtClean="0">
                <a:latin typeface="Times New Roman Cyr" pitchFamily="18" charset="0"/>
              </a:rPr>
              <a:t>0</a:t>
            </a:r>
            <a:r>
              <a:rPr lang="ru-RU" altLang="ru-RU" sz="2200" dirty="0">
                <a:latin typeface="Times New Roman Cyr" pitchFamily="18" charset="0"/>
              </a:rPr>
              <a:t>.</a:t>
            </a:r>
            <a:endParaRPr lang="en-US" altLang="ru-RU" sz="2200" dirty="0">
              <a:latin typeface="Times New Roman Cyr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b="1" dirty="0">
                <a:solidFill>
                  <a:srgbClr val="00FFFF"/>
                </a:solidFill>
                <a:latin typeface="Times New Roman Cyr" pitchFamily="18" charset="0"/>
              </a:rPr>
              <a:t>Равновесие:</a:t>
            </a:r>
            <a:r>
              <a:rPr lang="ru-RU" altLang="ru-RU" sz="2200" dirty="0">
                <a:latin typeface="Times New Roman Cyr" pitchFamily="18" charset="0"/>
              </a:rPr>
              <a:t>  </a:t>
            </a:r>
            <a:r>
              <a:rPr lang="ru-RU" altLang="ru-RU" sz="2200" dirty="0" smtClean="0">
                <a:latin typeface="Times New Roman Cyr" pitchFamily="18" charset="0"/>
              </a:rPr>
              <a:t>150</a:t>
            </a:r>
            <a:r>
              <a:rPr lang="en-US" altLang="ru-RU" sz="2200" dirty="0" smtClean="0">
                <a:latin typeface="Times New Roman Cyr" pitchFamily="18" charset="0"/>
              </a:rPr>
              <a:t> </a:t>
            </a:r>
            <a:r>
              <a:rPr lang="en-US" altLang="ru-RU" sz="2200" dirty="0">
                <a:latin typeface="Times New Roman Cyr" pitchFamily="18" charset="0"/>
              </a:rPr>
              <a:t>– </a:t>
            </a:r>
            <a:r>
              <a:rPr lang="en-US" altLang="ru-RU" sz="2200" i="1" dirty="0" smtClean="0">
                <a:latin typeface="Times New Roman Cyr" pitchFamily="18" charset="0"/>
              </a:rPr>
              <a:t>p</a:t>
            </a:r>
            <a:r>
              <a:rPr lang="ru-RU" altLang="ru-RU" sz="2200" i="1" dirty="0" smtClean="0">
                <a:latin typeface="Times New Roman Cyr" pitchFamily="18" charset="0"/>
              </a:rPr>
              <a:t> </a:t>
            </a:r>
            <a:r>
              <a:rPr lang="en-US" altLang="ru-RU" sz="2200" dirty="0">
                <a:latin typeface="Times New Roman Cyr" pitchFamily="18" charset="0"/>
              </a:rPr>
              <a:t>= </a:t>
            </a:r>
            <a:r>
              <a:rPr lang="ru-RU" altLang="ru-RU" sz="2200" dirty="0" smtClean="0">
                <a:latin typeface="Times New Roman Cyr" pitchFamily="18" charset="0"/>
              </a:rPr>
              <a:t>3</a:t>
            </a:r>
            <a:r>
              <a:rPr lang="en-US" altLang="ru-RU" sz="2200" i="1" dirty="0" smtClean="0">
                <a:latin typeface="Times New Roman Cyr" pitchFamily="18" charset="0"/>
              </a:rPr>
              <a:t>p</a:t>
            </a:r>
            <a:r>
              <a:rPr lang="en-US" altLang="ru-RU" sz="2200" dirty="0" smtClean="0">
                <a:latin typeface="Times New Roman Cyr" pitchFamily="18" charset="0"/>
              </a:rPr>
              <a:t> </a:t>
            </a:r>
            <a:r>
              <a:rPr lang="en-US" altLang="ru-RU" sz="2200" dirty="0">
                <a:latin typeface="Times New Roman Cyr" pitchFamily="18" charset="0"/>
              </a:rPr>
              <a:t>– </a:t>
            </a:r>
            <a:r>
              <a:rPr lang="ru-RU" altLang="ru-RU" sz="2200" dirty="0" smtClean="0">
                <a:latin typeface="Times New Roman Cyr" pitchFamily="18" charset="0"/>
              </a:rPr>
              <a:t>1</a:t>
            </a:r>
            <a:r>
              <a:rPr lang="en-US" altLang="ru-RU" sz="2200" dirty="0" smtClean="0">
                <a:latin typeface="Times New Roman Cyr" pitchFamily="18" charset="0"/>
              </a:rPr>
              <a:t>50</a:t>
            </a:r>
            <a:r>
              <a:rPr lang="ru-RU" altLang="ru-RU" sz="2200" dirty="0">
                <a:latin typeface="Times New Roman Cyr" pitchFamily="18" charset="0"/>
              </a:rPr>
              <a:t>,  </a:t>
            </a:r>
            <a:r>
              <a:rPr lang="ru-RU" altLang="ru-RU" sz="2200" dirty="0" smtClean="0">
                <a:latin typeface="Times New Roman Cyr" pitchFamily="18" charset="0"/>
              </a:rPr>
              <a:t>4</a:t>
            </a:r>
            <a:r>
              <a:rPr lang="en-US" altLang="ru-RU" sz="2200" i="1" dirty="0" smtClean="0">
                <a:latin typeface="Times New Roman Cyr" pitchFamily="18" charset="0"/>
              </a:rPr>
              <a:t>p</a:t>
            </a:r>
            <a:r>
              <a:rPr lang="ru-RU" altLang="ru-RU" sz="2200" dirty="0" smtClean="0">
                <a:latin typeface="Times New Roman Cyr" pitchFamily="18" charset="0"/>
              </a:rPr>
              <a:t> </a:t>
            </a:r>
            <a:r>
              <a:rPr lang="ru-RU" altLang="ru-RU" sz="2200" dirty="0">
                <a:latin typeface="Times New Roman Cyr" pitchFamily="18" charset="0"/>
              </a:rPr>
              <a:t>= </a:t>
            </a:r>
            <a:r>
              <a:rPr lang="ru-RU" altLang="ru-RU" sz="2200" dirty="0" smtClean="0">
                <a:latin typeface="Times New Roman Cyr" pitchFamily="18" charset="0"/>
              </a:rPr>
              <a:t>300,  </a:t>
            </a:r>
            <a:r>
              <a:rPr lang="en-US" altLang="ru-RU" sz="2200" b="1" i="1" dirty="0">
                <a:solidFill>
                  <a:srgbClr val="00FFFF"/>
                </a:solidFill>
                <a:latin typeface="Times New Roman Cyr" pitchFamily="18" charset="0"/>
              </a:rPr>
              <a:t>p</a:t>
            </a:r>
            <a:r>
              <a:rPr lang="ru-RU" altLang="ru-RU" sz="2200" b="1" dirty="0">
                <a:solidFill>
                  <a:srgbClr val="00FFFF"/>
                </a:solidFill>
                <a:latin typeface="Times New Roman Cyr" pitchFamily="18" charset="0"/>
              </a:rPr>
              <a:t>* = </a:t>
            </a:r>
            <a:r>
              <a:rPr lang="ru-RU" altLang="ru-RU" sz="2200" b="1" dirty="0" smtClean="0">
                <a:solidFill>
                  <a:srgbClr val="00FFFF"/>
                </a:solidFill>
                <a:latin typeface="Times New Roman Cyr" pitchFamily="18" charset="0"/>
              </a:rPr>
              <a:t>75</a:t>
            </a:r>
            <a:r>
              <a:rPr lang="ru-RU" altLang="ru-RU" sz="2200" dirty="0" smtClean="0">
                <a:latin typeface="Times New Roman Cyr" pitchFamily="18" charset="0"/>
              </a:rPr>
              <a:t>,  </a:t>
            </a:r>
            <a:r>
              <a:rPr lang="en-US" altLang="ru-RU" sz="2200" b="1" i="1" dirty="0">
                <a:solidFill>
                  <a:srgbClr val="00FFFF"/>
                </a:solidFill>
                <a:latin typeface="Times New Roman Cyr" pitchFamily="18" charset="0"/>
              </a:rPr>
              <a:t>q</a:t>
            </a:r>
            <a:r>
              <a:rPr lang="ru-RU" altLang="ru-RU" sz="2200" b="1" dirty="0">
                <a:solidFill>
                  <a:srgbClr val="00FFFF"/>
                </a:solidFill>
                <a:latin typeface="Times New Roman Cyr" pitchFamily="18" charset="0"/>
              </a:rPr>
              <a:t>* = </a:t>
            </a:r>
            <a:r>
              <a:rPr lang="ru-RU" altLang="ru-RU" sz="2200" b="1" dirty="0" smtClean="0">
                <a:solidFill>
                  <a:srgbClr val="00FFFF"/>
                </a:solidFill>
                <a:latin typeface="Times New Roman Cyr" pitchFamily="18" charset="0"/>
              </a:rPr>
              <a:t>75</a:t>
            </a:r>
            <a:r>
              <a:rPr lang="ru-RU" altLang="ru-RU" sz="2200" dirty="0" smtClean="0">
                <a:latin typeface="Times New Roman Cyr" pitchFamily="18" charset="0"/>
              </a:rPr>
              <a:t>.</a:t>
            </a:r>
            <a:endParaRPr lang="ru-RU" altLang="ru-RU" sz="2200" dirty="0">
              <a:latin typeface="Times New Roman Cyr" pitchFamily="18" charset="0"/>
            </a:endParaRPr>
          </a:p>
        </p:txBody>
      </p:sp>
      <p:sp>
        <p:nvSpPr>
          <p:cNvPr id="13" name="Text Box 72"/>
          <p:cNvSpPr txBox="1">
            <a:spLocks noChangeArrowheads="1"/>
          </p:cNvSpPr>
          <p:nvPr/>
        </p:nvSpPr>
        <p:spPr bwMode="auto">
          <a:xfrm>
            <a:off x="171428" y="2170175"/>
            <a:ext cx="8877300" cy="1785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b="1" dirty="0" smtClean="0">
                <a:solidFill>
                  <a:srgbClr val="00FFFF"/>
                </a:solidFill>
                <a:latin typeface="Times New Roman Cyr" pitchFamily="18" charset="0"/>
              </a:rPr>
              <a:t>Государство вводит </a:t>
            </a:r>
            <a:r>
              <a:rPr lang="ru-RU" altLang="ru-RU" sz="2200" b="1" dirty="0" err="1" smtClean="0">
                <a:solidFill>
                  <a:srgbClr val="00FFFF"/>
                </a:solidFill>
                <a:latin typeface="Times New Roman Cyr" pitchFamily="18" charset="0"/>
              </a:rPr>
              <a:t>потоварный</a:t>
            </a:r>
            <a:r>
              <a:rPr lang="ru-RU" altLang="ru-RU" sz="2200" b="1" dirty="0" smtClean="0">
                <a:solidFill>
                  <a:srgbClr val="00FFFF"/>
                </a:solidFill>
                <a:latin typeface="Times New Roman Cyr" pitchFamily="18" charset="0"/>
              </a:rPr>
              <a:t> налог 8 руб./шт.:</a:t>
            </a:r>
            <a:endParaRPr lang="ru-RU" altLang="ru-RU" sz="2200" dirty="0" smtClean="0">
              <a:latin typeface="Times New Roman Cyr" pitchFamily="18" charset="0"/>
            </a:endParaRPr>
          </a:p>
          <a:p>
            <a:pPr marL="355600" indent="-355600" eaLnBrk="1" hangingPunct="1">
              <a:spcBef>
                <a:spcPct val="0"/>
              </a:spcBef>
              <a:buClrTx/>
              <a:buSzTx/>
              <a:buFontTx/>
              <a:buAutoNum type="arabicPeriod"/>
            </a:pPr>
            <a:r>
              <a:rPr lang="ru-RU" altLang="ru-RU" sz="2200" dirty="0" smtClean="0"/>
              <a:t>Будет ли результат зависеть от того, кто платит налог, производитель или потребитель?</a:t>
            </a:r>
          </a:p>
          <a:p>
            <a:pPr marL="355600" indent="-355600" eaLnBrk="1" hangingPunct="1">
              <a:spcBef>
                <a:spcPct val="0"/>
              </a:spcBef>
              <a:buClrTx/>
              <a:buSzTx/>
              <a:buFontTx/>
              <a:buAutoNum type="arabicPeriod"/>
            </a:pPr>
            <a:r>
              <a:rPr lang="ru-RU" altLang="ru-RU" sz="2200" dirty="0" smtClean="0"/>
              <a:t>Цена вырастет / упадет / останется прежней / зависит от рынка?</a:t>
            </a:r>
          </a:p>
          <a:p>
            <a:pPr marL="355600" indent="-355600" eaLnBrk="1" hangingPunct="1">
              <a:spcBef>
                <a:spcPct val="0"/>
              </a:spcBef>
              <a:buClrTx/>
              <a:buSzTx/>
              <a:buFontTx/>
              <a:buAutoNum type="arabicPeriod"/>
            </a:pPr>
            <a:r>
              <a:rPr lang="ru-RU" altLang="ru-RU" sz="2200" dirty="0" smtClean="0"/>
              <a:t>Равновесная цена вырастет на величину налога / сильнее / слабее?</a:t>
            </a:r>
            <a:endParaRPr lang="ru-RU" altLang="ru-RU" sz="2200" b="1" dirty="0">
              <a:solidFill>
                <a:srgbClr val="00FFFF"/>
              </a:solidFill>
              <a:latin typeface="Times New Roman Cyr" pitchFamily="18" charset="0"/>
            </a:endParaRPr>
          </a:p>
        </p:txBody>
      </p:sp>
      <p:sp>
        <p:nvSpPr>
          <p:cNvPr id="15" name="Text Box 72"/>
          <p:cNvSpPr txBox="1">
            <a:spLocks noChangeArrowheads="1"/>
          </p:cNvSpPr>
          <p:nvPr/>
        </p:nvSpPr>
        <p:spPr bwMode="auto">
          <a:xfrm>
            <a:off x="171428" y="3971637"/>
            <a:ext cx="8931275" cy="1785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200" i="1" dirty="0" smtClean="0">
                <a:latin typeface="Times New Roman Cyr" pitchFamily="18" charset="0"/>
              </a:rPr>
              <a:t>p</a:t>
            </a:r>
            <a:r>
              <a:rPr lang="en-US" altLang="ru-RU" sz="2200" dirty="0" smtClean="0">
                <a:latin typeface="Times New Roman Cyr" pitchFamily="18" charset="0"/>
              </a:rPr>
              <a:t> = 75 + 8 = 83 </a:t>
            </a:r>
            <a:r>
              <a:rPr lang="ru-RU" altLang="ru-RU" sz="2200" dirty="0" smtClean="0">
                <a:latin typeface="Times New Roman Cyr" pitchFamily="18" charset="0"/>
              </a:rPr>
              <a:t>руб.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dirty="0" smtClean="0">
                <a:latin typeface="Times New Roman Cyr" pitchFamily="18" charset="0"/>
              </a:rPr>
              <a:t>Объем предложения прежний: </a:t>
            </a:r>
            <a:r>
              <a:rPr lang="en-US" altLang="ru-RU" sz="2200" i="1" dirty="0" err="1" smtClean="0">
                <a:latin typeface="Times New Roman Cyr" pitchFamily="18" charset="0"/>
              </a:rPr>
              <a:t>q</a:t>
            </a:r>
            <a:r>
              <a:rPr lang="en-US" altLang="ru-RU" sz="2200" i="1" baseline="-25000" dirty="0" err="1" smtClean="0">
                <a:latin typeface="Times New Roman Cyr" pitchFamily="18" charset="0"/>
              </a:rPr>
              <a:t>S</a:t>
            </a:r>
            <a:r>
              <a:rPr lang="en-US" altLang="ru-RU" sz="2200" dirty="0" smtClean="0">
                <a:latin typeface="Times New Roman Cyr" pitchFamily="18" charset="0"/>
              </a:rPr>
              <a:t> = </a:t>
            </a:r>
            <a:r>
              <a:rPr lang="ru-RU" altLang="ru-RU" sz="2200" dirty="0" smtClean="0">
                <a:latin typeface="Times New Roman Cyr" pitchFamily="18" charset="0"/>
              </a:rPr>
              <a:t>3•(83 – 8)</a:t>
            </a:r>
            <a:r>
              <a:rPr lang="en-US" altLang="ru-RU" sz="2200" dirty="0" smtClean="0">
                <a:latin typeface="Times New Roman Cyr" pitchFamily="18" charset="0"/>
              </a:rPr>
              <a:t> – </a:t>
            </a:r>
            <a:r>
              <a:rPr lang="ru-RU" altLang="ru-RU" sz="2200" dirty="0" smtClean="0">
                <a:latin typeface="Times New Roman Cyr" pitchFamily="18" charset="0"/>
              </a:rPr>
              <a:t>15</a:t>
            </a:r>
            <a:r>
              <a:rPr lang="en-US" altLang="ru-RU" sz="2200" dirty="0" smtClean="0">
                <a:latin typeface="Times New Roman Cyr" pitchFamily="18" charset="0"/>
              </a:rPr>
              <a:t>0</a:t>
            </a:r>
            <a:r>
              <a:rPr lang="ru-RU" altLang="ru-RU" sz="2200" dirty="0" smtClean="0">
                <a:latin typeface="Times New Roman Cyr" pitchFamily="18" charset="0"/>
              </a:rPr>
              <a:t> = 75 шт.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dirty="0" smtClean="0">
                <a:latin typeface="Times New Roman Cyr" pitchFamily="18" charset="0"/>
              </a:rPr>
              <a:t>Объем спроса при росте цены упал: </a:t>
            </a:r>
            <a:r>
              <a:rPr lang="en-US" altLang="ru-RU" sz="2200" i="1" dirty="0" err="1" smtClean="0">
                <a:latin typeface="Times New Roman Cyr" pitchFamily="18" charset="0"/>
              </a:rPr>
              <a:t>q</a:t>
            </a:r>
            <a:r>
              <a:rPr lang="en-US" altLang="ru-RU" sz="2200" i="1" baseline="-25000" dirty="0" err="1" smtClean="0">
                <a:latin typeface="Times New Roman Cyr" pitchFamily="18" charset="0"/>
              </a:rPr>
              <a:t>D</a:t>
            </a:r>
            <a:r>
              <a:rPr lang="en-US" altLang="ru-RU" sz="2200" dirty="0" smtClean="0">
                <a:latin typeface="Times New Roman Cyr" pitchFamily="18" charset="0"/>
              </a:rPr>
              <a:t> = </a:t>
            </a:r>
            <a:r>
              <a:rPr lang="ru-RU" altLang="ru-RU" sz="2200" dirty="0" smtClean="0">
                <a:latin typeface="Times New Roman Cyr" pitchFamily="18" charset="0"/>
              </a:rPr>
              <a:t>150</a:t>
            </a:r>
            <a:r>
              <a:rPr lang="en-US" altLang="ru-RU" sz="2200" dirty="0" smtClean="0">
                <a:latin typeface="Times New Roman Cyr" pitchFamily="18" charset="0"/>
              </a:rPr>
              <a:t> – </a:t>
            </a:r>
            <a:r>
              <a:rPr lang="ru-RU" altLang="ru-RU" sz="2200" dirty="0" smtClean="0">
                <a:latin typeface="Times New Roman Cyr" pitchFamily="18" charset="0"/>
              </a:rPr>
              <a:t>83 = 67 шт. </a:t>
            </a:r>
            <a:r>
              <a:rPr lang="ru-RU" altLang="ru-RU" sz="2200" b="1" dirty="0" smtClean="0">
                <a:solidFill>
                  <a:srgbClr val="00FFFF"/>
                </a:solidFill>
                <a:latin typeface="Times New Roman Cyr" pitchFamily="18" charset="0"/>
              </a:rPr>
              <a:t>Избыток!</a:t>
            </a: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ru-RU" altLang="ru-RU" sz="2200" b="1" dirty="0" smtClean="0">
                <a:solidFill>
                  <a:srgbClr val="00FFFF"/>
                </a:solidFill>
              </a:rPr>
              <a:t>Равновесная цена, вне зависимости от того, кто платит налог, всегда вырастет, но меньше, чем на величину налога!!!</a:t>
            </a:r>
          </a:p>
        </p:txBody>
      </p:sp>
      <p:sp>
        <p:nvSpPr>
          <p:cNvPr id="16" name="Text Box 72"/>
          <p:cNvSpPr txBox="1">
            <a:spLocks noChangeArrowheads="1"/>
          </p:cNvSpPr>
          <p:nvPr/>
        </p:nvSpPr>
        <p:spPr bwMode="auto">
          <a:xfrm>
            <a:off x="171428" y="5759541"/>
            <a:ext cx="887730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200" i="1" dirty="0" err="1" smtClean="0">
                <a:latin typeface="Times New Roman Cyr" pitchFamily="18" charset="0"/>
              </a:rPr>
              <a:t>q</a:t>
            </a:r>
            <a:r>
              <a:rPr lang="en-US" altLang="ru-RU" sz="2200" i="1" baseline="-25000" dirty="0" err="1" smtClean="0">
                <a:latin typeface="Times New Roman Cyr" pitchFamily="18" charset="0"/>
              </a:rPr>
              <a:t>S</a:t>
            </a:r>
            <a:r>
              <a:rPr lang="en-US" altLang="ru-RU" sz="2200" dirty="0" smtClean="0">
                <a:latin typeface="Times New Roman Cyr" pitchFamily="18" charset="0"/>
              </a:rPr>
              <a:t> </a:t>
            </a:r>
            <a:r>
              <a:rPr lang="en-US" altLang="ru-RU" sz="2200" dirty="0">
                <a:latin typeface="Times New Roman Cyr" pitchFamily="18" charset="0"/>
              </a:rPr>
              <a:t>= </a:t>
            </a:r>
            <a:r>
              <a:rPr lang="ru-RU" altLang="ru-RU" sz="2200" dirty="0" smtClean="0">
                <a:latin typeface="Times New Roman Cyr" pitchFamily="18" charset="0"/>
              </a:rPr>
              <a:t>3(</a:t>
            </a:r>
            <a:r>
              <a:rPr lang="en-US" altLang="ru-RU" sz="2200" i="1" dirty="0" smtClean="0">
                <a:latin typeface="Times New Roman Cyr" pitchFamily="18" charset="0"/>
              </a:rPr>
              <a:t>p</a:t>
            </a:r>
            <a:r>
              <a:rPr lang="en-US" altLang="ru-RU" sz="2200" dirty="0" smtClean="0">
                <a:latin typeface="Times New Roman Cyr" pitchFamily="18" charset="0"/>
              </a:rPr>
              <a:t> </a:t>
            </a:r>
            <a:r>
              <a:rPr lang="en-US" altLang="ru-RU" sz="2200" dirty="0">
                <a:latin typeface="Times New Roman Cyr" pitchFamily="18" charset="0"/>
              </a:rPr>
              <a:t>– </a:t>
            </a:r>
            <a:r>
              <a:rPr lang="ru-RU" altLang="ru-RU" sz="2200" dirty="0" smtClean="0">
                <a:latin typeface="Times New Roman Cyr" pitchFamily="18" charset="0"/>
              </a:rPr>
              <a:t>8) – 15</a:t>
            </a:r>
            <a:r>
              <a:rPr lang="en-US" altLang="ru-RU" sz="2200" dirty="0" smtClean="0">
                <a:latin typeface="Times New Roman Cyr" pitchFamily="18" charset="0"/>
              </a:rPr>
              <a:t>0</a:t>
            </a:r>
            <a:r>
              <a:rPr lang="ru-RU" altLang="ru-RU" sz="2200" dirty="0" smtClean="0">
                <a:latin typeface="Times New Roman Cyr" pitchFamily="18" charset="0"/>
              </a:rPr>
              <a:t> = 3</a:t>
            </a:r>
            <a:r>
              <a:rPr lang="en-US" altLang="ru-RU" sz="2200" i="1" dirty="0" smtClean="0">
                <a:latin typeface="Times New Roman Cyr" pitchFamily="18" charset="0"/>
              </a:rPr>
              <a:t>p</a:t>
            </a:r>
            <a:r>
              <a:rPr lang="ru-RU" altLang="ru-RU" sz="2200" dirty="0" smtClean="0">
                <a:latin typeface="Times New Roman Cyr" pitchFamily="18" charset="0"/>
              </a:rPr>
              <a:t> – 174.</a:t>
            </a:r>
            <a:endParaRPr lang="en-US" altLang="ru-RU" sz="2200" dirty="0">
              <a:latin typeface="Times New Roman Cyr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b="1" dirty="0">
                <a:solidFill>
                  <a:srgbClr val="00FFFF"/>
                </a:solidFill>
                <a:latin typeface="Times New Roman Cyr" pitchFamily="18" charset="0"/>
              </a:rPr>
              <a:t>Равновесие:</a:t>
            </a:r>
            <a:r>
              <a:rPr lang="ru-RU" altLang="ru-RU" sz="2200" dirty="0">
                <a:latin typeface="Times New Roman Cyr" pitchFamily="18" charset="0"/>
              </a:rPr>
              <a:t>  </a:t>
            </a:r>
            <a:r>
              <a:rPr lang="ru-RU" altLang="ru-RU" sz="2200" dirty="0" smtClean="0">
                <a:latin typeface="Times New Roman Cyr" pitchFamily="18" charset="0"/>
              </a:rPr>
              <a:t>150</a:t>
            </a:r>
            <a:r>
              <a:rPr lang="en-US" altLang="ru-RU" sz="2200" dirty="0" smtClean="0">
                <a:latin typeface="Times New Roman Cyr" pitchFamily="18" charset="0"/>
              </a:rPr>
              <a:t> </a:t>
            </a:r>
            <a:r>
              <a:rPr lang="en-US" altLang="ru-RU" sz="2200" dirty="0">
                <a:latin typeface="Times New Roman Cyr" pitchFamily="18" charset="0"/>
              </a:rPr>
              <a:t>– </a:t>
            </a:r>
            <a:r>
              <a:rPr lang="en-US" altLang="ru-RU" sz="2200" i="1" dirty="0" smtClean="0">
                <a:latin typeface="Times New Roman Cyr" pitchFamily="18" charset="0"/>
              </a:rPr>
              <a:t>p</a:t>
            </a:r>
            <a:r>
              <a:rPr lang="ru-RU" altLang="ru-RU" sz="2200" i="1" dirty="0" smtClean="0">
                <a:latin typeface="Times New Roman Cyr" pitchFamily="18" charset="0"/>
              </a:rPr>
              <a:t> </a:t>
            </a:r>
            <a:r>
              <a:rPr lang="en-US" altLang="ru-RU" sz="2200" dirty="0">
                <a:latin typeface="Times New Roman Cyr" pitchFamily="18" charset="0"/>
              </a:rPr>
              <a:t>= </a:t>
            </a:r>
            <a:r>
              <a:rPr lang="ru-RU" altLang="ru-RU" sz="2200" dirty="0" smtClean="0">
                <a:latin typeface="Times New Roman Cyr" pitchFamily="18" charset="0"/>
              </a:rPr>
              <a:t>3</a:t>
            </a:r>
            <a:r>
              <a:rPr lang="en-US" altLang="ru-RU" sz="2200" i="1" dirty="0" smtClean="0">
                <a:latin typeface="Times New Roman Cyr" pitchFamily="18" charset="0"/>
              </a:rPr>
              <a:t>p</a:t>
            </a:r>
            <a:r>
              <a:rPr lang="en-US" altLang="ru-RU" sz="2200" dirty="0" smtClean="0">
                <a:latin typeface="Times New Roman Cyr" pitchFamily="18" charset="0"/>
              </a:rPr>
              <a:t> </a:t>
            </a:r>
            <a:r>
              <a:rPr lang="en-US" altLang="ru-RU" sz="2200" dirty="0">
                <a:latin typeface="Times New Roman Cyr" pitchFamily="18" charset="0"/>
              </a:rPr>
              <a:t>– </a:t>
            </a:r>
            <a:r>
              <a:rPr lang="ru-RU" altLang="ru-RU" sz="2200" dirty="0" smtClean="0">
                <a:latin typeface="Times New Roman Cyr" pitchFamily="18" charset="0"/>
              </a:rPr>
              <a:t>174,  4</a:t>
            </a:r>
            <a:r>
              <a:rPr lang="en-US" altLang="ru-RU" sz="2200" i="1" dirty="0" smtClean="0">
                <a:latin typeface="Times New Roman Cyr" pitchFamily="18" charset="0"/>
              </a:rPr>
              <a:t>p</a:t>
            </a:r>
            <a:r>
              <a:rPr lang="ru-RU" altLang="ru-RU" sz="2200" dirty="0" smtClean="0">
                <a:latin typeface="Times New Roman Cyr" pitchFamily="18" charset="0"/>
              </a:rPr>
              <a:t> </a:t>
            </a:r>
            <a:r>
              <a:rPr lang="ru-RU" altLang="ru-RU" sz="2200" dirty="0">
                <a:latin typeface="Times New Roman Cyr" pitchFamily="18" charset="0"/>
              </a:rPr>
              <a:t>= </a:t>
            </a:r>
            <a:r>
              <a:rPr lang="ru-RU" altLang="ru-RU" sz="2200" dirty="0" smtClean="0">
                <a:latin typeface="Times New Roman Cyr" pitchFamily="18" charset="0"/>
              </a:rPr>
              <a:t>324,  </a:t>
            </a:r>
            <a:r>
              <a:rPr lang="en-US" altLang="ru-RU" sz="2200" b="1" i="1" dirty="0">
                <a:solidFill>
                  <a:srgbClr val="00FFFF"/>
                </a:solidFill>
                <a:latin typeface="Times New Roman Cyr" pitchFamily="18" charset="0"/>
              </a:rPr>
              <a:t>p</a:t>
            </a:r>
            <a:r>
              <a:rPr lang="ru-RU" altLang="ru-RU" sz="2200" b="1" dirty="0">
                <a:solidFill>
                  <a:srgbClr val="00FFFF"/>
                </a:solidFill>
                <a:latin typeface="Times New Roman Cyr" pitchFamily="18" charset="0"/>
              </a:rPr>
              <a:t>* = </a:t>
            </a:r>
            <a:r>
              <a:rPr lang="ru-RU" altLang="ru-RU" sz="2200" b="1" dirty="0" smtClean="0">
                <a:solidFill>
                  <a:srgbClr val="00FFFF"/>
                </a:solidFill>
                <a:latin typeface="Times New Roman Cyr" pitchFamily="18" charset="0"/>
              </a:rPr>
              <a:t>81</a:t>
            </a:r>
            <a:r>
              <a:rPr lang="ru-RU" altLang="ru-RU" sz="2200" dirty="0" smtClean="0">
                <a:latin typeface="Times New Roman Cyr" pitchFamily="18" charset="0"/>
              </a:rPr>
              <a:t>,  </a:t>
            </a:r>
            <a:r>
              <a:rPr lang="en-US" altLang="ru-RU" sz="2200" b="1" i="1" dirty="0">
                <a:solidFill>
                  <a:srgbClr val="00FFFF"/>
                </a:solidFill>
                <a:latin typeface="Times New Roman Cyr" pitchFamily="18" charset="0"/>
              </a:rPr>
              <a:t>q</a:t>
            </a:r>
            <a:r>
              <a:rPr lang="ru-RU" altLang="ru-RU" sz="2200" b="1" dirty="0">
                <a:solidFill>
                  <a:srgbClr val="00FFFF"/>
                </a:solidFill>
                <a:latin typeface="Times New Roman Cyr" pitchFamily="18" charset="0"/>
              </a:rPr>
              <a:t>* = </a:t>
            </a:r>
            <a:r>
              <a:rPr lang="ru-RU" altLang="ru-RU" sz="2200" b="1" dirty="0" smtClean="0">
                <a:solidFill>
                  <a:srgbClr val="00FFFF"/>
                </a:solidFill>
                <a:latin typeface="Times New Roman Cyr" pitchFamily="18" charset="0"/>
              </a:rPr>
              <a:t>69</a:t>
            </a:r>
            <a:r>
              <a:rPr lang="ru-RU" altLang="ru-RU" sz="2200" dirty="0" smtClean="0">
                <a:latin typeface="Times New Roman Cyr" pitchFamily="18" charset="0"/>
              </a:rPr>
              <a:t>.</a:t>
            </a:r>
            <a:endParaRPr lang="ru-RU" altLang="ru-RU" sz="2200" dirty="0">
              <a:latin typeface="Times New Roman Cyr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9122104"/>
      </p:ext>
    </p:extLst>
  </p:cSld>
  <p:clrMapOvr>
    <a:masterClrMapping/>
  </p:clrMapOvr>
  <p:transition spd="slow" advTm="586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5" grpId="0"/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388"/>
          <p:cNvSpPr txBox="1">
            <a:spLocks noChangeArrowheads="1"/>
          </p:cNvSpPr>
          <p:nvPr/>
        </p:nvSpPr>
        <p:spPr bwMode="auto">
          <a:xfrm>
            <a:off x="182563" y="346075"/>
            <a:ext cx="8797925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Влияние других видов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налогов и субсидий</a:t>
            </a:r>
            <a:endParaRPr lang="ru-RU" altLang="ru-RU" b="1" dirty="0">
              <a:solidFill>
                <a:srgbClr val="00FFFF"/>
              </a:solidFill>
              <a:latin typeface="Times New Roman Cyr" pitchFamily="18" charset="0"/>
            </a:endParaRPr>
          </a:p>
        </p:txBody>
      </p:sp>
      <p:sp>
        <p:nvSpPr>
          <p:cNvPr id="7171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7200" b="1">
                <a:latin typeface="Times New Roman Cyr" pitchFamily="18" charset="0"/>
              </a:rPr>
              <a:t>5</a:t>
            </a:r>
            <a:endParaRPr lang="ru-RU" altLang="ru-RU" sz="7200">
              <a:latin typeface="Times New Roman Cyr" pitchFamily="18" charset="0"/>
            </a:endParaRPr>
          </a:p>
        </p:txBody>
      </p:sp>
      <p:sp>
        <p:nvSpPr>
          <p:cNvPr id="6" name="Text Box 72"/>
          <p:cNvSpPr txBox="1">
            <a:spLocks noChangeArrowheads="1"/>
          </p:cNvSpPr>
          <p:nvPr/>
        </p:nvSpPr>
        <p:spPr bwMode="auto">
          <a:xfrm>
            <a:off x="157780" y="1460421"/>
            <a:ext cx="887730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b="1" dirty="0" smtClean="0">
                <a:solidFill>
                  <a:srgbClr val="00FFFF"/>
                </a:solidFill>
                <a:latin typeface="Times New Roman Cyr" pitchFamily="18" charset="0"/>
              </a:rPr>
              <a:t>2. Субсидия 10 руб. за пирожное:  </a:t>
            </a:r>
            <a:r>
              <a:rPr lang="en-US" altLang="ru-RU" sz="2200" i="1" dirty="0" err="1" smtClean="0">
                <a:latin typeface="Times New Roman Cyr" pitchFamily="18" charset="0"/>
              </a:rPr>
              <a:t>q</a:t>
            </a:r>
            <a:r>
              <a:rPr lang="en-US" altLang="ru-RU" sz="2200" i="1" baseline="-25000" dirty="0" err="1" smtClean="0">
                <a:latin typeface="Times New Roman Cyr" pitchFamily="18" charset="0"/>
              </a:rPr>
              <a:t>S</a:t>
            </a:r>
            <a:r>
              <a:rPr lang="en-US" altLang="ru-RU" sz="2200" dirty="0" smtClean="0">
                <a:latin typeface="Times New Roman Cyr" pitchFamily="18" charset="0"/>
              </a:rPr>
              <a:t> </a:t>
            </a:r>
            <a:r>
              <a:rPr lang="en-US" altLang="ru-RU" sz="2200" dirty="0">
                <a:latin typeface="Times New Roman Cyr" pitchFamily="18" charset="0"/>
              </a:rPr>
              <a:t>= </a:t>
            </a:r>
            <a:r>
              <a:rPr lang="ru-RU" altLang="ru-RU" sz="2200" dirty="0" smtClean="0">
                <a:latin typeface="Times New Roman Cyr" pitchFamily="18" charset="0"/>
              </a:rPr>
              <a:t>3(</a:t>
            </a:r>
            <a:r>
              <a:rPr lang="en-US" altLang="ru-RU" sz="2200" i="1" dirty="0" smtClean="0">
                <a:latin typeface="Times New Roman Cyr" pitchFamily="18" charset="0"/>
              </a:rPr>
              <a:t>p</a:t>
            </a:r>
            <a:r>
              <a:rPr lang="en-US" altLang="ru-RU" sz="2200" dirty="0" smtClean="0">
                <a:latin typeface="Times New Roman Cyr" pitchFamily="18" charset="0"/>
              </a:rPr>
              <a:t> </a:t>
            </a:r>
            <a:r>
              <a:rPr lang="ru-RU" altLang="ru-RU" sz="2200" dirty="0" smtClean="0">
                <a:latin typeface="Times New Roman Cyr" pitchFamily="18" charset="0"/>
              </a:rPr>
              <a:t>+</a:t>
            </a:r>
            <a:r>
              <a:rPr lang="en-US" altLang="ru-RU" sz="2200" dirty="0" smtClean="0">
                <a:latin typeface="Times New Roman Cyr" pitchFamily="18" charset="0"/>
              </a:rPr>
              <a:t> </a:t>
            </a:r>
            <a:r>
              <a:rPr lang="ru-RU" altLang="ru-RU" sz="2200" dirty="0" smtClean="0">
                <a:latin typeface="Times New Roman Cyr" pitchFamily="18" charset="0"/>
              </a:rPr>
              <a:t>10) – 15</a:t>
            </a:r>
            <a:r>
              <a:rPr lang="en-US" altLang="ru-RU" sz="2200" dirty="0" smtClean="0">
                <a:latin typeface="Times New Roman Cyr" pitchFamily="18" charset="0"/>
              </a:rPr>
              <a:t>0</a:t>
            </a:r>
            <a:r>
              <a:rPr lang="ru-RU" altLang="ru-RU" sz="2200" dirty="0" smtClean="0">
                <a:latin typeface="Times New Roman Cyr" pitchFamily="18" charset="0"/>
              </a:rPr>
              <a:t> = 3</a:t>
            </a:r>
            <a:r>
              <a:rPr lang="en-US" altLang="ru-RU" sz="2200" i="1" dirty="0" smtClean="0">
                <a:latin typeface="Times New Roman Cyr" pitchFamily="18" charset="0"/>
              </a:rPr>
              <a:t>p</a:t>
            </a:r>
            <a:r>
              <a:rPr lang="ru-RU" altLang="ru-RU" sz="2200" dirty="0" smtClean="0">
                <a:latin typeface="Times New Roman Cyr" pitchFamily="18" charset="0"/>
              </a:rPr>
              <a:t> – 120.</a:t>
            </a:r>
            <a:br>
              <a:rPr lang="ru-RU" altLang="ru-RU" sz="2200" dirty="0" smtClean="0">
                <a:latin typeface="Times New Roman Cyr" pitchFamily="18" charset="0"/>
              </a:rPr>
            </a:br>
            <a:r>
              <a:rPr lang="ru-RU" altLang="ru-RU" sz="2200" dirty="0" smtClean="0">
                <a:latin typeface="Times New Roman Cyr" pitchFamily="18" charset="0"/>
              </a:rPr>
              <a:t>    Субсидия – налог наоборот!</a:t>
            </a:r>
            <a:endParaRPr lang="ru-RU" altLang="ru-RU" sz="2200" dirty="0">
              <a:latin typeface="Times New Roman Cyr" pitchFamily="18" charset="0"/>
            </a:endParaRPr>
          </a:p>
        </p:txBody>
      </p:sp>
      <p:sp>
        <p:nvSpPr>
          <p:cNvPr id="7" name="Text Box 72"/>
          <p:cNvSpPr txBox="1">
            <a:spLocks noChangeArrowheads="1"/>
          </p:cNvSpPr>
          <p:nvPr/>
        </p:nvSpPr>
        <p:spPr bwMode="auto">
          <a:xfrm>
            <a:off x="157780" y="2164268"/>
            <a:ext cx="8877300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b="1" dirty="0" smtClean="0">
                <a:solidFill>
                  <a:srgbClr val="00FFFF"/>
                </a:solidFill>
                <a:latin typeface="Times New Roman Cyr" pitchFamily="18" charset="0"/>
              </a:rPr>
              <a:t>3. Налог 10% с выручки:  </a:t>
            </a:r>
            <a:r>
              <a:rPr lang="en-US" altLang="ru-RU" sz="2200" i="1" dirty="0" err="1" smtClean="0">
                <a:latin typeface="Times New Roman Cyr" pitchFamily="18" charset="0"/>
              </a:rPr>
              <a:t>q</a:t>
            </a:r>
            <a:r>
              <a:rPr lang="en-US" altLang="ru-RU" sz="2200" i="1" baseline="-25000" dirty="0" err="1" smtClean="0">
                <a:latin typeface="Times New Roman Cyr" pitchFamily="18" charset="0"/>
              </a:rPr>
              <a:t>S</a:t>
            </a:r>
            <a:r>
              <a:rPr lang="en-US" altLang="ru-RU" sz="2200" dirty="0" smtClean="0">
                <a:latin typeface="Times New Roman Cyr" pitchFamily="18" charset="0"/>
              </a:rPr>
              <a:t> </a:t>
            </a:r>
            <a:r>
              <a:rPr lang="en-US" altLang="ru-RU" sz="2200" dirty="0">
                <a:latin typeface="Times New Roman Cyr" pitchFamily="18" charset="0"/>
              </a:rPr>
              <a:t>= </a:t>
            </a:r>
            <a:r>
              <a:rPr lang="ru-RU" altLang="ru-RU" sz="2200" dirty="0" smtClean="0">
                <a:latin typeface="Times New Roman Cyr" pitchFamily="18" charset="0"/>
              </a:rPr>
              <a:t>3•(0,9</a:t>
            </a:r>
            <a:r>
              <a:rPr lang="en-US" altLang="ru-RU" sz="2200" i="1" dirty="0" smtClean="0">
                <a:latin typeface="Times New Roman Cyr" pitchFamily="18" charset="0"/>
              </a:rPr>
              <a:t>p</a:t>
            </a:r>
            <a:r>
              <a:rPr lang="ru-RU" altLang="ru-RU" sz="2200" dirty="0" smtClean="0">
                <a:latin typeface="Times New Roman Cyr" pitchFamily="18" charset="0"/>
              </a:rPr>
              <a:t>) – 15</a:t>
            </a:r>
            <a:r>
              <a:rPr lang="en-US" altLang="ru-RU" sz="2200" dirty="0" smtClean="0">
                <a:latin typeface="Times New Roman Cyr" pitchFamily="18" charset="0"/>
              </a:rPr>
              <a:t>0</a:t>
            </a:r>
            <a:r>
              <a:rPr lang="ru-RU" altLang="ru-RU" sz="2200" dirty="0" smtClean="0">
                <a:latin typeface="Times New Roman Cyr" pitchFamily="18" charset="0"/>
              </a:rPr>
              <a:t> = 2,7</a:t>
            </a:r>
            <a:r>
              <a:rPr lang="en-US" altLang="ru-RU" sz="2200" i="1" dirty="0" smtClean="0">
                <a:latin typeface="Times New Roman Cyr" pitchFamily="18" charset="0"/>
              </a:rPr>
              <a:t>p</a:t>
            </a:r>
            <a:r>
              <a:rPr lang="ru-RU" altLang="ru-RU" sz="2200" dirty="0" smtClean="0">
                <a:latin typeface="Times New Roman Cyr" pitchFamily="18" charset="0"/>
              </a:rPr>
              <a:t> – 150.</a:t>
            </a:r>
            <a:endParaRPr lang="ru-RU" altLang="ru-RU" sz="2200" dirty="0">
              <a:latin typeface="Times New Roman Cyr" pitchFamily="18" charset="0"/>
            </a:endParaRPr>
          </a:p>
        </p:txBody>
      </p:sp>
      <p:sp>
        <p:nvSpPr>
          <p:cNvPr id="8" name="Text Box 72"/>
          <p:cNvSpPr txBox="1">
            <a:spLocks noChangeArrowheads="1"/>
          </p:cNvSpPr>
          <p:nvPr/>
        </p:nvSpPr>
        <p:spPr bwMode="auto">
          <a:xfrm>
            <a:off x="130484" y="4008809"/>
            <a:ext cx="8877300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b="1" dirty="0" smtClean="0">
                <a:solidFill>
                  <a:srgbClr val="00FFFF"/>
                </a:solidFill>
                <a:latin typeface="Times New Roman Cyr" pitchFamily="18" charset="0"/>
              </a:rPr>
              <a:t>6. Налог с продаж 5%:  </a:t>
            </a:r>
            <a:r>
              <a:rPr lang="en-US" altLang="ru-RU" sz="2200" i="1" dirty="0" err="1" smtClean="0">
                <a:latin typeface="Times New Roman Cyr" pitchFamily="18" charset="0"/>
              </a:rPr>
              <a:t>q</a:t>
            </a:r>
            <a:r>
              <a:rPr lang="en-US" altLang="ru-RU" sz="2200" i="1" baseline="-25000" dirty="0" err="1" smtClean="0">
                <a:latin typeface="Times New Roman Cyr" pitchFamily="18" charset="0"/>
              </a:rPr>
              <a:t>S</a:t>
            </a:r>
            <a:r>
              <a:rPr lang="en-US" altLang="ru-RU" sz="2200" dirty="0" smtClean="0">
                <a:latin typeface="Times New Roman Cyr" pitchFamily="18" charset="0"/>
              </a:rPr>
              <a:t> </a:t>
            </a:r>
            <a:r>
              <a:rPr lang="en-US" altLang="ru-RU" sz="2200" dirty="0">
                <a:latin typeface="Times New Roman Cyr" pitchFamily="18" charset="0"/>
              </a:rPr>
              <a:t>= </a:t>
            </a:r>
            <a:r>
              <a:rPr lang="ru-RU" altLang="ru-RU" sz="2200" dirty="0" smtClean="0">
                <a:latin typeface="Times New Roman Cyr" pitchFamily="18" charset="0"/>
              </a:rPr>
              <a:t>3•(</a:t>
            </a:r>
            <a:r>
              <a:rPr lang="en-US" altLang="ru-RU" sz="2200" i="1" dirty="0" smtClean="0">
                <a:latin typeface="Times New Roman Cyr" pitchFamily="18" charset="0"/>
              </a:rPr>
              <a:t>p</a:t>
            </a:r>
            <a:r>
              <a:rPr lang="ru-RU" altLang="ru-RU" sz="2200" i="1" dirty="0" smtClean="0">
                <a:latin typeface="Times New Roman Cyr" pitchFamily="18" charset="0"/>
              </a:rPr>
              <a:t> / </a:t>
            </a:r>
            <a:r>
              <a:rPr lang="ru-RU" altLang="ru-RU" sz="2200" dirty="0" smtClean="0">
                <a:latin typeface="Times New Roman Cyr" pitchFamily="18" charset="0"/>
              </a:rPr>
              <a:t>1,05) – 15</a:t>
            </a:r>
            <a:r>
              <a:rPr lang="en-US" altLang="ru-RU" sz="2200" dirty="0" smtClean="0">
                <a:latin typeface="Times New Roman Cyr" pitchFamily="18" charset="0"/>
              </a:rPr>
              <a:t>0</a:t>
            </a:r>
            <a:r>
              <a:rPr lang="ru-RU" altLang="ru-RU" sz="2200" dirty="0" smtClean="0">
                <a:latin typeface="Times New Roman Cyr" pitchFamily="18" charset="0"/>
              </a:rPr>
              <a:t> </a:t>
            </a:r>
            <a:r>
              <a:rPr lang="ru-RU" altLang="ru-RU" sz="2200" dirty="0" smtClean="0">
                <a:latin typeface="Times New Roman Cyr" pitchFamily="18" charset="0"/>
                <a:sym typeface="Symbol"/>
              </a:rPr>
              <a:t></a:t>
            </a:r>
            <a:r>
              <a:rPr lang="ru-RU" altLang="ru-RU" sz="2200" dirty="0" smtClean="0">
                <a:latin typeface="Times New Roman Cyr" pitchFamily="18" charset="0"/>
              </a:rPr>
              <a:t> 2,86</a:t>
            </a:r>
            <a:r>
              <a:rPr lang="en-US" altLang="ru-RU" sz="2200" i="1" dirty="0" smtClean="0">
                <a:latin typeface="Times New Roman Cyr" pitchFamily="18" charset="0"/>
              </a:rPr>
              <a:t>p</a:t>
            </a:r>
            <a:r>
              <a:rPr lang="ru-RU" altLang="ru-RU" sz="2200" dirty="0" smtClean="0">
                <a:latin typeface="Times New Roman Cyr" pitchFamily="18" charset="0"/>
              </a:rPr>
              <a:t> – 150.</a:t>
            </a:r>
            <a:endParaRPr lang="ru-RU" altLang="ru-RU" sz="2200" dirty="0">
              <a:latin typeface="Times New Roman Cyr" pitchFamily="18" charset="0"/>
            </a:endParaRPr>
          </a:p>
        </p:txBody>
      </p:sp>
      <p:sp>
        <p:nvSpPr>
          <p:cNvPr id="9" name="Text Box 72"/>
          <p:cNvSpPr txBox="1">
            <a:spLocks noChangeArrowheads="1"/>
          </p:cNvSpPr>
          <p:nvPr/>
        </p:nvSpPr>
        <p:spPr bwMode="auto">
          <a:xfrm>
            <a:off x="403444" y="4404589"/>
            <a:ext cx="4045727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dirty="0" smtClean="0">
                <a:latin typeface="Times New Roman Cyr" pitchFamily="18" charset="0"/>
              </a:rPr>
              <a:t>Пример: оплачены услуги связи на </a:t>
            </a:r>
            <a:r>
              <a:rPr lang="ru-RU" altLang="ru-RU" sz="2200" b="1" dirty="0" smtClean="0">
                <a:solidFill>
                  <a:srgbClr val="00FFFF"/>
                </a:solidFill>
                <a:latin typeface="Times New Roman Cyr" pitchFamily="18" charset="0"/>
              </a:rPr>
              <a:t>500 руб.</a:t>
            </a:r>
            <a:r>
              <a:rPr lang="ru-RU" altLang="ru-RU" sz="2200" dirty="0" smtClean="0">
                <a:latin typeface="Times New Roman Cyr" pitchFamily="18" charset="0"/>
              </a:rPr>
              <a:t>, в т. ч. НДС 18% = ?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5172502" y="4443159"/>
            <a:ext cx="388925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altLang="ru-RU" dirty="0"/>
              <a:t>Цена без НДС = 100</a:t>
            </a:r>
            <a:r>
              <a:rPr lang="ru-RU" altLang="ru-RU" dirty="0" smtClean="0"/>
              <a:t>%</a:t>
            </a:r>
          </a:p>
          <a:p>
            <a:r>
              <a:rPr lang="ru-RU" altLang="ru-RU" dirty="0"/>
              <a:t> </a:t>
            </a:r>
            <a:r>
              <a:rPr lang="ru-RU" altLang="ru-RU" dirty="0" smtClean="0"/>
              <a:t>               НДС = 18%</a:t>
            </a:r>
            <a:endParaRPr lang="ru-RU" altLang="ru-RU" dirty="0"/>
          </a:p>
          <a:p>
            <a:r>
              <a:rPr lang="ru-RU" altLang="ru-RU" dirty="0" smtClean="0"/>
              <a:t>    Цена с НДС = 118% = </a:t>
            </a:r>
            <a:r>
              <a:rPr lang="ru-RU" altLang="ru-RU" b="1" dirty="0" smtClean="0">
                <a:solidFill>
                  <a:srgbClr val="00FFFF"/>
                </a:solidFill>
              </a:rPr>
              <a:t>500 руб.</a:t>
            </a:r>
            <a:endParaRPr lang="ru-RU" altLang="ru-RU" b="1" dirty="0">
              <a:solidFill>
                <a:srgbClr val="00FFFF"/>
              </a:solidFill>
            </a:endParaRPr>
          </a:p>
        </p:txBody>
      </p:sp>
      <p:sp>
        <p:nvSpPr>
          <p:cNvPr id="11" name="Text Box 72"/>
          <p:cNvSpPr txBox="1">
            <a:spLocks noChangeArrowheads="1"/>
          </p:cNvSpPr>
          <p:nvPr/>
        </p:nvSpPr>
        <p:spPr bwMode="auto">
          <a:xfrm>
            <a:off x="403443" y="5164520"/>
            <a:ext cx="5778993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dirty="0" smtClean="0">
                <a:latin typeface="Times New Roman Cyr" pitchFamily="18" charset="0"/>
              </a:rPr>
              <a:t>НДС = 500•18%/118% = </a:t>
            </a:r>
            <a:r>
              <a:rPr lang="ru-RU" altLang="ru-RU" sz="2200" b="1" dirty="0" smtClean="0">
                <a:solidFill>
                  <a:srgbClr val="00FFFF"/>
                </a:solidFill>
                <a:latin typeface="Times New Roman Cyr" pitchFamily="18" charset="0"/>
              </a:rPr>
              <a:t>76,27 руб.</a:t>
            </a: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ru-RU" altLang="ru-RU" sz="2200" dirty="0" smtClean="0">
                <a:latin typeface="Times New Roman Cyr" pitchFamily="18" charset="0"/>
              </a:rPr>
              <a:t>Цена без НДС = 500•100%/118% = </a:t>
            </a:r>
            <a:r>
              <a:rPr lang="ru-RU" altLang="ru-RU" sz="2200" b="1" dirty="0" smtClean="0">
                <a:solidFill>
                  <a:srgbClr val="00FFFF"/>
                </a:solidFill>
                <a:latin typeface="Times New Roman Cyr" pitchFamily="18" charset="0"/>
              </a:rPr>
              <a:t>423,73 руб.</a:t>
            </a:r>
            <a:endParaRPr lang="ru-RU" altLang="ru-RU" sz="2200" dirty="0" smtClean="0">
              <a:latin typeface="Times New Roman Cyr" pitchFamily="18" charset="0"/>
            </a:endParaRPr>
          </a:p>
        </p:txBody>
      </p:sp>
      <p:sp>
        <p:nvSpPr>
          <p:cNvPr id="13" name="Text Box 72"/>
          <p:cNvSpPr txBox="1">
            <a:spLocks noChangeArrowheads="1"/>
          </p:cNvSpPr>
          <p:nvPr/>
        </p:nvSpPr>
        <p:spPr bwMode="auto">
          <a:xfrm>
            <a:off x="141618" y="5960438"/>
            <a:ext cx="8961437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b="1" dirty="0" smtClean="0">
                <a:solidFill>
                  <a:srgbClr val="00FFFF"/>
                </a:solidFill>
                <a:latin typeface="Times New Roman Cyr" pitchFamily="18" charset="0"/>
              </a:rPr>
              <a:t>7. Налог на доходы физических лиц вырос с 13 до 15%:  </a:t>
            </a:r>
            <a:r>
              <a:rPr lang="en-US" altLang="ru-RU" sz="2200" i="1" dirty="0" err="1" smtClean="0">
                <a:latin typeface="Times New Roman Cyr" pitchFamily="18" charset="0"/>
              </a:rPr>
              <a:t>q</a:t>
            </a:r>
            <a:r>
              <a:rPr lang="en-US" altLang="ru-RU" sz="2200" i="1" baseline="-25000" dirty="0" err="1" smtClean="0">
                <a:latin typeface="Times New Roman Cyr" pitchFamily="18" charset="0"/>
              </a:rPr>
              <a:t>S</a:t>
            </a:r>
            <a:r>
              <a:rPr lang="en-US" altLang="ru-RU" sz="2200" dirty="0" smtClean="0">
                <a:latin typeface="Times New Roman Cyr" pitchFamily="18" charset="0"/>
              </a:rPr>
              <a:t> </a:t>
            </a:r>
            <a:r>
              <a:rPr lang="en-US" altLang="ru-RU" sz="2200" dirty="0">
                <a:latin typeface="Times New Roman Cyr" pitchFamily="18" charset="0"/>
              </a:rPr>
              <a:t>= </a:t>
            </a:r>
            <a:r>
              <a:rPr lang="ru-RU" altLang="ru-RU" sz="2200" dirty="0" smtClean="0">
                <a:latin typeface="Times New Roman Cyr" pitchFamily="18" charset="0"/>
              </a:rPr>
              <a:t>3</a:t>
            </a:r>
            <a:r>
              <a:rPr lang="en-US" altLang="ru-RU" sz="2200" i="1" dirty="0" smtClean="0">
                <a:latin typeface="Times New Roman Cyr" pitchFamily="18" charset="0"/>
              </a:rPr>
              <a:t>p</a:t>
            </a:r>
            <a:r>
              <a:rPr lang="ru-RU" altLang="ru-RU" sz="2200" dirty="0" smtClean="0">
                <a:latin typeface="Times New Roman Cyr" pitchFamily="18" charset="0"/>
              </a:rPr>
              <a:t> – 150.</a:t>
            </a:r>
            <a:br>
              <a:rPr lang="ru-RU" altLang="ru-RU" sz="2200" dirty="0" smtClean="0">
                <a:latin typeface="Times New Roman Cyr" pitchFamily="18" charset="0"/>
              </a:rPr>
            </a:br>
            <a:r>
              <a:rPr lang="ru-RU" altLang="ru-RU" sz="2200" dirty="0" smtClean="0">
                <a:latin typeface="Times New Roman Cyr" pitchFamily="18" charset="0"/>
              </a:rPr>
              <a:t>    Изменяет спрос, но не предложение!</a:t>
            </a:r>
            <a:endParaRPr lang="ru-RU" altLang="ru-RU" sz="2200" dirty="0">
              <a:latin typeface="Times New Roman Cyr" pitchFamily="18" charset="0"/>
            </a:endParaRPr>
          </a:p>
        </p:txBody>
      </p:sp>
      <p:sp>
        <p:nvSpPr>
          <p:cNvPr id="14" name="Text Box 72"/>
          <p:cNvSpPr txBox="1">
            <a:spLocks noChangeArrowheads="1"/>
          </p:cNvSpPr>
          <p:nvPr/>
        </p:nvSpPr>
        <p:spPr bwMode="auto">
          <a:xfrm>
            <a:off x="144132" y="2589528"/>
            <a:ext cx="887730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b="1" dirty="0" smtClean="0">
                <a:solidFill>
                  <a:srgbClr val="00FFFF"/>
                </a:solidFill>
                <a:latin typeface="Times New Roman Cyr" pitchFamily="18" charset="0"/>
              </a:rPr>
              <a:t>4. Оба налога 8 руб. и 10%:  </a:t>
            </a:r>
            <a:r>
              <a:rPr lang="en-US" altLang="ru-RU" sz="2200" i="1" dirty="0" err="1" smtClean="0">
                <a:latin typeface="Times New Roman Cyr" pitchFamily="18" charset="0"/>
              </a:rPr>
              <a:t>q</a:t>
            </a:r>
            <a:r>
              <a:rPr lang="en-US" altLang="ru-RU" sz="2200" i="1" baseline="-25000" dirty="0" err="1" smtClean="0">
                <a:latin typeface="Times New Roman Cyr" pitchFamily="18" charset="0"/>
              </a:rPr>
              <a:t>S</a:t>
            </a:r>
            <a:r>
              <a:rPr lang="en-US" altLang="ru-RU" sz="2200" dirty="0" smtClean="0">
                <a:latin typeface="Times New Roman Cyr" pitchFamily="18" charset="0"/>
              </a:rPr>
              <a:t> </a:t>
            </a:r>
            <a:r>
              <a:rPr lang="en-US" altLang="ru-RU" sz="2200" dirty="0">
                <a:latin typeface="Times New Roman Cyr" pitchFamily="18" charset="0"/>
              </a:rPr>
              <a:t>= </a:t>
            </a:r>
            <a:r>
              <a:rPr lang="ru-RU" altLang="ru-RU" sz="2200" dirty="0" smtClean="0">
                <a:latin typeface="Times New Roman Cyr" pitchFamily="18" charset="0"/>
              </a:rPr>
              <a:t>3•(0,9</a:t>
            </a:r>
            <a:r>
              <a:rPr lang="en-US" altLang="ru-RU" sz="2200" i="1" dirty="0" smtClean="0">
                <a:latin typeface="Times New Roman Cyr" pitchFamily="18" charset="0"/>
              </a:rPr>
              <a:t>p</a:t>
            </a:r>
            <a:r>
              <a:rPr lang="ru-RU" altLang="ru-RU" sz="2200" dirty="0" smtClean="0">
                <a:latin typeface="Times New Roman Cyr" pitchFamily="18" charset="0"/>
              </a:rPr>
              <a:t> – 8) – 15</a:t>
            </a:r>
            <a:r>
              <a:rPr lang="en-US" altLang="ru-RU" sz="2200" dirty="0" smtClean="0">
                <a:latin typeface="Times New Roman Cyr" pitchFamily="18" charset="0"/>
              </a:rPr>
              <a:t>0</a:t>
            </a:r>
            <a:r>
              <a:rPr lang="ru-RU" altLang="ru-RU" sz="2200" dirty="0" smtClean="0">
                <a:latin typeface="Times New Roman Cyr" pitchFamily="18" charset="0"/>
              </a:rPr>
              <a:t> = 2,7</a:t>
            </a:r>
            <a:r>
              <a:rPr lang="en-US" altLang="ru-RU" sz="2200" i="1" dirty="0" smtClean="0">
                <a:latin typeface="Times New Roman Cyr" pitchFamily="18" charset="0"/>
              </a:rPr>
              <a:t>p</a:t>
            </a:r>
            <a:r>
              <a:rPr lang="ru-RU" altLang="ru-RU" sz="2200" dirty="0" smtClean="0">
                <a:latin typeface="Times New Roman Cyr" pitchFamily="18" charset="0"/>
              </a:rPr>
              <a:t> – 174.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dirty="0">
                <a:latin typeface="Times New Roman Cyr" pitchFamily="18" charset="0"/>
              </a:rPr>
              <a:t> </a:t>
            </a:r>
            <a:r>
              <a:rPr lang="ru-RU" altLang="ru-RU" sz="2200" dirty="0" smtClean="0">
                <a:latin typeface="Times New Roman Cyr" pitchFamily="18" charset="0"/>
              </a:rPr>
              <a:t>   Важна последовательность взимания налогов!</a:t>
            </a:r>
            <a:endParaRPr lang="ru-RU" altLang="ru-RU" sz="2200" dirty="0">
              <a:latin typeface="Times New Roman Cyr" pitchFamily="18" charset="0"/>
            </a:endParaRPr>
          </a:p>
        </p:txBody>
      </p:sp>
      <p:sp>
        <p:nvSpPr>
          <p:cNvPr id="15" name="Text Box 72"/>
          <p:cNvSpPr txBox="1">
            <a:spLocks noChangeArrowheads="1"/>
          </p:cNvSpPr>
          <p:nvPr/>
        </p:nvSpPr>
        <p:spPr bwMode="auto">
          <a:xfrm>
            <a:off x="142875" y="3281463"/>
            <a:ext cx="887730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b="1" dirty="0" smtClean="0">
                <a:solidFill>
                  <a:srgbClr val="00FFFF"/>
                </a:solidFill>
                <a:latin typeface="Times New Roman Cyr" pitchFamily="18" charset="0"/>
              </a:rPr>
              <a:t>5. Фиксированный налог 100 тыс. руб.:  </a:t>
            </a:r>
            <a:r>
              <a:rPr lang="en-US" altLang="ru-RU" sz="2200" i="1" dirty="0" err="1" smtClean="0">
                <a:latin typeface="Times New Roman Cyr" pitchFamily="18" charset="0"/>
              </a:rPr>
              <a:t>q</a:t>
            </a:r>
            <a:r>
              <a:rPr lang="en-US" altLang="ru-RU" sz="2200" i="1" baseline="-25000" dirty="0" err="1" smtClean="0">
                <a:latin typeface="Times New Roman Cyr" pitchFamily="18" charset="0"/>
              </a:rPr>
              <a:t>S</a:t>
            </a:r>
            <a:r>
              <a:rPr lang="en-US" altLang="ru-RU" sz="2200" dirty="0" smtClean="0">
                <a:latin typeface="Times New Roman Cyr" pitchFamily="18" charset="0"/>
              </a:rPr>
              <a:t> </a:t>
            </a:r>
            <a:r>
              <a:rPr lang="en-US" altLang="ru-RU" sz="2200" dirty="0">
                <a:latin typeface="Times New Roman Cyr" pitchFamily="18" charset="0"/>
              </a:rPr>
              <a:t>= </a:t>
            </a:r>
            <a:r>
              <a:rPr lang="ru-RU" altLang="ru-RU" sz="2200" dirty="0" smtClean="0">
                <a:latin typeface="Times New Roman Cyr" pitchFamily="18" charset="0"/>
              </a:rPr>
              <a:t>3</a:t>
            </a:r>
            <a:r>
              <a:rPr lang="en-US" altLang="ru-RU" sz="2200" i="1" dirty="0" smtClean="0">
                <a:latin typeface="Times New Roman Cyr" pitchFamily="18" charset="0"/>
              </a:rPr>
              <a:t>p</a:t>
            </a:r>
            <a:r>
              <a:rPr lang="ru-RU" altLang="ru-RU" sz="2200" dirty="0" smtClean="0">
                <a:latin typeface="Times New Roman Cyr" pitchFamily="18" charset="0"/>
              </a:rPr>
              <a:t> – 15</a:t>
            </a:r>
            <a:r>
              <a:rPr lang="en-US" altLang="ru-RU" sz="2200" dirty="0" smtClean="0">
                <a:latin typeface="Times New Roman Cyr" pitchFamily="18" charset="0"/>
              </a:rPr>
              <a:t>0</a:t>
            </a:r>
            <a:r>
              <a:rPr lang="ru-RU" altLang="ru-RU" sz="2200" dirty="0" smtClean="0">
                <a:latin typeface="Times New Roman Cyr" pitchFamily="18" charset="0"/>
              </a:rPr>
              <a:t>.</a:t>
            </a:r>
            <a:br>
              <a:rPr lang="ru-RU" altLang="ru-RU" sz="2200" dirty="0" smtClean="0">
                <a:latin typeface="Times New Roman Cyr" pitchFamily="18" charset="0"/>
              </a:rPr>
            </a:br>
            <a:r>
              <a:rPr lang="ru-RU" altLang="ru-RU" sz="2200" dirty="0" smtClean="0">
                <a:latin typeface="Times New Roman Cyr" pitchFamily="18" charset="0"/>
              </a:rPr>
              <a:t>    Неискажающий налог, не меняющий цены и объемы производства!</a:t>
            </a:r>
            <a:endParaRPr lang="ru-RU" altLang="ru-RU" sz="2200" dirty="0">
              <a:latin typeface="Times New Roman Cyr" pitchFamily="18" charset="0"/>
            </a:endParaRPr>
          </a:p>
        </p:txBody>
      </p:sp>
    </p:spTree>
  </p:cSld>
  <p:clrMapOvr>
    <a:masterClrMapping/>
  </p:clrMapOvr>
  <p:transition spd="slow" advTm="586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2" grpId="0"/>
      <p:bldP spid="11" grpId="0"/>
      <p:bldP spid="13" grpId="0"/>
      <p:bldP spid="14" grpId="0"/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388"/>
          <p:cNvSpPr txBox="1">
            <a:spLocks noChangeArrowheads="1"/>
          </p:cNvSpPr>
          <p:nvPr/>
        </p:nvSpPr>
        <p:spPr bwMode="auto">
          <a:xfrm>
            <a:off x="182563" y="346075"/>
            <a:ext cx="8797925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Распределение налогового бремени</a:t>
            </a:r>
            <a:endParaRPr lang="ru-RU" altLang="ru-RU" b="1" dirty="0">
              <a:solidFill>
                <a:srgbClr val="00FFFF"/>
              </a:solidFill>
              <a:latin typeface="Times New Roman Cyr" pitchFamily="18" charset="0"/>
            </a:endParaRPr>
          </a:p>
        </p:txBody>
      </p:sp>
      <p:sp>
        <p:nvSpPr>
          <p:cNvPr id="8195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7200" b="1">
                <a:latin typeface="Times New Roman Cyr" pitchFamily="18" charset="0"/>
              </a:rPr>
              <a:t>6</a:t>
            </a:r>
          </a:p>
        </p:txBody>
      </p:sp>
      <p:sp>
        <p:nvSpPr>
          <p:cNvPr id="8197" name="Прямоугольник 13"/>
          <p:cNvSpPr>
            <a:spLocks noChangeArrowheads="1"/>
          </p:cNvSpPr>
          <p:nvPr/>
        </p:nvSpPr>
        <p:spPr bwMode="auto">
          <a:xfrm>
            <a:off x="3530225" y="1857616"/>
            <a:ext cx="5613775" cy="246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b="1" dirty="0" smtClean="0">
                <a:solidFill>
                  <a:srgbClr val="00FFFF"/>
                </a:solidFill>
                <a:latin typeface="Times New Roman Cyr" pitchFamily="18" charset="0"/>
              </a:rPr>
              <a:t>Соотношение налогового бремени зависит от эластичностей спроса и предложения:</a:t>
            </a:r>
            <a:endParaRPr lang="ru-RU" altLang="ru-RU" sz="2200" dirty="0" smtClean="0">
              <a:latin typeface="Times New Roman Cyr" pitchFamily="18" charset="0"/>
            </a:endParaRPr>
          </a:p>
          <a:p>
            <a:pPr indent="355600">
              <a:spcBef>
                <a:spcPct val="0"/>
              </a:spcBef>
              <a:buClrTx/>
              <a:buSzTx/>
              <a:buNone/>
            </a:pPr>
            <a:r>
              <a:rPr lang="en-US" altLang="ru-RU" sz="2200" i="1" dirty="0" err="1" smtClean="0">
                <a:latin typeface="Times New Roman Cyr" pitchFamily="18" charset="0"/>
              </a:rPr>
              <a:t>q</a:t>
            </a:r>
            <a:r>
              <a:rPr lang="en-US" altLang="ru-RU" sz="2200" i="1" baseline="-25000" dirty="0" err="1" smtClean="0">
                <a:latin typeface="Times New Roman Cyr" pitchFamily="18" charset="0"/>
              </a:rPr>
              <a:t>D</a:t>
            </a:r>
            <a:r>
              <a:rPr lang="en-US" altLang="ru-RU" sz="2200" dirty="0" smtClean="0">
                <a:latin typeface="Times New Roman Cyr" pitchFamily="18" charset="0"/>
              </a:rPr>
              <a:t> = </a:t>
            </a:r>
            <a:r>
              <a:rPr lang="ru-RU" altLang="ru-RU" sz="2200" dirty="0" smtClean="0">
                <a:latin typeface="Times New Roman Cyr" pitchFamily="18" charset="0"/>
              </a:rPr>
              <a:t>150</a:t>
            </a:r>
            <a:r>
              <a:rPr lang="en-US" altLang="ru-RU" sz="2200" dirty="0" smtClean="0">
                <a:latin typeface="Times New Roman Cyr" pitchFamily="18" charset="0"/>
              </a:rPr>
              <a:t> – </a:t>
            </a:r>
            <a:r>
              <a:rPr lang="en-US" altLang="ru-RU" sz="2200" i="1" dirty="0" smtClean="0">
                <a:latin typeface="Times New Roman Cyr" pitchFamily="18" charset="0"/>
              </a:rPr>
              <a:t>p</a:t>
            </a:r>
            <a:r>
              <a:rPr lang="en-US" altLang="ru-RU" sz="2200" dirty="0" smtClean="0">
                <a:latin typeface="Times New Roman Cyr" pitchFamily="18" charset="0"/>
              </a:rPr>
              <a:t>,</a:t>
            </a:r>
            <a:r>
              <a:rPr lang="ru-RU" altLang="ru-RU" sz="2200" dirty="0" smtClean="0">
                <a:latin typeface="Times New Roman Cyr" pitchFamily="18" charset="0"/>
              </a:rPr>
              <a:t>	</a:t>
            </a:r>
            <a:r>
              <a:rPr lang="en-US" altLang="ru-RU" sz="2200" i="1" dirty="0" err="1" smtClean="0">
                <a:latin typeface="Times New Roman Cyr" pitchFamily="18" charset="0"/>
              </a:rPr>
              <a:t>q</a:t>
            </a:r>
            <a:r>
              <a:rPr lang="en-US" altLang="ru-RU" sz="2200" i="1" baseline="-25000" dirty="0" err="1" smtClean="0">
                <a:latin typeface="Times New Roman Cyr" pitchFamily="18" charset="0"/>
              </a:rPr>
              <a:t>S</a:t>
            </a:r>
            <a:r>
              <a:rPr lang="en-US" altLang="ru-RU" sz="2200" dirty="0" smtClean="0">
                <a:latin typeface="Times New Roman Cyr" pitchFamily="18" charset="0"/>
              </a:rPr>
              <a:t> = </a:t>
            </a:r>
            <a:r>
              <a:rPr lang="ru-RU" altLang="ru-RU" sz="2200" dirty="0" smtClean="0">
                <a:latin typeface="Times New Roman Cyr" pitchFamily="18" charset="0"/>
              </a:rPr>
              <a:t>3</a:t>
            </a:r>
            <a:r>
              <a:rPr lang="en-US" altLang="ru-RU" sz="2200" i="1" dirty="0" smtClean="0">
                <a:latin typeface="Times New Roman Cyr" pitchFamily="18" charset="0"/>
              </a:rPr>
              <a:t>p</a:t>
            </a:r>
            <a:r>
              <a:rPr lang="en-US" altLang="ru-RU" sz="2200" dirty="0" smtClean="0">
                <a:latin typeface="Times New Roman Cyr" pitchFamily="18" charset="0"/>
              </a:rPr>
              <a:t> – </a:t>
            </a:r>
            <a:r>
              <a:rPr lang="ru-RU" altLang="ru-RU" sz="2200" dirty="0" smtClean="0">
                <a:latin typeface="Times New Roman Cyr" pitchFamily="18" charset="0"/>
              </a:rPr>
              <a:t>15</a:t>
            </a:r>
            <a:r>
              <a:rPr lang="en-US" altLang="ru-RU" sz="2200" dirty="0" smtClean="0">
                <a:latin typeface="Times New Roman Cyr" pitchFamily="18" charset="0"/>
              </a:rPr>
              <a:t>0</a:t>
            </a:r>
            <a:r>
              <a:rPr lang="ru-RU" altLang="ru-RU" sz="2200" dirty="0" smtClean="0">
                <a:latin typeface="Times New Roman Cyr" pitchFamily="18" charset="0"/>
              </a:rPr>
              <a:t>.</a:t>
            </a:r>
            <a:endParaRPr lang="en-US" altLang="ru-RU" sz="2200" dirty="0" smtClean="0">
              <a:latin typeface="Times New Roman Cyr" pitchFamily="18" charset="0"/>
            </a:endParaRPr>
          </a:p>
          <a:p>
            <a:pPr indent="355600">
              <a:spcBef>
                <a:spcPct val="0"/>
              </a:spcBef>
              <a:buClrTx/>
              <a:buSzTx/>
              <a:buNone/>
            </a:pPr>
            <a:r>
              <a:rPr lang="en-US" altLang="ru-RU" sz="2200" dirty="0" smtClean="0">
                <a:latin typeface="Times New Roman Cyr" pitchFamily="18" charset="0"/>
                <a:sym typeface="Symbol"/>
              </a:rPr>
              <a:t>|</a:t>
            </a:r>
            <a:r>
              <a:rPr lang="ru-RU" altLang="ru-RU" sz="2200" dirty="0" smtClean="0">
                <a:latin typeface="Times New Roman Cyr" pitchFamily="18" charset="0"/>
                <a:sym typeface="Symbol"/>
              </a:rPr>
              <a:t></a:t>
            </a:r>
            <a:r>
              <a:rPr lang="en-US" altLang="ru-RU" sz="2200" i="1" baseline="-25000" dirty="0" smtClean="0">
                <a:latin typeface="Times New Roman Cyr" pitchFamily="18" charset="0"/>
                <a:sym typeface="Symbol"/>
              </a:rPr>
              <a:t>D</a:t>
            </a:r>
            <a:r>
              <a:rPr lang="en-US" altLang="ru-RU" sz="2200" dirty="0" smtClean="0">
                <a:latin typeface="Times New Roman Cyr" pitchFamily="18" charset="0"/>
                <a:sym typeface="Symbol"/>
              </a:rPr>
              <a:t>| = 1•75/75 = 1,</a:t>
            </a:r>
            <a:r>
              <a:rPr lang="ru-RU" altLang="ru-RU" sz="2200" dirty="0" smtClean="0">
                <a:latin typeface="Times New Roman Cyr" pitchFamily="18" charset="0"/>
                <a:sym typeface="Symbol"/>
              </a:rPr>
              <a:t>	</a:t>
            </a:r>
            <a:r>
              <a:rPr lang="en-US" altLang="ru-RU" sz="2200" i="1" baseline="-25000" dirty="0" smtClean="0">
                <a:latin typeface="Times New Roman Cyr" pitchFamily="18" charset="0"/>
                <a:sym typeface="Symbol"/>
              </a:rPr>
              <a:t>S</a:t>
            </a:r>
            <a:r>
              <a:rPr lang="en-US" altLang="ru-RU" sz="2200" dirty="0" smtClean="0">
                <a:latin typeface="Times New Roman Cyr" pitchFamily="18" charset="0"/>
                <a:sym typeface="Symbol"/>
              </a:rPr>
              <a:t> = 3•75/75 = 3.</a:t>
            </a:r>
          </a:p>
          <a:p>
            <a:pPr indent="355600">
              <a:spcBef>
                <a:spcPct val="0"/>
              </a:spcBef>
              <a:buClrTx/>
              <a:buSzTx/>
              <a:buNone/>
            </a:pPr>
            <a:r>
              <a:rPr lang="en-US" altLang="ru-RU" sz="2200" dirty="0" smtClean="0">
                <a:latin typeface="Times New Roman Cyr" pitchFamily="18" charset="0"/>
                <a:sym typeface="Symbol"/>
              </a:rPr>
              <a:t>8 </a:t>
            </a:r>
            <a:r>
              <a:rPr lang="ru-RU" altLang="ru-RU" sz="2200" dirty="0" smtClean="0">
                <a:latin typeface="Times New Roman Cyr" pitchFamily="18" charset="0"/>
                <a:sym typeface="Symbol"/>
              </a:rPr>
              <a:t>руб. = 6 руб. + 2 руб.,      6:2 = 3:1.</a:t>
            </a:r>
            <a:endParaRPr lang="ru-RU" altLang="ru-RU" sz="2200" dirty="0" smtClean="0">
              <a:latin typeface="Times New Roman Cyr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b="1" dirty="0" smtClean="0">
                <a:solidFill>
                  <a:srgbClr val="00FFFF"/>
                </a:solidFill>
                <a:latin typeface="Times New Roman Cyr" pitchFamily="18" charset="0"/>
              </a:rPr>
              <a:t>Большую долю налога заплатит сторона, слабее реагирующая на изменение цены!</a:t>
            </a:r>
            <a:endParaRPr lang="ru-RU" altLang="ru-RU" sz="2200" b="1" dirty="0">
              <a:solidFill>
                <a:srgbClr val="00FFFF"/>
              </a:solidFill>
              <a:latin typeface="Times New Roman Cyr" pitchFamily="18" charset="0"/>
            </a:endParaRPr>
          </a:p>
        </p:txBody>
      </p:sp>
      <p:sp>
        <p:nvSpPr>
          <p:cNvPr id="38" name="Text Box 72"/>
          <p:cNvSpPr txBox="1">
            <a:spLocks noChangeArrowheads="1"/>
          </p:cNvSpPr>
          <p:nvPr/>
        </p:nvSpPr>
        <p:spPr bwMode="auto">
          <a:xfrm>
            <a:off x="100806" y="1088175"/>
            <a:ext cx="8961437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b="1" dirty="0" smtClean="0">
                <a:solidFill>
                  <a:srgbClr val="00FFFF"/>
                </a:solidFill>
                <a:latin typeface="Times New Roman Cyr" pitchFamily="18" charset="0"/>
              </a:rPr>
              <a:t>В каком соотношении распределится налоговое бремя между </a:t>
            </a:r>
            <a:r>
              <a:rPr lang="ru-RU" altLang="ru-RU" sz="2200" b="1" dirty="0" err="1" smtClean="0">
                <a:solidFill>
                  <a:srgbClr val="00FFFF"/>
                </a:solidFill>
                <a:latin typeface="Times New Roman Cyr" pitchFamily="18" charset="0"/>
              </a:rPr>
              <a:t>потре-бителем</a:t>
            </a:r>
            <a:r>
              <a:rPr lang="ru-RU" altLang="ru-RU" sz="2200" b="1" dirty="0" smtClean="0">
                <a:solidFill>
                  <a:srgbClr val="00FFFF"/>
                </a:solidFill>
                <a:latin typeface="Times New Roman Cyr" pitchFamily="18" charset="0"/>
              </a:rPr>
              <a:t> и производителем?</a:t>
            </a:r>
            <a:endParaRPr lang="ru-RU" altLang="ru-RU" sz="2200" dirty="0">
              <a:latin typeface="Times New Roman Cyr" pitchFamily="18" charset="0"/>
            </a:endParaRPr>
          </a:p>
        </p:txBody>
      </p:sp>
      <p:grpSp>
        <p:nvGrpSpPr>
          <p:cNvPr id="2" name="Группа 1"/>
          <p:cNvGrpSpPr/>
          <p:nvPr/>
        </p:nvGrpSpPr>
        <p:grpSpPr>
          <a:xfrm>
            <a:off x="205538" y="1860091"/>
            <a:ext cx="3324687" cy="2548136"/>
            <a:chOff x="405846" y="2021128"/>
            <a:chExt cx="3561152" cy="2720364"/>
          </a:xfrm>
        </p:grpSpPr>
        <p:sp>
          <p:nvSpPr>
            <p:cNvPr id="40" name="Line 64"/>
            <p:cNvSpPr>
              <a:spLocks noChangeShapeType="1"/>
            </p:cNvSpPr>
            <p:nvPr/>
          </p:nvSpPr>
          <p:spPr bwMode="auto">
            <a:xfrm>
              <a:off x="905153" y="2154129"/>
              <a:ext cx="0" cy="21903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stealth" w="med" len="lg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1" name="Line 65"/>
            <p:cNvSpPr>
              <a:spLocks noChangeShapeType="1"/>
            </p:cNvSpPr>
            <p:nvPr/>
          </p:nvSpPr>
          <p:spPr bwMode="auto">
            <a:xfrm flipV="1">
              <a:off x="905153" y="4340580"/>
              <a:ext cx="2938352" cy="3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med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2" name="Line 67"/>
            <p:cNvSpPr>
              <a:spLocks noChangeShapeType="1"/>
            </p:cNvSpPr>
            <p:nvPr/>
          </p:nvSpPr>
          <p:spPr bwMode="auto">
            <a:xfrm flipV="1">
              <a:off x="906958" y="3456659"/>
              <a:ext cx="2823576" cy="6810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3" name="Rectangle 70"/>
            <p:cNvSpPr>
              <a:spLocks noChangeArrowheads="1"/>
            </p:cNvSpPr>
            <p:nvPr/>
          </p:nvSpPr>
          <p:spPr bwMode="auto">
            <a:xfrm>
              <a:off x="3494069" y="3900923"/>
              <a:ext cx="472929" cy="4735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ru-RU" sz="2200" i="1" dirty="0"/>
                <a:t>q</a:t>
              </a:r>
              <a:endParaRPr lang="ru-RU" altLang="ru-RU" sz="2200" i="1" dirty="0">
                <a:latin typeface="Times New Roman Cyr" pitchFamily="18" charset="0"/>
              </a:endParaRPr>
            </a:p>
          </p:txBody>
        </p:sp>
        <p:sp>
          <p:nvSpPr>
            <p:cNvPr id="44" name="Rectangle 70"/>
            <p:cNvSpPr>
              <a:spLocks noChangeArrowheads="1"/>
            </p:cNvSpPr>
            <p:nvPr/>
          </p:nvSpPr>
          <p:spPr bwMode="auto">
            <a:xfrm>
              <a:off x="491940" y="2021128"/>
              <a:ext cx="472929" cy="4650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ru-RU" sz="2200" i="1"/>
                <a:t>p</a:t>
              </a:r>
              <a:endParaRPr lang="ru-RU" altLang="ru-RU" sz="2200" i="1">
                <a:latin typeface="Times New Roman Cyr" pitchFamily="18" charset="0"/>
              </a:endParaRPr>
            </a:p>
          </p:txBody>
        </p:sp>
        <p:sp>
          <p:nvSpPr>
            <p:cNvPr id="45" name="Rectangle 70"/>
            <p:cNvSpPr>
              <a:spLocks noChangeArrowheads="1"/>
            </p:cNvSpPr>
            <p:nvPr/>
          </p:nvSpPr>
          <p:spPr bwMode="auto">
            <a:xfrm>
              <a:off x="405846" y="3729113"/>
              <a:ext cx="586321" cy="531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ru-RU" sz="2200" i="1" dirty="0" err="1" smtClean="0"/>
                <a:t>p</a:t>
              </a:r>
              <a:r>
                <a:rPr lang="en-US" altLang="ru-RU" sz="2200" i="1" baseline="-25000" dirty="0" err="1" smtClean="0"/>
                <a:t>S</a:t>
              </a:r>
              <a:endParaRPr lang="ru-RU" altLang="ru-RU" sz="2200" i="1" baseline="-25000" dirty="0">
                <a:latin typeface="Times New Roman Cyr" pitchFamily="18" charset="0"/>
              </a:endParaRPr>
            </a:p>
          </p:txBody>
        </p:sp>
        <p:sp>
          <p:nvSpPr>
            <p:cNvPr id="46" name="Rectangle 70"/>
            <p:cNvSpPr>
              <a:spLocks noChangeArrowheads="1"/>
            </p:cNvSpPr>
            <p:nvPr/>
          </p:nvSpPr>
          <p:spPr bwMode="auto">
            <a:xfrm>
              <a:off x="2230375" y="4305210"/>
              <a:ext cx="530508" cy="4362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ru-RU" sz="2200" i="1" dirty="0" smtClean="0"/>
                <a:t>q</a:t>
              </a:r>
              <a:r>
                <a:rPr lang="ru-RU" altLang="ru-RU" sz="2200" dirty="0" smtClean="0"/>
                <a:t>*</a:t>
              </a:r>
              <a:endParaRPr lang="ru-RU" altLang="ru-RU" sz="2200" baseline="-25000" dirty="0">
                <a:latin typeface="Times New Roman Cyr" pitchFamily="18" charset="0"/>
              </a:endParaRPr>
            </a:p>
          </p:txBody>
        </p:sp>
        <p:sp>
          <p:nvSpPr>
            <p:cNvPr id="48" name="Line 67"/>
            <p:cNvSpPr>
              <a:spLocks noChangeShapeType="1"/>
            </p:cNvSpPr>
            <p:nvPr/>
          </p:nvSpPr>
          <p:spPr bwMode="auto">
            <a:xfrm>
              <a:off x="890441" y="2253641"/>
              <a:ext cx="2191347" cy="20869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9" name="Line 74"/>
            <p:cNvSpPr>
              <a:spLocks noChangeShapeType="1"/>
            </p:cNvSpPr>
            <p:nvPr/>
          </p:nvSpPr>
          <p:spPr bwMode="auto">
            <a:xfrm flipV="1">
              <a:off x="1655664" y="3940623"/>
              <a:ext cx="1964" cy="386144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 type="non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1" name="Line 74"/>
            <p:cNvSpPr>
              <a:spLocks noChangeShapeType="1"/>
            </p:cNvSpPr>
            <p:nvPr/>
          </p:nvSpPr>
          <p:spPr bwMode="auto">
            <a:xfrm flipV="1">
              <a:off x="1649677" y="2972698"/>
              <a:ext cx="7951" cy="967925"/>
            </a:xfrm>
            <a:prstGeom prst="line">
              <a:avLst/>
            </a:prstGeom>
            <a:noFill/>
            <a:ln w="25400" cap="rnd">
              <a:solidFill>
                <a:srgbClr val="00FFFF"/>
              </a:solidFill>
              <a:round/>
              <a:headEnd type="none" w="sm" len="med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2" name="Line 74"/>
            <p:cNvSpPr>
              <a:spLocks noChangeShapeType="1"/>
            </p:cNvSpPr>
            <p:nvPr/>
          </p:nvSpPr>
          <p:spPr bwMode="auto">
            <a:xfrm flipH="1" flipV="1">
              <a:off x="905143" y="3948523"/>
              <a:ext cx="744535" cy="2902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 type="non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3" name="Rectangle 70"/>
            <p:cNvSpPr>
              <a:spLocks noChangeArrowheads="1"/>
            </p:cNvSpPr>
            <p:nvPr/>
          </p:nvSpPr>
          <p:spPr bwMode="auto">
            <a:xfrm>
              <a:off x="1159645" y="2223305"/>
              <a:ext cx="472929" cy="531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ru-RU" sz="2200" i="1" dirty="0">
                  <a:latin typeface="Times New Roman Cyr" pitchFamily="18" charset="0"/>
                </a:rPr>
                <a:t>D</a:t>
              </a:r>
              <a:endParaRPr lang="ru-RU" altLang="ru-RU" sz="2200" i="1" dirty="0">
                <a:latin typeface="Times New Roman Cyr" pitchFamily="18" charset="0"/>
              </a:endParaRPr>
            </a:p>
          </p:txBody>
        </p:sp>
        <p:sp>
          <p:nvSpPr>
            <p:cNvPr id="54" name="Rectangle 70"/>
            <p:cNvSpPr>
              <a:spLocks noChangeArrowheads="1"/>
            </p:cNvSpPr>
            <p:nvPr/>
          </p:nvSpPr>
          <p:spPr bwMode="auto">
            <a:xfrm>
              <a:off x="2903533" y="3220272"/>
              <a:ext cx="472929" cy="531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ru-RU" sz="2200" i="1" dirty="0">
                  <a:latin typeface="Times New Roman Cyr" pitchFamily="18" charset="0"/>
                </a:rPr>
                <a:t>S</a:t>
              </a:r>
              <a:endParaRPr lang="ru-RU" altLang="ru-RU" sz="2200" i="1" dirty="0">
                <a:latin typeface="Times New Roman Cyr" pitchFamily="18" charset="0"/>
              </a:endParaRPr>
            </a:p>
          </p:txBody>
        </p:sp>
        <p:sp>
          <p:nvSpPr>
            <p:cNvPr id="60" name="Line 74"/>
            <p:cNvSpPr>
              <a:spLocks noChangeShapeType="1"/>
            </p:cNvSpPr>
            <p:nvPr/>
          </p:nvSpPr>
          <p:spPr bwMode="auto">
            <a:xfrm flipH="1" flipV="1">
              <a:off x="2479727" y="3749616"/>
              <a:ext cx="0" cy="590963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 type="non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61" name="Rectangle 70"/>
            <p:cNvSpPr>
              <a:spLocks noChangeArrowheads="1"/>
            </p:cNvSpPr>
            <p:nvPr/>
          </p:nvSpPr>
          <p:spPr bwMode="auto">
            <a:xfrm>
              <a:off x="1368148" y="4297779"/>
              <a:ext cx="530508" cy="4362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ru-RU" sz="2200" i="1" dirty="0" smtClean="0"/>
                <a:t>q</a:t>
              </a:r>
              <a:endParaRPr lang="ru-RU" altLang="ru-RU" sz="2200" baseline="-25000" dirty="0">
                <a:latin typeface="Times New Roman Cyr" pitchFamily="18" charset="0"/>
              </a:endParaRPr>
            </a:p>
          </p:txBody>
        </p:sp>
        <p:sp>
          <p:nvSpPr>
            <p:cNvPr id="62" name="Line 74"/>
            <p:cNvSpPr>
              <a:spLocks noChangeShapeType="1"/>
            </p:cNvSpPr>
            <p:nvPr/>
          </p:nvSpPr>
          <p:spPr bwMode="auto">
            <a:xfrm flipH="1" flipV="1">
              <a:off x="906343" y="2973959"/>
              <a:ext cx="748421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 type="non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63" name="Rectangle 70"/>
            <p:cNvSpPr>
              <a:spLocks noChangeArrowheads="1"/>
            </p:cNvSpPr>
            <p:nvPr/>
          </p:nvSpPr>
          <p:spPr bwMode="auto">
            <a:xfrm>
              <a:off x="405846" y="2714950"/>
              <a:ext cx="586321" cy="531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ru-RU" sz="2200" i="1" dirty="0" err="1" smtClean="0"/>
                <a:t>p</a:t>
              </a:r>
              <a:r>
                <a:rPr lang="en-US" altLang="ru-RU" sz="2200" i="1" baseline="-25000" dirty="0" err="1" smtClean="0"/>
                <a:t>D</a:t>
              </a:r>
              <a:endParaRPr lang="ru-RU" altLang="ru-RU" sz="2200" i="1" baseline="-25000" dirty="0">
                <a:latin typeface="Times New Roman Cyr" pitchFamily="18" charset="0"/>
              </a:endParaRPr>
            </a:p>
          </p:txBody>
        </p:sp>
        <p:sp>
          <p:nvSpPr>
            <p:cNvPr id="66" name="Line 74"/>
            <p:cNvSpPr>
              <a:spLocks noChangeShapeType="1"/>
            </p:cNvSpPr>
            <p:nvPr/>
          </p:nvSpPr>
          <p:spPr bwMode="auto">
            <a:xfrm flipH="1" flipV="1">
              <a:off x="914293" y="3753322"/>
              <a:ext cx="1565434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 type="non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67" name="Rectangle 70"/>
            <p:cNvSpPr>
              <a:spLocks noChangeArrowheads="1"/>
            </p:cNvSpPr>
            <p:nvPr/>
          </p:nvSpPr>
          <p:spPr bwMode="auto">
            <a:xfrm>
              <a:off x="413797" y="3472652"/>
              <a:ext cx="586321" cy="531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ru-RU" sz="2200" i="1" dirty="0" smtClean="0"/>
                <a:t>p</a:t>
              </a:r>
              <a:r>
                <a:rPr lang="en-US" altLang="ru-RU" sz="2200" dirty="0" smtClean="0"/>
                <a:t>*</a:t>
              </a:r>
              <a:endParaRPr lang="ru-RU" altLang="ru-RU" sz="2200" baseline="-25000" dirty="0">
                <a:latin typeface="Times New Roman Cyr" pitchFamily="18" charset="0"/>
              </a:endParaRPr>
            </a:p>
          </p:txBody>
        </p:sp>
      </p:grpSp>
      <p:sp>
        <p:nvSpPr>
          <p:cNvPr id="68" name="Text Box 72"/>
          <p:cNvSpPr txBox="1">
            <a:spLocks noChangeArrowheads="1"/>
          </p:cNvSpPr>
          <p:nvPr/>
        </p:nvSpPr>
        <p:spPr bwMode="auto">
          <a:xfrm>
            <a:off x="113465" y="4316183"/>
            <a:ext cx="8961437" cy="1785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b="1" dirty="0" smtClean="0">
                <a:solidFill>
                  <a:srgbClr val="00FFFF"/>
                </a:solidFill>
                <a:latin typeface="Times New Roman Cyr" pitchFamily="18" charset="0"/>
              </a:rPr>
              <a:t>Более эластичный спрос, менее эластичное предложение: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b="1" dirty="0" smtClean="0">
                <a:solidFill>
                  <a:srgbClr val="00FFFF"/>
                </a:solidFill>
                <a:latin typeface="Times New Roman Cyr" pitchFamily="18" charset="0"/>
              </a:rPr>
              <a:t>Налог</a:t>
            </a:r>
            <a:r>
              <a:rPr lang="ru-RU" altLang="ru-RU" sz="2200" dirty="0" smtClean="0">
                <a:latin typeface="Times New Roman Cyr" pitchFamily="18" charset="0"/>
              </a:rPr>
              <a:t>, призванный изъять сверхприбыль производителя, – </a:t>
            </a:r>
            <a:r>
              <a:rPr lang="ru-RU" altLang="ru-RU" sz="2200" b="1" dirty="0" smtClean="0">
                <a:solidFill>
                  <a:srgbClr val="00FFFF"/>
                </a:solidFill>
                <a:latin typeface="Times New Roman Cyr" pitchFamily="18" charset="0"/>
              </a:rPr>
              <a:t>эффективен</a:t>
            </a:r>
            <a:r>
              <a:rPr lang="ru-RU" altLang="ru-RU" sz="2200" dirty="0" smtClean="0">
                <a:latin typeface="Times New Roman Cyr" pitchFamily="18" charset="0"/>
              </a:rPr>
              <a:t>,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dirty="0" smtClean="0">
                <a:latin typeface="Times New Roman Cyr" pitchFamily="18" charset="0"/>
              </a:rPr>
              <a:t>	цена изменится слабо, налог будет собран с производителя!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b="1" dirty="0" smtClean="0">
                <a:solidFill>
                  <a:srgbClr val="FF0000"/>
                </a:solidFill>
                <a:latin typeface="Times New Roman Cyr" pitchFamily="18" charset="0"/>
              </a:rPr>
              <a:t>Субсидия</a:t>
            </a:r>
            <a:r>
              <a:rPr lang="ru-RU" altLang="ru-RU" sz="2200" dirty="0" smtClean="0">
                <a:latin typeface="Times New Roman Cyr" pitchFamily="18" charset="0"/>
              </a:rPr>
              <a:t>, призванная снизить цену, – </a:t>
            </a:r>
            <a:r>
              <a:rPr lang="ru-RU" altLang="ru-RU" sz="2200" b="1" dirty="0" smtClean="0">
                <a:solidFill>
                  <a:srgbClr val="FF0000"/>
                </a:solidFill>
                <a:latin typeface="Times New Roman Cyr" pitchFamily="18" charset="0"/>
              </a:rPr>
              <a:t>неэффективна</a:t>
            </a:r>
            <a:r>
              <a:rPr lang="ru-RU" altLang="ru-RU" sz="2200" dirty="0" smtClean="0">
                <a:latin typeface="Times New Roman Cyr" pitchFamily="18" charset="0"/>
              </a:rPr>
              <a:t>. Цена не снизится,	субсидию получит производитель!</a:t>
            </a:r>
            <a:endParaRPr lang="ru-RU" altLang="ru-RU" sz="2200" dirty="0">
              <a:latin typeface="Times New Roman Cyr" pitchFamily="18" charset="0"/>
            </a:endParaRPr>
          </a:p>
        </p:txBody>
      </p:sp>
      <p:sp>
        <p:nvSpPr>
          <p:cNvPr id="69" name="Text Box 72"/>
          <p:cNvSpPr txBox="1">
            <a:spLocks noChangeArrowheads="1"/>
          </p:cNvSpPr>
          <p:nvPr/>
        </p:nvSpPr>
        <p:spPr bwMode="auto">
          <a:xfrm>
            <a:off x="100805" y="5967557"/>
            <a:ext cx="8961437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b="1" dirty="0" smtClean="0">
                <a:solidFill>
                  <a:srgbClr val="00FFFF"/>
                </a:solidFill>
                <a:latin typeface="Times New Roman Cyr" pitchFamily="18" charset="0"/>
              </a:rPr>
              <a:t>Менее эластичный спрос, более эластичное предложение: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b="1" dirty="0" smtClean="0">
                <a:solidFill>
                  <a:srgbClr val="FF0000"/>
                </a:solidFill>
                <a:latin typeface="Times New Roman Cyr" pitchFamily="18" charset="0"/>
              </a:rPr>
              <a:t>Налог – неэффективен</a:t>
            </a:r>
            <a:r>
              <a:rPr lang="ru-RU" altLang="ru-RU" sz="2200" dirty="0" smtClean="0">
                <a:latin typeface="Times New Roman Cyr" pitchFamily="18" charset="0"/>
              </a:rPr>
              <a:t>,  </a:t>
            </a:r>
            <a:r>
              <a:rPr lang="ru-RU" altLang="ru-RU" sz="2200" b="1" dirty="0" smtClean="0">
                <a:solidFill>
                  <a:srgbClr val="00FFFF"/>
                </a:solidFill>
                <a:latin typeface="Times New Roman Cyr" pitchFamily="18" charset="0"/>
              </a:rPr>
              <a:t>субсидия – эффективна</a:t>
            </a:r>
            <a:r>
              <a:rPr lang="ru-RU" altLang="ru-RU" sz="2200" dirty="0" smtClean="0">
                <a:latin typeface="Times New Roman Cyr" pitchFamily="18" charset="0"/>
              </a:rPr>
              <a:t>!</a:t>
            </a:r>
            <a:endParaRPr lang="ru-RU" altLang="ru-RU" sz="2200" dirty="0">
              <a:latin typeface="Times New Roman Cyr" pitchFamily="18" charset="0"/>
            </a:endParaRPr>
          </a:p>
        </p:txBody>
      </p:sp>
    </p:spTree>
  </p:cSld>
  <p:clrMapOvr>
    <a:masterClrMapping/>
  </p:clrMapOvr>
  <p:transition spd="slow" advTm="586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7" grpId="0"/>
      <p:bldP spid="68" grpId="0"/>
      <p:bldP spid="6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388"/>
          <p:cNvSpPr txBox="1">
            <a:spLocks noChangeArrowheads="1"/>
          </p:cNvSpPr>
          <p:nvPr/>
        </p:nvSpPr>
        <p:spPr bwMode="auto">
          <a:xfrm>
            <a:off x="182563" y="346075"/>
            <a:ext cx="8797925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Излишек потребителя и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>
                <a:solidFill>
                  <a:srgbClr val="00FFFF"/>
                </a:solidFill>
                <a:latin typeface="Times New Roman Cyr" pitchFamily="18" charset="0"/>
              </a:rPr>
              <a:t>и</a:t>
            </a: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злишек производителя</a:t>
            </a:r>
            <a:endParaRPr lang="ru-RU" altLang="ru-RU" b="1" dirty="0">
              <a:solidFill>
                <a:srgbClr val="00FFFF"/>
              </a:solidFill>
              <a:latin typeface="Times New Roman Cyr" pitchFamily="18" charset="0"/>
            </a:endParaRPr>
          </a:p>
        </p:txBody>
      </p:sp>
      <p:sp>
        <p:nvSpPr>
          <p:cNvPr id="9219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7200" b="1">
                <a:latin typeface="Times New Roman Cyr" pitchFamily="18" charset="0"/>
              </a:rPr>
              <a:t>7</a:t>
            </a:r>
            <a:endParaRPr lang="ru-RU" altLang="ru-RU" sz="7200">
              <a:latin typeface="Times New Roman Cyr" pitchFamily="18" charset="0"/>
            </a:endParaRPr>
          </a:p>
        </p:txBody>
      </p:sp>
      <p:grpSp>
        <p:nvGrpSpPr>
          <p:cNvPr id="6" name="Группа 5"/>
          <p:cNvGrpSpPr/>
          <p:nvPr/>
        </p:nvGrpSpPr>
        <p:grpSpPr>
          <a:xfrm>
            <a:off x="172495" y="1322259"/>
            <a:ext cx="3434821" cy="2674962"/>
            <a:chOff x="182202" y="1555737"/>
            <a:chExt cx="4861666" cy="2585084"/>
          </a:xfrm>
        </p:grpSpPr>
        <p:sp>
          <p:nvSpPr>
            <p:cNvPr id="43" name="Line 64"/>
            <p:cNvSpPr>
              <a:spLocks noChangeShapeType="1"/>
            </p:cNvSpPr>
            <p:nvPr/>
          </p:nvSpPr>
          <p:spPr bwMode="auto">
            <a:xfrm>
              <a:off x="749754" y="1592685"/>
              <a:ext cx="16" cy="2176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stealth" w="med" len="lg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4" name="Line 65"/>
            <p:cNvSpPr>
              <a:spLocks noChangeShapeType="1"/>
            </p:cNvSpPr>
            <p:nvPr/>
          </p:nvSpPr>
          <p:spPr bwMode="auto">
            <a:xfrm flipV="1">
              <a:off x="749771" y="3766803"/>
              <a:ext cx="4066210" cy="15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med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6" name="Line 67"/>
            <p:cNvSpPr>
              <a:spLocks noChangeShapeType="1"/>
            </p:cNvSpPr>
            <p:nvPr/>
          </p:nvSpPr>
          <p:spPr bwMode="auto">
            <a:xfrm flipV="1">
              <a:off x="752767" y="3076293"/>
              <a:ext cx="3642110" cy="4989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7" name="Rectangle 70"/>
            <p:cNvSpPr>
              <a:spLocks noChangeArrowheads="1"/>
            </p:cNvSpPr>
            <p:nvPr/>
          </p:nvSpPr>
          <p:spPr bwMode="auto">
            <a:xfrm>
              <a:off x="4258766" y="3352989"/>
              <a:ext cx="785102" cy="4435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ru-RU" sz="2200" i="1" dirty="0"/>
                <a:t>q</a:t>
              </a:r>
              <a:endParaRPr lang="ru-RU" altLang="ru-RU" sz="2200" i="1" dirty="0">
                <a:latin typeface="Times New Roman Cyr" pitchFamily="18" charset="0"/>
              </a:endParaRPr>
            </a:p>
          </p:txBody>
        </p:sp>
        <p:sp>
          <p:nvSpPr>
            <p:cNvPr id="48" name="Rectangle 70"/>
            <p:cNvSpPr>
              <a:spLocks noChangeArrowheads="1"/>
            </p:cNvSpPr>
            <p:nvPr/>
          </p:nvSpPr>
          <p:spPr bwMode="auto">
            <a:xfrm>
              <a:off x="301926" y="1555737"/>
              <a:ext cx="463018" cy="4355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ru-RU" sz="2200" i="1" dirty="0"/>
                <a:t>p</a:t>
              </a:r>
              <a:endParaRPr lang="ru-RU" altLang="ru-RU" sz="2200" i="1" dirty="0">
                <a:latin typeface="Times New Roman Cyr" pitchFamily="18" charset="0"/>
              </a:endParaRPr>
            </a:p>
          </p:txBody>
        </p:sp>
        <p:sp>
          <p:nvSpPr>
            <p:cNvPr id="50" name="Rectangle 70"/>
            <p:cNvSpPr>
              <a:spLocks noChangeArrowheads="1"/>
            </p:cNvSpPr>
            <p:nvPr/>
          </p:nvSpPr>
          <p:spPr bwMode="auto">
            <a:xfrm>
              <a:off x="2949747" y="3732160"/>
              <a:ext cx="880686" cy="4086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ru-RU" sz="2200" i="1" dirty="0" smtClean="0"/>
                <a:t>q</a:t>
              </a:r>
              <a:r>
                <a:rPr lang="ru-RU" altLang="ru-RU" sz="2200" dirty="0" smtClean="0"/>
                <a:t>*</a:t>
              </a:r>
              <a:endParaRPr lang="ru-RU" altLang="ru-RU" sz="2200" baseline="-25000" dirty="0">
                <a:latin typeface="Times New Roman Cyr" pitchFamily="18" charset="0"/>
              </a:endParaRPr>
            </a:p>
          </p:txBody>
        </p:sp>
        <p:sp>
          <p:nvSpPr>
            <p:cNvPr id="51" name="Line 67"/>
            <p:cNvSpPr>
              <a:spLocks noChangeShapeType="1"/>
            </p:cNvSpPr>
            <p:nvPr/>
          </p:nvSpPr>
          <p:spPr bwMode="auto">
            <a:xfrm>
              <a:off x="757063" y="1810477"/>
              <a:ext cx="3637814" cy="195481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4" name="Line 74"/>
            <p:cNvSpPr>
              <a:spLocks noChangeShapeType="1"/>
            </p:cNvSpPr>
            <p:nvPr/>
          </p:nvSpPr>
          <p:spPr bwMode="auto">
            <a:xfrm flipH="1" flipV="1">
              <a:off x="749754" y="3398055"/>
              <a:ext cx="1235989" cy="2718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 type="non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5" name="Rectangle 70"/>
            <p:cNvSpPr>
              <a:spLocks noChangeArrowheads="1"/>
            </p:cNvSpPr>
            <p:nvPr/>
          </p:nvSpPr>
          <p:spPr bwMode="auto">
            <a:xfrm>
              <a:off x="1172248" y="1782062"/>
              <a:ext cx="785101" cy="4977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ru-RU" sz="2200" i="1" dirty="0">
                  <a:latin typeface="Times New Roman Cyr" pitchFamily="18" charset="0"/>
                </a:rPr>
                <a:t>D</a:t>
              </a:r>
              <a:endParaRPr lang="ru-RU" altLang="ru-RU" sz="2200" i="1" dirty="0">
                <a:latin typeface="Times New Roman Cyr" pitchFamily="18" charset="0"/>
              </a:endParaRPr>
            </a:p>
          </p:txBody>
        </p:sp>
        <p:sp>
          <p:nvSpPr>
            <p:cNvPr id="56" name="Rectangle 70"/>
            <p:cNvSpPr>
              <a:spLocks noChangeArrowheads="1"/>
            </p:cNvSpPr>
            <p:nvPr/>
          </p:nvSpPr>
          <p:spPr bwMode="auto">
            <a:xfrm>
              <a:off x="3781493" y="2703433"/>
              <a:ext cx="785101" cy="4977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ru-RU" sz="2200" i="1" dirty="0">
                  <a:latin typeface="Times New Roman Cyr" pitchFamily="18" charset="0"/>
                </a:rPr>
                <a:t>S</a:t>
              </a:r>
              <a:endParaRPr lang="ru-RU" altLang="ru-RU" sz="2200" i="1" dirty="0">
                <a:latin typeface="Times New Roman Cyr" pitchFamily="18" charset="0"/>
              </a:endParaRPr>
            </a:p>
          </p:txBody>
        </p:sp>
        <p:sp>
          <p:nvSpPr>
            <p:cNvPr id="57" name="Line 74"/>
            <p:cNvSpPr>
              <a:spLocks noChangeShapeType="1"/>
            </p:cNvSpPr>
            <p:nvPr/>
          </p:nvSpPr>
          <p:spPr bwMode="auto">
            <a:xfrm flipH="1" flipV="1">
              <a:off x="3373217" y="3211741"/>
              <a:ext cx="0" cy="553549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 type="non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62" name="Line 74"/>
            <p:cNvSpPr>
              <a:spLocks noChangeShapeType="1"/>
            </p:cNvSpPr>
            <p:nvPr/>
          </p:nvSpPr>
          <p:spPr bwMode="auto">
            <a:xfrm flipH="1" flipV="1">
              <a:off x="764943" y="3215213"/>
              <a:ext cx="2598748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 type="non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63" name="Rectangle 70"/>
            <p:cNvSpPr>
              <a:spLocks noChangeArrowheads="1"/>
            </p:cNvSpPr>
            <p:nvPr/>
          </p:nvSpPr>
          <p:spPr bwMode="auto">
            <a:xfrm>
              <a:off x="182202" y="2952312"/>
              <a:ext cx="574862" cy="4977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ru-RU" sz="2200" i="1" dirty="0" smtClean="0"/>
                <a:t>p</a:t>
              </a:r>
              <a:r>
                <a:rPr lang="en-US" altLang="ru-RU" sz="2200" dirty="0" smtClean="0"/>
                <a:t>*</a:t>
              </a:r>
              <a:endParaRPr lang="ru-RU" altLang="ru-RU" sz="2200" baseline="-25000" dirty="0">
                <a:latin typeface="Times New Roman Cyr" pitchFamily="18" charset="0"/>
              </a:endParaRPr>
            </a:p>
          </p:txBody>
        </p:sp>
        <p:sp>
          <p:nvSpPr>
            <p:cNvPr id="5" name="Прямоугольный треугольник 4"/>
            <p:cNvSpPr/>
            <p:nvPr/>
          </p:nvSpPr>
          <p:spPr bwMode="auto">
            <a:xfrm>
              <a:off x="752767" y="1810477"/>
              <a:ext cx="2610924" cy="1401264"/>
            </a:xfrm>
            <a:prstGeom prst="rtTriangl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 Cyr" pitchFamily="18" charset="-52"/>
              </a:endParaRPr>
            </a:p>
          </p:txBody>
        </p:sp>
        <p:sp>
          <p:nvSpPr>
            <p:cNvPr id="64" name="Прямоугольный треугольник 63"/>
            <p:cNvSpPr/>
            <p:nvPr/>
          </p:nvSpPr>
          <p:spPr bwMode="auto">
            <a:xfrm flipV="1">
              <a:off x="752767" y="3215212"/>
              <a:ext cx="2610924" cy="360037"/>
            </a:xfrm>
            <a:prstGeom prst="rtTriangl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 Cyr" pitchFamily="18" charset="-52"/>
              </a:endParaRPr>
            </a:p>
          </p:txBody>
        </p:sp>
      </p:grpSp>
      <p:sp>
        <p:nvSpPr>
          <p:cNvPr id="65" name="Прямоугольник 14"/>
          <p:cNvSpPr>
            <a:spLocks noChangeArrowheads="1"/>
          </p:cNvSpPr>
          <p:nvPr/>
        </p:nvSpPr>
        <p:spPr bwMode="auto">
          <a:xfrm>
            <a:off x="3583566" y="1446100"/>
            <a:ext cx="5560434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b="1" dirty="0" smtClean="0">
                <a:solidFill>
                  <a:srgbClr val="00FFFF"/>
                </a:solidFill>
                <a:latin typeface="Times New Roman Cyr" pitchFamily="18" charset="0"/>
              </a:rPr>
              <a:t>Излишек потребителя </a:t>
            </a:r>
            <a:r>
              <a:rPr lang="ru-RU" altLang="ru-RU" sz="2200" dirty="0" smtClean="0">
                <a:latin typeface="Times New Roman Cyr" pitchFamily="18" charset="0"/>
              </a:rPr>
              <a:t>(</a:t>
            </a:r>
            <a:r>
              <a:rPr lang="en-US" altLang="ru-RU" sz="2200" dirty="0" smtClean="0">
                <a:latin typeface="Times New Roman Cyr" pitchFamily="18" charset="0"/>
              </a:rPr>
              <a:t>consumer surplus) – </a:t>
            </a:r>
            <a:r>
              <a:rPr lang="ru-RU" altLang="ru-RU" sz="2200" dirty="0" smtClean="0">
                <a:latin typeface="Times New Roman Cyr" pitchFamily="18" charset="0"/>
              </a:rPr>
              <a:t>совокупная экономия потребителей, связан-</a:t>
            </a:r>
            <a:r>
              <a:rPr lang="ru-RU" altLang="ru-RU" sz="2200" dirty="0" err="1" smtClean="0">
                <a:latin typeface="Times New Roman Cyr" pitchFamily="18" charset="0"/>
              </a:rPr>
              <a:t>ная</a:t>
            </a:r>
            <a:r>
              <a:rPr lang="ru-RU" altLang="ru-RU" sz="2200" dirty="0" smtClean="0">
                <a:latin typeface="Times New Roman Cyr" pitchFamily="18" charset="0"/>
              </a:rPr>
              <a:t> с тем, что они приобретают продукцию дешевле, чем готовы это сделать.</a:t>
            </a:r>
            <a:endParaRPr lang="ru-RU" altLang="ru-RU" sz="2200" dirty="0">
              <a:latin typeface="Times New Roman Cyr" pitchFamily="18" charset="0"/>
            </a:endParaRPr>
          </a:p>
        </p:txBody>
      </p:sp>
      <p:sp>
        <p:nvSpPr>
          <p:cNvPr id="66" name="Прямоугольник 14"/>
          <p:cNvSpPr>
            <a:spLocks noChangeArrowheads="1"/>
          </p:cNvSpPr>
          <p:nvPr/>
        </p:nvSpPr>
        <p:spPr bwMode="auto">
          <a:xfrm>
            <a:off x="3583566" y="2821400"/>
            <a:ext cx="5560434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b="1" dirty="0" smtClean="0">
                <a:solidFill>
                  <a:srgbClr val="00FFFF"/>
                </a:solidFill>
                <a:latin typeface="Times New Roman Cyr" pitchFamily="18" charset="0"/>
              </a:rPr>
              <a:t>Излишек производителя </a:t>
            </a:r>
            <a:r>
              <a:rPr lang="ru-RU" altLang="ru-RU" sz="2200" dirty="0" smtClean="0">
                <a:latin typeface="Times New Roman Cyr" pitchFamily="18" charset="0"/>
              </a:rPr>
              <a:t>(</a:t>
            </a:r>
            <a:r>
              <a:rPr lang="en-US" altLang="ru-RU" sz="2200" dirty="0" smtClean="0">
                <a:latin typeface="Times New Roman Cyr" pitchFamily="18" charset="0"/>
              </a:rPr>
              <a:t>producer surplus) – </a:t>
            </a:r>
            <a:r>
              <a:rPr lang="ru-RU" altLang="ru-RU" sz="2200" dirty="0" smtClean="0">
                <a:latin typeface="Times New Roman Cyr" pitchFamily="18" charset="0"/>
              </a:rPr>
              <a:t>совокупная прибыль производителей, </a:t>
            </a:r>
            <a:r>
              <a:rPr lang="ru-RU" altLang="ru-RU" sz="2200" dirty="0" err="1" smtClean="0">
                <a:latin typeface="Times New Roman Cyr" pitchFamily="18" charset="0"/>
              </a:rPr>
              <a:t>свя-занная</a:t>
            </a:r>
            <a:r>
              <a:rPr lang="ru-RU" altLang="ru-RU" sz="2200" dirty="0" smtClean="0">
                <a:latin typeface="Times New Roman Cyr" pitchFamily="18" charset="0"/>
              </a:rPr>
              <a:t> с тем, что они продают продукцию дороже, чем готовы это сделать.</a:t>
            </a:r>
            <a:endParaRPr lang="ru-RU" altLang="ru-RU" sz="2200" dirty="0">
              <a:latin typeface="Times New Roman Cyr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Прямоугольник 14"/>
              <p:cNvSpPr>
                <a:spLocks noChangeArrowheads="1"/>
              </p:cNvSpPr>
              <p:nvPr/>
            </p:nvSpPr>
            <p:spPr bwMode="auto">
              <a:xfrm>
                <a:off x="105704" y="3928241"/>
                <a:ext cx="3273817" cy="10850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/>
                  <a:buChar char="u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/>
                  <a:buChar char="u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just">
                  <a:spcBef>
                    <a:spcPct val="0"/>
                  </a:spcBef>
                  <a:buClrTx/>
                  <a:buSzTx/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ru-RU" sz="2200" b="0" i="1" smtClean="0">
                          <a:latin typeface="Cambria Math"/>
                        </a:rPr>
                        <m:t>𝐶𝑆</m:t>
                      </m:r>
                      <m:r>
                        <a:rPr lang="en-US" altLang="ru-RU" sz="2200" b="0" i="1" smtClean="0">
                          <a:latin typeface="Cambria Math"/>
                        </a:rPr>
                        <m:t>= </m:t>
                      </m:r>
                      <m:nary>
                        <m:naryPr>
                          <m:limLoc m:val="undOvr"/>
                          <m:ctrlPr>
                            <a:rPr lang="en-US" altLang="ru-RU" sz="2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altLang="ru-RU" sz="2200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sSub>
                            <m:sSubPr>
                              <m:ctrlPr>
                                <a:rPr lang="en-US" altLang="ru-RU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ru-RU" sz="2200" b="0" i="1" smtClean="0">
                                  <a:latin typeface="Cambria Math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ru-RU" sz="2200" b="0" i="1" smtClean="0">
                                  <a:latin typeface="Cambria Math"/>
                                </a:rPr>
                                <m:t>𝑀</m:t>
                              </m:r>
                            </m:sub>
                          </m:sSub>
                        </m:sup>
                        <m:e>
                          <m:r>
                            <a:rPr lang="en-US" altLang="ru-RU" sz="2200" b="0" i="1" smtClean="0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ru-RU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ru-RU" sz="2200" b="0" i="1" smtClean="0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ru-RU" sz="2200" b="0" i="1" smtClean="0">
                                  <a:latin typeface="Cambria Math"/>
                                </a:rPr>
                                <m:t>𝐷</m:t>
                              </m:r>
                            </m:sub>
                          </m:sSub>
                          <m:r>
                            <a:rPr lang="en-US" altLang="ru-RU" sz="2200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altLang="ru-RU" sz="2200" b="0" i="1" smtClean="0">
                              <a:latin typeface="Cambria Math"/>
                            </a:rPr>
                            <m:t>𝑞</m:t>
                          </m:r>
                        </m:e>
                      </m:nary>
                      <m:r>
                        <a:rPr lang="en-US" altLang="ru-RU" sz="2200" b="0" i="1" smtClean="0">
                          <a:latin typeface="Cambria Math"/>
                        </a:rPr>
                        <m:t>)−</m:t>
                      </m:r>
                      <m:sSub>
                        <m:sSubPr>
                          <m:ctrlPr>
                            <a:rPr lang="en-US" altLang="ru-RU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ru-RU" sz="2200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altLang="ru-RU" sz="2200" b="0" i="1" smtClean="0">
                              <a:latin typeface="Cambria Math"/>
                            </a:rPr>
                            <m:t>𝑀</m:t>
                          </m:r>
                        </m:sub>
                      </m:sSub>
                      <m:r>
                        <a:rPr lang="en-US" altLang="ru-RU" sz="2200" b="0" i="1" smtClean="0">
                          <a:latin typeface="Cambria Math"/>
                        </a:rPr>
                        <m:t>)</m:t>
                      </m:r>
                      <m:r>
                        <a:rPr lang="en-US" altLang="ru-RU" sz="2200" b="0" i="1" smtClean="0">
                          <a:latin typeface="Cambria Math"/>
                        </a:rPr>
                        <m:t>𝑑𝑞</m:t>
                      </m:r>
                    </m:oMath>
                  </m:oMathPara>
                </a14:m>
                <a:endParaRPr lang="en-US" altLang="ru-RU" sz="2200" dirty="0" smtClean="0">
                  <a:latin typeface="Times New Roman Cyr" pitchFamily="18" charset="0"/>
                </a:endParaRPr>
              </a:p>
            </p:txBody>
          </p:sp>
        </mc:Choice>
        <mc:Fallback xmlns="">
          <p:sp>
            <p:nvSpPr>
              <p:cNvPr id="32" name="Прямоугольник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5704" y="3928241"/>
                <a:ext cx="3273817" cy="108504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Прямоугольник 14"/>
          <p:cNvSpPr>
            <a:spLocks noChangeArrowheads="1"/>
          </p:cNvSpPr>
          <p:nvPr/>
        </p:nvSpPr>
        <p:spPr bwMode="auto">
          <a:xfrm>
            <a:off x="3583566" y="4196341"/>
            <a:ext cx="5560434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b="1" dirty="0" smtClean="0">
                <a:solidFill>
                  <a:srgbClr val="00FFFF"/>
                </a:solidFill>
                <a:latin typeface="Times New Roman Cyr" pitchFamily="18" charset="0"/>
              </a:rPr>
              <a:t>Обществен</a:t>
            </a:r>
            <a:r>
              <a:rPr lang="en-US" altLang="ru-RU" sz="2200" b="1" dirty="0" smtClean="0">
                <a:solidFill>
                  <a:srgbClr val="00FFFF"/>
                </a:solidFill>
                <a:latin typeface="Times New Roman Cyr" pitchFamily="18" charset="0"/>
              </a:rPr>
              <a:t>.</a:t>
            </a:r>
            <a:r>
              <a:rPr lang="ru-RU" altLang="ru-RU" sz="2200" b="1" dirty="0" smtClean="0">
                <a:solidFill>
                  <a:srgbClr val="00FFFF"/>
                </a:solidFill>
                <a:latin typeface="Times New Roman Cyr" pitchFamily="18" charset="0"/>
              </a:rPr>
              <a:t> благосостояние</a:t>
            </a:r>
            <a:r>
              <a:rPr lang="en-US" altLang="ru-RU" sz="2200" b="1" dirty="0" smtClean="0">
                <a:solidFill>
                  <a:srgbClr val="00FFFF"/>
                </a:solidFill>
                <a:latin typeface="Times New Roman Cyr" pitchFamily="18" charset="0"/>
              </a:rPr>
              <a:t> </a:t>
            </a:r>
            <a:r>
              <a:rPr lang="ru-RU" altLang="ru-RU" sz="2200" dirty="0" smtClean="0">
                <a:latin typeface="Times New Roman Cyr" pitchFamily="18" charset="0"/>
              </a:rPr>
              <a:t>(</a:t>
            </a:r>
            <a:r>
              <a:rPr lang="en-US" altLang="ru-RU" sz="2200" dirty="0" smtClean="0">
                <a:latin typeface="Times New Roman Cyr" pitchFamily="18" charset="0"/>
              </a:rPr>
              <a:t>social welfare)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b="1" dirty="0" smtClean="0">
                <a:solidFill>
                  <a:srgbClr val="00FFFF"/>
                </a:solidFill>
                <a:latin typeface="Times New Roman Cyr" pitchFamily="18" charset="0"/>
              </a:rPr>
              <a:t>Мертвые потери </a:t>
            </a:r>
            <a:r>
              <a:rPr lang="ru-RU" altLang="ru-RU" sz="2200" dirty="0" smtClean="0">
                <a:latin typeface="Times New Roman Cyr" pitchFamily="18" charset="0"/>
              </a:rPr>
              <a:t>(</a:t>
            </a:r>
            <a:r>
              <a:rPr lang="en-US" altLang="ru-RU" sz="2200" dirty="0" smtClean="0">
                <a:latin typeface="Times New Roman Cyr" pitchFamily="18" charset="0"/>
              </a:rPr>
              <a:t>deadweight  loss)</a:t>
            </a:r>
            <a:endParaRPr lang="ru-RU" altLang="ru-RU" sz="2200" dirty="0">
              <a:latin typeface="Times New Roman Cyr" pitchFamily="18" charset="0"/>
            </a:endParaRPr>
          </a:p>
        </p:txBody>
      </p:sp>
      <p:sp>
        <p:nvSpPr>
          <p:cNvPr id="36" name="Прямоугольник 14"/>
          <p:cNvSpPr>
            <a:spLocks noChangeArrowheads="1"/>
          </p:cNvSpPr>
          <p:nvPr/>
        </p:nvSpPr>
        <p:spPr bwMode="auto">
          <a:xfrm>
            <a:off x="3234974" y="5237146"/>
            <a:ext cx="504212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200" dirty="0" smtClean="0">
                <a:latin typeface="Times New Roman Cyr" pitchFamily="18" charset="0"/>
                <a:sym typeface="Symbol"/>
              </a:rPr>
              <a:t></a:t>
            </a:r>
            <a:r>
              <a:rPr lang="en-US" altLang="ru-RU" sz="2200" dirty="0">
                <a:latin typeface="Times New Roman Cyr" pitchFamily="18" charset="0"/>
                <a:sym typeface="Symbol"/>
              </a:rPr>
              <a:t> </a:t>
            </a:r>
            <a:r>
              <a:rPr lang="en-US" altLang="ru-RU" sz="2200" dirty="0" smtClean="0">
                <a:latin typeface="Times New Roman Cyr" pitchFamily="18" charset="0"/>
                <a:sym typeface="Symbol"/>
              </a:rPr>
              <a:t>max </a:t>
            </a:r>
            <a:r>
              <a:rPr lang="ru-RU" altLang="ru-RU" sz="2200" dirty="0" smtClean="0">
                <a:latin typeface="Times New Roman Cyr" pitchFamily="18" charset="0"/>
                <a:sym typeface="Symbol"/>
              </a:rPr>
              <a:t> </a:t>
            </a:r>
            <a:r>
              <a:rPr lang="en-US" altLang="ru-RU" sz="2200" dirty="0" smtClean="0">
                <a:latin typeface="Times New Roman Cyr" pitchFamily="18" charset="0"/>
                <a:sym typeface="Symbol"/>
              </a:rPr>
              <a:t>–  </a:t>
            </a:r>
            <a:r>
              <a:rPr lang="ru-RU" altLang="ru-RU" sz="2200" b="1" dirty="0" smtClean="0">
                <a:solidFill>
                  <a:srgbClr val="00FFFF"/>
                </a:solidFill>
                <a:latin typeface="Times New Roman Cyr" pitchFamily="18" charset="0"/>
                <a:sym typeface="Symbol"/>
              </a:rPr>
              <a:t>критерий производителя.</a:t>
            </a:r>
            <a:endParaRPr lang="ru-RU" altLang="ru-RU" sz="2200" b="1" i="1" dirty="0">
              <a:solidFill>
                <a:srgbClr val="00FFFF"/>
              </a:solidFill>
              <a:latin typeface="Times New Roman Cyr" pitchFamily="18" charset="0"/>
            </a:endParaRPr>
          </a:p>
        </p:txBody>
      </p:sp>
      <p:sp>
        <p:nvSpPr>
          <p:cNvPr id="37" name="Прямоугольник 14"/>
          <p:cNvSpPr>
            <a:spLocks noChangeArrowheads="1"/>
          </p:cNvSpPr>
          <p:nvPr/>
        </p:nvSpPr>
        <p:spPr bwMode="auto">
          <a:xfrm>
            <a:off x="5002482" y="5959328"/>
            <a:ext cx="4025505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200" dirty="0" smtClean="0">
                <a:latin typeface="Times New Roman Cyr" pitchFamily="18" charset="0"/>
                <a:sym typeface="Symbol"/>
              </a:rPr>
              <a:t></a:t>
            </a:r>
            <a:r>
              <a:rPr lang="en-US" altLang="ru-RU" sz="2200" dirty="0">
                <a:latin typeface="Times New Roman Cyr" pitchFamily="18" charset="0"/>
                <a:sym typeface="Symbol"/>
              </a:rPr>
              <a:t> </a:t>
            </a:r>
            <a:r>
              <a:rPr lang="en-US" altLang="ru-RU" sz="2200" dirty="0" smtClean="0">
                <a:latin typeface="Times New Roman Cyr" pitchFamily="18" charset="0"/>
                <a:sym typeface="Symbol"/>
              </a:rPr>
              <a:t>max </a:t>
            </a:r>
            <a:r>
              <a:rPr lang="ru-RU" altLang="ru-RU" sz="2200" dirty="0" smtClean="0">
                <a:latin typeface="Times New Roman Cyr" pitchFamily="18" charset="0"/>
                <a:sym typeface="Symbol"/>
              </a:rPr>
              <a:t> </a:t>
            </a:r>
            <a:r>
              <a:rPr lang="en-US" altLang="ru-RU" sz="2200" dirty="0" smtClean="0">
                <a:latin typeface="Times New Roman Cyr" pitchFamily="18" charset="0"/>
                <a:sym typeface="Symbol"/>
              </a:rPr>
              <a:t>–  </a:t>
            </a:r>
            <a:r>
              <a:rPr lang="ru-RU" altLang="ru-RU" sz="2200" b="1" dirty="0" smtClean="0">
                <a:solidFill>
                  <a:srgbClr val="00FFFF"/>
                </a:solidFill>
                <a:latin typeface="Times New Roman Cyr" pitchFamily="18" charset="0"/>
                <a:sym typeface="Symbol"/>
              </a:rPr>
              <a:t>критерий общества.</a:t>
            </a:r>
            <a:endParaRPr lang="ru-RU" altLang="ru-RU" sz="2200" b="1" i="1" dirty="0">
              <a:solidFill>
                <a:srgbClr val="00FFFF"/>
              </a:solidFill>
              <a:latin typeface="Times New Roman Cyr" pitchFamily="18" charset="0"/>
            </a:endParaRPr>
          </a:p>
        </p:txBody>
      </p:sp>
      <p:grpSp>
        <p:nvGrpSpPr>
          <p:cNvPr id="4" name="Группа 3"/>
          <p:cNvGrpSpPr/>
          <p:nvPr/>
        </p:nvGrpSpPr>
        <p:grpSpPr>
          <a:xfrm>
            <a:off x="154508" y="1592061"/>
            <a:ext cx="1973288" cy="2362047"/>
            <a:chOff x="130758" y="1663311"/>
            <a:chExt cx="1973288" cy="2362047"/>
          </a:xfrm>
        </p:grpSpPr>
        <p:sp>
          <p:nvSpPr>
            <p:cNvPr id="26" name="Rectangle 70"/>
            <p:cNvSpPr>
              <a:spLocks noChangeArrowheads="1"/>
            </p:cNvSpPr>
            <p:nvPr/>
          </p:nvSpPr>
          <p:spPr bwMode="auto">
            <a:xfrm>
              <a:off x="130758" y="2104917"/>
              <a:ext cx="429700" cy="4520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ru-RU" sz="2200" i="1" dirty="0" err="1" smtClean="0">
                  <a:sym typeface="Symbol"/>
                </a:rPr>
                <a:t>p</a:t>
              </a:r>
              <a:r>
                <a:rPr lang="en-US" altLang="ru-RU" sz="2200" i="1" baseline="-25000" dirty="0" err="1" smtClean="0">
                  <a:sym typeface="Symbol"/>
                </a:rPr>
                <a:t>M</a:t>
              </a:r>
              <a:endParaRPr lang="ru-RU" altLang="ru-RU" sz="2200" i="1" baseline="-25000" dirty="0">
                <a:latin typeface="Times New Roman Cyr" pitchFamily="18" charset="0"/>
              </a:endParaRPr>
            </a:p>
          </p:txBody>
        </p:sp>
        <p:sp>
          <p:nvSpPr>
            <p:cNvPr id="27" name="Прямоугольный треугольник 26"/>
            <p:cNvSpPr/>
            <p:nvPr/>
          </p:nvSpPr>
          <p:spPr bwMode="auto">
            <a:xfrm>
              <a:off x="559172" y="1663311"/>
              <a:ext cx="922324" cy="724992"/>
            </a:xfrm>
            <a:prstGeom prst="rtTriangl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 Cyr" pitchFamily="18" charset="-52"/>
              </a:endParaRPr>
            </a:p>
          </p:txBody>
        </p:sp>
        <p:sp>
          <p:nvSpPr>
            <p:cNvPr id="28" name="Трапеция 6"/>
            <p:cNvSpPr/>
            <p:nvPr/>
          </p:nvSpPr>
          <p:spPr bwMode="auto">
            <a:xfrm>
              <a:off x="553865" y="2392060"/>
              <a:ext cx="927631" cy="1093623"/>
            </a:xfrm>
            <a:custGeom>
              <a:avLst/>
              <a:gdLst>
                <a:gd name="connsiteX0" fmla="*/ 0 w 1288724"/>
                <a:gd name="connsiteY0" fmla="*/ 1212582 h 1212582"/>
                <a:gd name="connsiteX1" fmla="*/ 303146 w 1288724"/>
                <a:gd name="connsiteY1" fmla="*/ 0 h 1212582"/>
                <a:gd name="connsiteX2" fmla="*/ 985579 w 1288724"/>
                <a:gd name="connsiteY2" fmla="*/ 0 h 1212582"/>
                <a:gd name="connsiteX3" fmla="*/ 1288724 w 1288724"/>
                <a:gd name="connsiteY3" fmla="*/ 1212582 h 1212582"/>
                <a:gd name="connsiteX4" fmla="*/ 0 w 1288724"/>
                <a:gd name="connsiteY4" fmla="*/ 1212582 h 1212582"/>
                <a:gd name="connsiteX0" fmla="*/ 0 w 1288724"/>
                <a:gd name="connsiteY0" fmla="*/ 1212582 h 1212582"/>
                <a:gd name="connsiteX1" fmla="*/ 1104 w 1288724"/>
                <a:gd name="connsiteY1" fmla="*/ 24825 h 1212582"/>
                <a:gd name="connsiteX2" fmla="*/ 985579 w 1288724"/>
                <a:gd name="connsiteY2" fmla="*/ 0 h 1212582"/>
                <a:gd name="connsiteX3" fmla="*/ 1288724 w 1288724"/>
                <a:gd name="connsiteY3" fmla="*/ 1212582 h 1212582"/>
                <a:gd name="connsiteX4" fmla="*/ 0 w 1288724"/>
                <a:gd name="connsiteY4" fmla="*/ 1212582 h 1212582"/>
                <a:gd name="connsiteX0" fmla="*/ 0 w 1288724"/>
                <a:gd name="connsiteY0" fmla="*/ 1212582 h 1212582"/>
                <a:gd name="connsiteX1" fmla="*/ 1104 w 1288724"/>
                <a:gd name="connsiteY1" fmla="*/ 8275 h 1212582"/>
                <a:gd name="connsiteX2" fmla="*/ 985579 w 1288724"/>
                <a:gd name="connsiteY2" fmla="*/ 0 h 1212582"/>
                <a:gd name="connsiteX3" fmla="*/ 1288724 w 1288724"/>
                <a:gd name="connsiteY3" fmla="*/ 1212582 h 1212582"/>
                <a:gd name="connsiteX4" fmla="*/ 0 w 1288724"/>
                <a:gd name="connsiteY4" fmla="*/ 1212582 h 1212582"/>
                <a:gd name="connsiteX0" fmla="*/ 0 w 1288724"/>
                <a:gd name="connsiteY0" fmla="*/ 1204307 h 1204307"/>
                <a:gd name="connsiteX1" fmla="*/ 1104 w 1288724"/>
                <a:gd name="connsiteY1" fmla="*/ 0 h 1204307"/>
                <a:gd name="connsiteX2" fmla="*/ 944204 w 1288724"/>
                <a:gd name="connsiteY2" fmla="*/ 4138 h 1204307"/>
                <a:gd name="connsiteX3" fmla="*/ 1288724 w 1288724"/>
                <a:gd name="connsiteY3" fmla="*/ 1204307 h 1204307"/>
                <a:gd name="connsiteX4" fmla="*/ 0 w 1288724"/>
                <a:gd name="connsiteY4" fmla="*/ 1204307 h 1204307"/>
                <a:gd name="connsiteX0" fmla="*/ 0 w 944204"/>
                <a:gd name="connsiteY0" fmla="*/ 1204307 h 1204307"/>
                <a:gd name="connsiteX1" fmla="*/ 1104 w 944204"/>
                <a:gd name="connsiteY1" fmla="*/ 0 h 1204307"/>
                <a:gd name="connsiteX2" fmla="*/ 944204 w 944204"/>
                <a:gd name="connsiteY2" fmla="*/ 4138 h 1204307"/>
                <a:gd name="connsiteX3" fmla="*/ 928756 w 944204"/>
                <a:gd name="connsiteY3" fmla="*/ 985016 h 1204307"/>
                <a:gd name="connsiteX4" fmla="*/ 0 w 944204"/>
                <a:gd name="connsiteY4" fmla="*/ 1204307 h 1204307"/>
                <a:gd name="connsiteX0" fmla="*/ 0 w 944204"/>
                <a:gd name="connsiteY0" fmla="*/ 1204307 h 1204307"/>
                <a:gd name="connsiteX1" fmla="*/ 1104 w 944204"/>
                <a:gd name="connsiteY1" fmla="*/ 0 h 1204307"/>
                <a:gd name="connsiteX2" fmla="*/ 944204 w 944204"/>
                <a:gd name="connsiteY2" fmla="*/ 4138 h 1204307"/>
                <a:gd name="connsiteX3" fmla="*/ 932894 w 944204"/>
                <a:gd name="connsiteY3" fmla="*/ 997429 h 1204307"/>
                <a:gd name="connsiteX4" fmla="*/ 0 w 944204"/>
                <a:gd name="connsiteY4" fmla="*/ 1204307 h 1204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4204" h="1204307">
                  <a:moveTo>
                    <a:pt x="0" y="1204307"/>
                  </a:moveTo>
                  <a:lnTo>
                    <a:pt x="1104" y="0"/>
                  </a:lnTo>
                  <a:lnTo>
                    <a:pt x="944204" y="4138"/>
                  </a:lnTo>
                  <a:lnTo>
                    <a:pt x="932894" y="997429"/>
                  </a:lnTo>
                  <a:lnTo>
                    <a:pt x="0" y="1204307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 Cyr" pitchFamily="18" charset="-52"/>
              </a:endParaRPr>
            </a:p>
          </p:txBody>
        </p:sp>
        <p:sp>
          <p:nvSpPr>
            <p:cNvPr id="29" name="Rectangle 70"/>
            <p:cNvSpPr>
              <a:spLocks noChangeArrowheads="1"/>
            </p:cNvSpPr>
            <p:nvPr/>
          </p:nvSpPr>
          <p:spPr bwMode="auto">
            <a:xfrm>
              <a:off x="1216279" y="3632301"/>
              <a:ext cx="515797" cy="3930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ru-RU" sz="2200" i="1" dirty="0" err="1" smtClean="0">
                  <a:latin typeface="Times New Roman Cyr" pitchFamily="18" charset="0"/>
                </a:rPr>
                <a:t>q</a:t>
              </a:r>
              <a:r>
                <a:rPr lang="en-US" altLang="ru-RU" sz="2200" i="1" baseline="-25000" dirty="0" err="1" smtClean="0">
                  <a:latin typeface="Times New Roman Cyr" pitchFamily="18" charset="0"/>
                </a:rPr>
                <a:t>M</a:t>
              </a:r>
              <a:endParaRPr lang="ru-RU" altLang="ru-RU" sz="2200" i="1" baseline="-25000" dirty="0">
                <a:latin typeface="Times New Roman Cyr" pitchFamily="18" charset="0"/>
              </a:endParaRPr>
            </a:p>
          </p:txBody>
        </p:sp>
        <p:sp>
          <p:nvSpPr>
            <p:cNvPr id="30" name="Line 74"/>
            <p:cNvSpPr>
              <a:spLocks noChangeShapeType="1"/>
            </p:cNvSpPr>
            <p:nvPr/>
          </p:nvSpPr>
          <p:spPr bwMode="auto">
            <a:xfrm flipH="1" flipV="1">
              <a:off x="1471736" y="3307492"/>
              <a:ext cx="0" cy="36768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 type="non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9" name="Rectangle 70"/>
            <p:cNvSpPr>
              <a:spLocks noChangeArrowheads="1"/>
            </p:cNvSpPr>
            <p:nvPr/>
          </p:nvSpPr>
          <p:spPr bwMode="auto">
            <a:xfrm>
              <a:off x="570881" y="2024257"/>
              <a:ext cx="554683" cy="5150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ru-RU" altLang="ru-RU" sz="2200" i="1" dirty="0" smtClean="0">
                  <a:latin typeface="Times New Roman Cyr" pitchFamily="18" charset="0"/>
                </a:rPr>
                <a:t>С</a:t>
              </a:r>
              <a:r>
                <a:rPr lang="en-US" altLang="ru-RU" sz="2200" i="1" dirty="0" smtClean="0">
                  <a:latin typeface="Times New Roman Cyr" pitchFamily="18" charset="0"/>
                </a:rPr>
                <a:t>S</a:t>
              </a:r>
              <a:endParaRPr lang="ru-RU" altLang="ru-RU" sz="2200" i="1" dirty="0">
                <a:latin typeface="Times New Roman Cyr" pitchFamily="18" charset="0"/>
              </a:endParaRPr>
            </a:p>
          </p:txBody>
        </p:sp>
        <p:sp>
          <p:nvSpPr>
            <p:cNvPr id="40" name="Rectangle 70"/>
            <p:cNvSpPr>
              <a:spLocks noChangeArrowheads="1"/>
            </p:cNvSpPr>
            <p:nvPr/>
          </p:nvSpPr>
          <p:spPr bwMode="auto">
            <a:xfrm>
              <a:off x="591462" y="2745009"/>
              <a:ext cx="554683" cy="5150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ru-RU" sz="2200" i="1" dirty="0">
                  <a:latin typeface="Times New Roman Cyr" pitchFamily="18" charset="0"/>
                </a:rPr>
                <a:t>P</a:t>
              </a:r>
              <a:r>
                <a:rPr lang="en-US" altLang="ru-RU" sz="2200" i="1" dirty="0" smtClean="0">
                  <a:latin typeface="Times New Roman Cyr" pitchFamily="18" charset="0"/>
                </a:rPr>
                <a:t>S</a:t>
              </a:r>
              <a:endParaRPr lang="ru-RU" altLang="ru-RU" sz="2200" i="1" dirty="0">
                <a:latin typeface="Times New Roman Cyr" pitchFamily="18" charset="0"/>
              </a:endParaRPr>
            </a:p>
          </p:txBody>
        </p:sp>
        <p:sp>
          <p:nvSpPr>
            <p:cNvPr id="41" name="Rectangle 70"/>
            <p:cNvSpPr>
              <a:spLocks noChangeArrowheads="1"/>
            </p:cNvSpPr>
            <p:nvPr/>
          </p:nvSpPr>
          <p:spPr bwMode="auto">
            <a:xfrm>
              <a:off x="1436494" y="2725478"/>
              <a:ext cx="667552" cy="5150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ru-RU" sz="2200" i="1" dirty="0" smtClean="0">
                  <a:solidFill>
                    <a:schemeClr val="bg1"/>
                  </a:solidFill>
                  <a:latin typeface="Times New Roman Cyr" pitchFamily="18" charset="0"/>
                </a:rPr>
                <a:t>DWL</a:t>
              </a:r>
              <a:endParaRPr lang="ru-RU" altLang="ru-RU" sz="2200" i="1" dirty="0">
                <a:solidFill>
                  <a:schemeClr val="bg1"/>
                </a:solidFill>
                <a:latin typeface="Times New Roman Cyr" pitchFamily="18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Прямоугольник 14"/>
              <p:cNvSpPr>
                <a:spLocks noChangeArrowheads="1"/>
              </p:cNvSpPr>
              <p:nvPr/>
            </p:nvSpPr>
            <p:spPr bwMode="auto">
              <a:xfrm>
                <a:off x="184370" y="4915221"/>
                <a:ext cx="3157479" cy="10850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/>
                  <a:buChar char="u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/>
                  <a:buChar char="u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just">
                  <a:spcBef>
                    <a:spcPct val="0"/>
                  </a:spcBef>
                  <a:buClrTx/>
                  <a:buSzTx/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ru-RU" sz="2200" b="0" i="1" smtClean="0">
                          <a:latin typeface="Cambria Math"/>
                        </a:rPr>
                        <m:t>𝑃𝑆</m:t>
                      </m:r>
                      <m:r>
                        <a:rPr lang="en-US" altLang="ru-RU" sz="2200" b="0" i="1" smtClean="0">
                          <a:latin typeface="Cambria Math"/>
                        </a:rPr>
                        <m:t>= </m:t>
                      </m:r>
                      <m:nary>
                        <m:naryPr>
                          <m:limLoc m:val="undOvr"/>
                          <m:ctrlPr>
                            <a:rPr lang="en-US" altLang="ru-RU" sz="2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altLang="ru-RU" sz="2200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sSub>
                            <m:sSubPr>
                              <m:ctrlPr>
                                <a:rPr lang="en-US" altLang="ru-RU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ru-RU" sz="2200" b="0" i="1" smtClean="0">
                                  <a:latin typeface="Cambria Math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ru-RU" sz="2200" b="0" i="1" smtClean="0">
                                  <a:latin typeface="Cambria Math"/>
                                </a:rPr>
                                <m:t>𝑀</m:t>
                              </m:r>
                            </m:sub>
                          </m:sSub>
                        </m:sup>
                        <m:e>
                          <m:r>
                            <a:rPr lang="en-US" altLang="ru-RU" sz="2200" b="0" i="1" smtClean="0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ru-RU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ru-RU" sz="2200" b="0" i="1" smtClean="0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ru-RU" sz="2200" b="0" i="1" smtClean="0">
                                  <a:latin typeface="Cambria Math"/>
                                </a:rPr>
                                <m:t>𝑀</m:t>
                              </m:r>
                            </m:sub>
                          </m:sSub>
                          <m:r>
                            <a:rPr lang="en-US" altLang="ru-RU" sz="2200" b="0" i="1" smtClean="0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ru-RU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ru-RU" sz="2200" b="0" i="1" smtClean="0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ru-RU" sz="2200" b="0" i="1" smtClean="0">
                                  <a:latin typeface="Cambria Math"/>
                                </a:rPr>
                                <m:t>𝑆</m:t>
                              </m:r>
                            </m:sub>
                          </m:sSub>
                          <m:r>
                            <a:rPr lang="en-US" altLang="ru-RU" sz="2200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altLang="ru-RU" sz="2200" b="0" i="1" smtClean="0">
                              <a:latin typeface="Cambria Math"/>
                            </a:rPr>
                            <m:t>𝑞</m:t>
                          </m:r>
                        </m:e>
                      </m:nary>
                      <m:r>
                        <a:rPr lang="en-US" altLang="ru-RU" sz="2200" b="0" i="1" smtClean="0">
                          <a:latin typeface="Cambria Math"/>
                        </a:rPr>
                        <m:t>))</m:t>
                      </m:r>
                      <m:r>
                        <a:rPr lang="en-US" altLang="ru-RU" sz="2200" b="0" i="1" smtClean="0">
                          <a:latin typeface="Cambria Math"/>
                        </a:rPr>
                        <m:t>𝑑𝑞</m:t>
                      </m:r>
                    </m:oMath>
                  </m:oMathPara>
                </a14:m>
                <a:endParaRPr lang="en-US" altLang="ru-RU" sz="2200" dirty="0" smtClean="0">
                  <a:latin typeface="Times New Roman Cyr" pitchFamily="18" charset="0"/>
                </a:endParaRPr>
              </a:p>
            </p:txBody>
          </p:sp>
        </mc:Choice>
        <mc:Fallback xmlns="">
          <p:sp>
            <p:nvSpPr>
              <p:cNvPr id="45" name="Прямоугольник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4370" y="4915221"/>
                <a:ext cx="3157479" cy="108504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Прямоугольник 14"/>
              <p:cNvSpPr>
                <a:spLocks noChangeArrowheads="1"/>
              </p:cNvSpPr>
              <p:nvPr/>
            </p:nvSpPr>
            <p:spPr bwMode="auto">
              <a:xfrm>
                <a:off x="180031" y="5642166"/>
                <a:ext cx="4954851" cy="10850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/>
                  <a:buChar char="u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/>
                  <a:buChar char="u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just">
                  <a:spcBef>
                    <a:spcPct val="0"/>
                  </a:spcBef>
                  <a:buClrTx/>
                  <a:buSzTx/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ru-RU" sz="2200" b="0" i="1" smtClean="0">
                          <a:latin typeface="Cambria Math"/>
                        </a:rPr>
                        <m:t>𝑆𝑊</m:t>
                      </m:r>
                      <m:r>
                        <a:rPr lang="en-US" altLang="ru-RU" sz="2200" b="0" i="1" smtClean="0">
                          <a:latin typeface="Cambria Math"/>
                        </a:rPr>
                        <m:t>=</m:t>
                      </m:r>
                      <m:r>
                        <a:rPr lang="en-US" altLang="ru-RU" sz="2200" b="0" i="1" smtClean="0">
                          <a:latin typeface="Cambria Math"/>
                        </a:rPr>
                        <m:t>𝐶𝑆</m:t>
                      </m:r>
                      <m:r>
                        <a:rPr lang="en-US" altLang="ru-RU" sz="2200" b="0" i="1" smtClean="0">
                          <a:latin typeface="Cambria Math"/>
                        </a:rPr>
                        <m:t>+</m:t>
                      </m:r>
                      <m:r>
                        <a:rPr lang="en-US" altLang="ru-RU" sz="2200" b="0" i="1" smtClean="0">
                          <a:latin typeface="Cambria Math"/>
                        </a:rPr>
                        <m:t>𝑃𝑆</m:t>
                      </m:r>
                      <m:r>
                        <a:rPr lang="en-US" altLang="ru-RU" sz="2200" b="0" i="1" smtClean="0">
                          <a:latin typeface="Cambria Math"/>
                        </a:rPr>
                        <m:t>= </m:t>
                      </m:r>
                      <m:nary>
                        <m:naryPr>
                          <m:limLoc m:val="undOvr"/>
                          <m:ctrlPr>
                            <a:rPr lang="en-US" altLang="ru-RU" sz="2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altLang="ru-RU" sz="2200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sSub>
                            <m:sSubPr>
                              <m:ctrlPr>
                                <a:rPr lang="en-US" altLang="ru-RU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ru-RU" sz="2200" b="0" i="1" smtClean="0">
                                  <a:latin typeface="Cambria Math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ru-RU" sz="2200" b="0" i="1" smtClean="0">
                                  <a:latin typeface="Cambria Math"/>
                                </a:rPr>
                                <m:t>𝑀</m:t>
                              </m:r>
                            </m:sub>
                          </m:sSub>
                        </m:sup>
                        <m:e>
                          <m:r>
                            <a:rPr lang="en-US" altLang="ru-RU" sz="2200" b="0" i="1" smtClean="0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ru-RU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ru-RU" sz="2200" b="0" i="1" smtClean="0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ru-RU" sz="2200" b="0" i="1" smtClean="0">
                                  <a:latin typeface="Cambria Math"/>
                                </a:rPr>
                                <m:t>𝐷</m:t>
                              </m:r>
                            </m:sub>
                          </m:sSub>
                          <m:r>
                            <a:rPr lang="en-US" altLang="ru-RU" sz="2200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altLang="ru-RU" sz="2200" b="0" i="1" smtClean="0">
                              <a:latin typeface="Cambria Math"/>
                            </a:rPr>
                            <m:t>𝑞</m:t>
                          </m:r>
                        </m:e>
                      </m:nary>
                      <m:r>
                        <a:rPr lang="en-US" altLang="ru-RU" sz="2200" b="0" i="1" smtClean="0">
                          <a:latin typeface="Cambria Math"/>
                        </a:rPr>
                        <m:t>)−</m:t>
                      </m:r>
                      <m:sSub>
                        <m:sSubPr>
                          <m:ctrlPr>
                            <a:rPr lang="en-US" altLang="ru-RU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ru-RU" sz="2200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altLang="ru-RU" sz="2200" b="0" i="1" smtClean="0">
                              <a:latin typeface="Cambria Math"/>
                            </a:rPr>
                            <m:t>𝑆</m:t>
                          </m:r>
                        </m:sub>
                      </m:sSub>
                      <m:r>
                        <a:rPr lang="en-US" altLang="ru-RU" sz="2200" b="0" i="1" smtClean="0">
                          <a:latin typeface="Cambria Math"/>
                        </a:rPr>
                        <m:t>(</m:t>
                      </m:r>
                      <m:r>
                        <a:rPr lang="en-US" altLang="ru-RU" sz="2200" b="0" i="1" smtClean="0">
                          <a:latin typeface="Cambria Math"/>
                        </a:rPr>
                        <m:t>𝑞</m:t>
                      </m:r>
                      <m:r>
                        <a:rPr lang="en-US" altLang="ru-RU" sz="2200" b="0" i="1" smtClean="0">
                          <a:latin typeface="Cambria Math"/>
                        </a:rPr>
                        <m:t>))</m:t>
                      </m:r>
                      <m:r>
                        <a:rPr lang="en-US" altLang="ru-RU" sz="2200" b="0" i="1" smtClean="0">
                          <a:latin typeface="Cambria Math"/>
                        </a:rPr>
                        <m:t>𝑑𝑞</m:t>
                      </m:r>
                    </m:oMath>
                  </m:oMathPara>
                </a14:m>
                <a:endParaRPr lang="en-US" altLang="ru-RU" sz="2200" dirty="0" smtClean="0">
                  <a:latin typeface="Times New Roman Cyr" pitchFamily="18" charset="0"/>
                </a:endParaRPr>
              </a:p>
            </p:txBody>
          </p:sp>
        </mc:Choice>
        <mc:Fallback xmlns="">
          <p:sp>
            <p:nvSpPr>
              <p:cNvPr id="49" name="Прямоугольник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0031" y="5642166"/>
                <a:ext cx="4954851" cy="108504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9300816"/>
      </p:ext>
    </p:extLst>
  </p:cSld>
  <p:clrMapOvr>
    <a:masterClrMapping/>
  </p:clrMapOvr>
  <p:transition spd="slow" advTm="586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  <p:bldP spid="66" grpId="0"/>
      <p:bldP spid="32" grpId="0"/>
      <p:bldP spid="35" grpId="0"/>
      <p:bldP spid="36" grpId="0"/>
      <p:bldP spid="37" grpId="0"/>
      <p:bldP spid="45" grpId="0"/>
      <p:bldP spid="4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388"/>
          <p:cNvSpPr txBox="1">
            <a:spLocks noChangeArrowheads="1"/>
          </p:cNvSpPr>
          <p:nvPr/>
        </p:nvSpPr>
        <p:spPr bwMode="auto">
          <a:xfrm>
            <a:off x="182563" y="346075"/>
            <a:ext cx="8797925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Государственное регулирование</a:t>
            </a:r>
            <a:endParaRPr lang="ru-RU" altLang="ru-RU" b="1" dirty="0">
              <a:solidFill>
                <a:srgbClr val="00FFFF"/>
              </a:solidFill>
              <a:latin typeface="Times New Roman Cyr" pitchFamily="18" charset="0"/>
            </a:endParaRPr>
          </a:p>
        </p:txBody>
      </p:sp>
      <p:sp>
        <p:nvSpPr>
          <p:cNvPr id="11267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7200" b="1" dirty="0" smtClean="0">
                <a:latin typeface="Times New Roman Cyr" pitchFamily="18" charset="0"/>
              </a:rPr>
              <a:t>8</a:t>
            </a:r>
            <a:endParaRPr lang="ru-RU" altLang="ru-RU" sz="7200" b="1" dirty="0">
              <a:latin typeface="Times New Roman Cyr" pitchFamily="18" charset="0"/>
            </a:endParaRPr>
          </a:p>
        </p:txBody>
      </p:sp>
      <p:sp>
        <p:nvSpPr>
          <p:cNvPr id="11268" name="Rectangle 8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2000">
              <a:latin typeface="Times New Roman Cyr" pitchFamily="18" charset="0"/>
            </a:endParaRPr>
          </a:p>
        </p:txBody>
      </p:sp>
      <p:sp>
        <p:nvSpPr>
          <p:cNvPr id="11269" name="Прямоугольник 2"/>
          <p:cNvSpPr>
            <a:spLocks noChangeArrowheads="1"/>
          </p:cNvSpPr>
          <p:nvPr/>
        </p:nvSpPr>
        <p:spPr bwMode="auto">
          <a:xfrm>
            <a:off x="188912" y="1119188"/>
            <a:ext cx="5202071" cy="1785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dirty="0" smtClean="0">
                <a:latin typeface="Times New Roman Cyr" pitchFamily="18" charset="0"/>
              </a:rPr>
              <a:t>Рыночная власть приводит к отклонению от равновесия и мертвым потерям, однако и государственное вмешательство, даже простое введение налогов, приводит к аналогичным последствиям.</a:t>
            </a:r>
            <a:endParaRPr lang="ru-RU" altLang="ru-RU" sz="2200" dirty="0">
              <a:latin typeface="Times New Roman Cyr" pitchFamily="18" charset="0"/>
            </a:endParaRPr>
          </a:p>
        </p:txBody>
      </p:sp>
      <p:grpSp>
        <p:nvGrpSpPr>
          <p:cNvPr id="3" name="Группа 2"/>
          <p:cNvGrpSpPr/>
          <p:nvPr/>
        </p:nvGrpSpPr>
        <p:grpSpPr>
          <a:xfrm>
            <a:off x="5409927" y="986344"/>
            <a:ext cx="3624537" cy="2349173"/>
            <a:chOff x="402598" y="2320810"/>
            <a:chExt cx="3470854" cy="2674962"/>
          </a:xfrm>
        </p:grpSpPr>
        <p:sp>
          <p:nvSpPr>
            <p:cNvPr id="18" name="Line 64"/>
            <p:cNvSpPr>
              <a:spLocks noChangeShapeType="1"/>
            </p:cNvSpPr>
            <p:nvPr/>
          </p:nvSpPr>
          <p:spPr bwMode="auto">
            <a:xfrm>
              <a:off x="839613" y="2359043"/>
              <a:ext cx="11" cy="22518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stealth" w="med" len="lg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9" name="Line 65"/>
            <p:cNvSpPr>
              <a:spLocks noChangeShapeType="1"/>
            </p:cNvSpPr>
            <p:nvPr/>
          </p:nvSpPr>
          <p:spPr bwMode="auto">
            <a:xfrm flipV="1">
              <a:off x="839625" y="4608750"/>
              <a:ext cx="2872823" cy="15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med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0" name="Line 67"/>
            <p:cNvSpPr>
              <a:spLocks noChangeShapeType="1"/>
            </p:cNvSpPr>
            <p:nvPr/>
          </p:nvSpPr>
          <p:spPr bwMode="auto">
            <a:xfrm flipV="1">
              <a:off x="841742" y="3894233"/>
              <a:ext cx="2573191" cy="51630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1" name="Rectangle 70"/>
            <p:cNvSpPr>
              <a:spLocks noChangeArrowheads="1"/>
            </p:cNvSpPr>
            <p:nvPr/>
          </p:nvSpPr>
          <p:spPr bwMode="auto">
            <a:xfrm>
              <a:off x="3318769" y="4180549"/>
              <a:ext cx="554683" cy="4589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ru-RU" sz="2200" i="1" dirty="0"/>
                <a:t>q</a:t>
              </a:r>
              <a:endParaRPr lang="ru-RU" altLang="ru-RU" sz="2200" i="1" dirty="0">
                <a:latin typeface="Times New Roman Cyr" pitchFamily="18" charset="0"/>
              </a:endParaRPr>
            </a:p>
          </p:txBody>
        </p:sp>
        <p:sp>
          <p:nvSpPr>
            <p:cNvPr id="22" name="Rectangle 70"/>
            <p:cNvSpPr>
              <a:spLocks noChangeArrowheads="1"/>
            </p:cNvSpPr>
            <p:nvPr/>
          </p:nvSpPr>
          <p:spPr bwMode="auto">
            <a:xfrm>
              <a:off x="523217" y="2320810"/>
              <a:ext cx="327127" cy="4507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ru-RU" sz="2200" i="1" dirty="0"/>
                <a:t>p</a:t>
              </a:r>
              <a:endParaRPr lang="ru-RU" altLang="ru-RU" sz="2200" i="1" dirty="0">
                <a:latin typeface="Times New Roman Cyr" pitchFamily="18" charset="0"/>
              </a:endParaRPr>
            </a:p>
          </p:txBody>
        </p:sp>
        <p:sp>
          <p:nvSpPr>
            <p:cNvPr id="23" name="Rectangle 70"/>
            <p:cNvSpPr>
              <a:spLocks noChangeArrowheads="1"/>
            </p:cNvSpPr>
            <p:nvPr/>
          </p:nvSpPr>
          <p:spPr bwMode="auto">
            <a:xfrm>
              <a:off x="2393932" y="4572903"/>
              <a:ext cx="622214" cy="4228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ru-RU" sz="2200" i="1" dirty="0" smtClean="0"/>
                <a:t>q</a:t>
              </a:r>
              <a:r>
                <a:rPr lang="ru-RU" altLang="ru-RU" sz="2200" dirty="0" smtClean="0"/>
                <a:t>*</a:t>
              </a:r>
              <a:endParaRPr lang="ru-RU" altLang="ru-RU" sz="2200" baseline="-25000" dirty="0">
                <a:latin typeface="Times New Roman Cyr" pitchFamily="18" charset="0"/>
              </a:endParaRPr>
            </a:p>
          </p:txBody>
        </p:sp>
        <p:sp>
          <p:nvSpPr>
            <p:cNvPr id="24" name="Line 67"/>
            <p:cNvSpPr>
              <a:spLocks noChangeShapeType="1"/>
            </p:cNvSpPr>
            <p:nvPr/>
          </p:nvSpPr>
          <p:spPr bwMode="auto">
            <a:xfrm>
              <a:off x="844777" y="2584407"/>
              <a:ext cx="2570156" cy="20227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5" name="Line 74"/>
            <p:cNvSpPr>
              <a:spLocks noChangeShapeType="1"/>
            </p:cNvSpPr>
            <p:nvPr/>
          </p:nvSpPr>
          <p:spPr bwMode="auto">
            <a:xfrm flipH="1" flipV="1">
              <a:off x="839613" y="4227182"/>
              <a:ext cx="873240" cy="2812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 type="non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6" name="Rectangle 70"/>
            <p:cNvSpPr>
              <a:spLocks noChangeArrowheads="1"/>
            </p:cNvSpPr>
            <p:nvPr/>
          </p:nvSpPr>
          <p:spPr bwMode="auto">
            <a:xfrm>
              <a:off x="1138109" y="2555004"/>
              <a:ext cx="554683" cy="5150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ru-RU" sz="2200" i="1" dirty="0">
                  <a:latin typeface="Times New Roman Cyr" pitchFamily="18" charset="0"/>
                </a:rPr>
                <a:t>D</a:t>
              </a:r>
              <a:endParaRPr lang="ru-RU" altLang="ru-RU" sz="2200" i="1" dirty="0">
                <a:latin typeface="Times New Roman Cyr" pitchFamily="18" charset="0"/>
              </a:endParaRPr>
            </a:p>
          </p:txBody>
        </p:sp>
        <p:sp>
          <p:nvSpPr>
            <p:cNvPr id="27" name="Rectangle 70"/>
            <p:cNvSpPr>
              <a:spLocks noChangeArrowheads="1"/>
            </p:cNvSpPr>
            <p:nvPr/>
          </p:nvSpPr>
          <p:spPr bwMode="auto">
            <a:xfrm>
              <a:off x="2981570" y="3508409"/>
              <a:ext cx="554683" cy="5150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ru-RU" sz="2200" i="1" dirty="0">
                  <a:latin typeface="Times New Roman Cyr" pitchFamily="18" charset="0"/>
                </a:rPr>
                <a:t>S</a:t>
              </a:r>
              <a:endParaRPr lang="ru-RU" altLang="ru-RU" sz="2200" i="1" dirty="0">
                <a:latin typeface="Times New Roman Cyr" pitchFamily="18" charset="0"/>
              </a:endParaRPr>
            </a:p>
          </p:txBody>
        </p:sp>
        <p:sp>
          <p:nvSpPr>
            <p:cNvPr id="28" name="Line 74"/>
            <p:cNvSpPr>
              <a:spLocks noChangeShapeType="1"/>
            </p:cNvSpPr>
            <p:nvPr/>
          </p:nvSpPr>
          <p:spPr bwMode="auto">
            <a:xfrm flipH="1" flipV="1">
              <a:off x="2693119" y="4034390"/>
              <a:ext cx="0" cy="572795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 type="non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9" name="Line 74"/>
            <p:cNvSpPr>
              <a:spLocks noChangeShapeType="1"/>
            </p:cNvSpPr>
            <p:nvPr/>
          </p:nvSpPr>
          <p:spPr bwMode="auto">
            <a:xfrm flipH="1" flipV="1">
              <a:off x="850344" y="4037983"/>
              <a:ext cx="1836044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 type="non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0" name="Rectangle 70"/>
            <p:cNvSpPr>
              <a:spLocks noChangeArrowheads="1"/>
            </p:cNvSpPr>
            <p:nvPr/>
          </p:nvSpPr>
          <p:spPr bwMode="auto">
            <a:xfrm>
              <a:off x="438631" y="3743996"/>
              <a:ext cx="406146" cy="5150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ru-RU" sz="2200" i="1" dirty="0" smtClean="0"/>
                <a:t>p</a:t>
              </a:r>
              <a:r>
                <a:rPr lang="en-US" altLang="ru-RU" sz="2200" dirty="0" smtClean="0"/>
                <a:t>*</a:t>
              </a:r>
              <a:endParaRPr lang="ru-RU" altLang="ru-RU" sz="2200" baseline="-25000" dirty="0">
                <a:latin typeface="Times New Roman Cyr" pitchFamily="18" charset="0"/>
              </a:endParaRPr>
            </a:p>
          </p:txBody>
        </p:sp>
        <p:sp>
          <p:nvSpPr>
            <p:cNvPr id="31" name="Прямоугольный треугольник 30"/>
            <p:cNvSpPr/>
            <p:nvPr/>
          </p:nvSpPr>
          <p:spPr bwMode="auto">
            <a:xfrm>
              <a:off x="841742" y="2584407"/>
              <a:ext cx="1844647" cy="1449983"/>
            </a:xfrm>
            <a:prstGeom prst="rtTriangl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 Cyr" pitchFamily="18" charset="-52"/>
              </a:endParaRPr>
            </a:p>
          </p:txBody>
        </p:sp>
        <p:sp>
          <p:nvSpPr>
            <p:cNvPr id="32" name="Прямоугольный треугольник 31"/>
            <p:cNvSpPr/>
            <p:nvPr/>
          </p:nvSpPr>
          <p:spPr bwMode="auto">
            <a:xfrm flipV="1">
              <a:off x="841742" y="4037981"/>
              <a:ext cx="1844647" cy="372555"/>
            </a:xfrm>
            <a:prstGeom prst="rtTriangl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 Cyr" pitchFamily="18" charset="-52"/>
              </a:endParaRPr>
            </a:p>
          </p:txBody>
        </p:sp>
        <p:sp>
          <p:nvSpPr>
            <p:cNvPr id="34" name="Rectangle 70"/>
            <p:cNvSpPr>
              <a:spLocks noChangeArrowheads="1"/>
            </p:cNvSpPr>
            <p:nvPr/>
          </p:nvSpPr>
          <p:spPr bwMode="auto">
            <a:xfrm>
              <a:off x="420644" y="3032218"/>
              <a:ext cx="429700" cy="4520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ru-RU" sz="2200" i="1" dirty="0" err="1" smtClean="0">
                  <a:sym typeface="Symbol"/>
                </a:rPr>
                <a:t>p</a:t>
              </a:r>
              <a:r>
                <a:rPr lang="en-US" altLang="ru-RU" sz="2200" i="1" baseline="-25000" dirty="0" err="1" smtClean="0">
                  <a:sym typeface="Symbol"/>
                </a:rPr>
                <a:t>D</a:t>
              </a:r>
              <a:endParaRPr lang="ru-RU" altLang="ru-RU" sz="2200" i="1" baseline="-25000" dirty="0">
                <a:latin typeface="Times New Roman Cyr" pitchFamily="18" charset="0"/>
              </a:endParaRPr>
            </a:p>
          </p:txBody>
        </p:sp>
        <p:sp>
          <p:nvSpPr>
            <p:cNvPr id="35" name="Прямоугольный треугольник 34"/>
            <p:cNvSpPr/>
            <p:nvPr/>
          </p:nvSpPr>
          <p:spPr bwMode="auto">
            <a:xfrm>
              <a:off x="849058" y="2590612"/>
              <a:ext cx="922324" cy="724992"/>
            </a:xfrm>
            <a:prstGeom prst="rtTriangl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 Cyr" pitchFamily="18" charset="-52"/>
              </a:endParaRPr>
            </a:p>
          </p:txBody>
        </p:sp>
        <p:sp>
          <p:nvSpPr>
            <p:cNvPr id="37" name="Rectangle 70"/>
            <p:cNvSpPr>
              <a:spLocks noChangeArrowheads="1"/>
            </p:cNvSpPr>
            <p:nvPr/>
          </p:nvSpPr>
          <p:spPr bwMode="auto">
            <a:xfrm>
              <a:off x="1506165" y="4559602"/>
              <a:ext cx="515797" cy="3930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ru-RU" sz="2200" i="1" dirty="0" err="1" smtClean="0">
                  <a:latin typeface="Times New Roman Cyr" pitchFamily="18" charset="0"/>
                </a:rPr>
                <a:t>q</a:t>
              </a:r>
              <a:r>
                <a:rPr lang="en-US" altLang="ru-RU" sz="2200" i="1" baseline="-25000" dirty="0" err="1">
                  <a:latin typeface="Times New Roman Cyr" pitchFamily="18" charset="0"/>
                </a:rPr>
                <a:t>T</a:t>
              </a:r>
              <a:endParaRPr lang="ru-RU" altLang="ru-RU" sz="2200" i="1" baseline="-25000" dirty="0">
                <a:latin typeface="Times New Roman Cyr" pitchFamily="18" charset="0"/>
              </a:endParaRPr>
            </a:p>
          </p:txBody>
        </p:sp>
        <p:sp>
          <p:nvSpPr>
            <p:cNvPr id="38" name="Line 74"/>
            <p:cNvSpPr>
              <a:spLocks noChangeShapeType="1"/>
            </p:cNvSpPr>
            <p:nvPr/>
          </p:nvSpPr>
          <p:spPr bwMode="auto">
            <a:xfrm flipH="1" flipV="1">
              <a:off x="1771670" y="4234793"/>
              <a:ext cx="0" cy="36768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 type="non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9" name="Rectangle 70"/>
            <p:cNvSpPr>
              <a:spLocks noChangeArrowheads="1"/>
            </p:cNvSpPr>
            <p:nvPr/>
          </p:nvSpPr>
          <p:spPr bwMode="auto">
            <a:xfrm>
              <a:off x="853452" y="2929613"/>
              <a:ext cx="554683" cy="5150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ru-RU" altLang="ru-RU" sz="2200" i="1" dirty="0" smtClean="0">
                  <a:latin typeface="Times New Roman Cyr" pitchFamily="18" charset="0"/>
                </a:rPr>
                <a:t>С</a:t>
              </a:r>
              <a:r>
                <a:rPr lang="en-US" altLang="ru-RU" sz="2200" i="1" dirty="0" smtClean="0">
                  <a:latin typeface="Times New Roman Cyr" pitchFamily="18" charset="0"/>
                </a:rPr>
                <a:t>S</a:t>
              </a:r>
              <a:endParaRPr lang="ru-RU" altLang="ru-RU" sz="2200" i="1" dirty="0">
                <a:latin typeface="Times New Roman Cyr" pitchFamily="18" charset="0"/>
              </a:endParaRPr>
            </a:p>
          </p:txBody>
        </p:sp>
        <p:sp>
          <p:nvSpPr>
            <p:cNvPr id="41" name="Rectangle 70"/>
            <p:cNvSpPr>
              <a:spLocks noChangeArrowheads="1"/>
            </p:cNvSpPr>
            <p:nvPr/>
          </p:nvSpPr>
          <p:spPr bwMode="auto">
            <a:xfrm>
              <a:off x="1726380" y="3652779"/>
              <a:ext cx="667552" cy="5150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ru-RU" sz="2200" i="1" dirty="0" smtClean="0">
                  <a:solidFill>
                    <a:schemeClr val="bg1"/>
                  </a:solidFill>
                  <a:latin typeface="Times New Roman Cyr" pitchFamily="18" charset="0"/>
                </a:rPr>
                <a:t>DWL</a:t>
              </a:r>
              <a:endParaRPr lang="ru-RU" altLang="ru-RU" sz="2200" i="1" dirty="0">
                <a:solidFill>
                  <a:schemeClr val="bg1"/>
                </a:solidFill>
                <a:latin typeface="Times New Roman Cyr" pitchFamily="18" charset="0"/>
              </a:endParaRPr>
            </a:p>
          </p:txBody>
        </p:sp>
        <p:sp>
          <p:nvSpPr>
            <p:cNvPr id="42" name="Rectangle 70"/>
            <p:cNvSpPr>
              <a:spLocks noChangeArrowheads="1"/>
            </p:cNvSpPr>
            <p:nvPr/>
          </p:nvSpPr>
          <p:spPr bwMode="auto">
            <a:xfrm>
              <a:off x="402598" y="3985057"/>
              <a:ext cx="429700" cy="4520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ru-RU" sz="2200" i="1" dirty="0" err="1" smtClean="0">
                  <a:sym typeface="Symbol"/>
                </a:rPr>
                <a:t>p</a:t>
              </a:r>
              <a:r>
                <a:rPr lang="en-US" altLang="ru-RU" sz="2200" i="1" baseline="-25000" dirty="0" err="1" smtClean="0">
                  <a:sym typeface="Symbol"/>
                </a:rPr>
                <a:t>S</a:t>
              </a:r>
              <a:endParaRPr lang="ru-RU" altLang="ru-RU" sz="2200" i="1" baseline="-25000" dirty="0">
                <a:latin typeface="Times New Roman Cyr" pitchFamily="18" charset="0"/>
              </a:endParaRPr>
            </a:p>
          </p:txBody>
        </p:sp>
        <p:sp>
          <p:nvSpPr>
            <p:cNvPr id="43" name="Прямоугольный треугольник 42"/>
            <p:cNvSpPr/>
            <p:nvPr/>
          </p:nvSpPr>
          <p:spPr bwMode="auto">
            <a:xfrm flipV="1">
              <a:off x="849058" y="4227478"/>
              <a:ext cx="922324" cy="173774"/>
            </a:xfrm>
            <a:prstGeom prst="rtTriangl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 Cyr" pitchFamily="18" charset="-52"/>
              </a:endParaRPr>
            </a:p>
          </p:txBody>
        </p:sp>
        <p:sp>
          <p:nvSpPr>
            <p:cNvPr id="2" name="Прямоугольник 1"/>
            <p:cNvSpPr/>
            <p:nvPr/>
          </p:nvSpPr>
          <p:spPr bwMode="auto">
            <a:xfrm>
              <a:off x="849058" y="3315604"/>
              <a:ext cx="922324" cy="908654"/>
            </a:xfrm>
            <a:prstGeom prst="rect">
              <a:avLst/>
            </a:prstGeom>
            <a:solidFill>
              <a:schemeClr val="accent2">
                <a:lumMod val="75000"/>
                <a:alpha val="7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 Cyr" pitchFamily="18" charset="-52"/>
              </a:endParaRPr>
            </a:p>
          </p:txBody>
        </p:sp>
        <p:sp>
          <p:nvSpPr>
            <p:cNvPr id="40" name="Rectangle 70"/>
            <p:cNvSpPr>
              <a:spLocks noChangeArrowheads="1"/>
            </p:cNvSpPr>
            <p:nvPr/>
          </p:nvSpPr>
          <p:spPr bwMode="auto">
            <a:xfrm>
              <a:off x="879485" y="4089265"/>
              <a:ext cx="554683" cy="5150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ru-RU" sz="2200" i="1" dirty="0">
                  <a:latin typeface="Times New Roman Cyr" pitchFamily="18" charset="0"/>
                </a:rPr>
                <a:t>P</a:t>
              </a:r>
              <a:r>
                <a:rPr lang="en-US" altLang="ru-RU" sz="2200" i="1" dirty="0" smtClean="0">
                  <a:latin typeface="Times New Roman Cyr" pitchFamily="18" charset="0"/>
                </a:rPr>
                <a:t>S</a:t>
              </a:r>
              <a:endParaRPr lang="ru-RU" altLang="ru-RU" sz="2200" i="1" dirty="0">
                <a:latin typeface="Times New Roman Cyr" pitchFamily="18" charset="0"/>
              </a:endParaRPr>
            </a:p>
          </p:txBody>
        </p:sp>
        <p:sp>
          <p:nvSpPr>
            <p:cNvPr id="45" name="Rectangle 70"/>
            <p:cNvSpPr>
              <a:spLocks noChangeArrowheads="1"/>
            </p:cNvSpPr>
            <p:nvPr/>
          </p:nvSpPr>
          <p:spPr bwMode="auto">
            <a:xfrm>
              <a:off x="868082" y="3594713"/>
              <a:ext cx="554683" cy="5150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ru-RU" sz="2200" i="1" dirty="0" smtClean="0">
                  <a:latin typeface="Times New Roman Cyr" pitchFamily="18" charset="0"/>
                </a:rPr>
                <a:t>T</a:t>
              </a:r>
              <a:endParaRPr lang="ru-RU" altLang="ru-RU" sz="2200" i="1" dirty="0">
                <a:latin typeface="Times New Roman Cyr" pitchFamily="18" charset="0"/>
              </a:endParaRPr>
            </a:p>
          </p:txBody>
        </p:sp>
      </p:grpSp>
      <p:sp>
        <p:nvSpPr>
          <p:cNvPr id="47" name="Прямоугольник 2"/>
          <p:cNvSpPr>
            <a:spLocks noChangeArrowheads="1"/>
          </p:cNvSpPr>
          <p:nvPr/>
        </p:nvSpPr>
        <p:spPr bwMode="auto">
          <a:xfrm>
            <a:off x="168914" y="2977863"/>
            <a:ext cx="8961438" cy="34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b="1" dirty="0" smtClean="0">
                <a:solidFill>
                  <a:srgbClr val="00FFFF"/>
                </a:solidFill>
                <a:latin typeface="Times New Roman Cyr" pitchFamily="18" charset="0"/>
              </a:rPr>
              <a:t>Для чего нужно государство?</a:t>
            </a:r>
          </a:p>
          <a:p>
            <a:pPr marL="355600" indent="-355600" algn="just" eaLnBrk="1" hangingPunct="1">
              <a:spcBef>
                <a:spcPct val="0"/>
              </a:spcBef>
              <a:buClrTx/>
              <a:buSzTx/>
              <a:buFontTx/>
              <a:buAutoNum type="arabicPeriod"/>
            </a:pPr>
            <a:r>
              <a:rPr lang="ru-RU" altLang="ru-RU" sz="2200" dirty="0">
                <a:latin typeface="Times New Roman Cyr" pitchFamily="18" charset="0"/>
              </a:rPr>
              <a:t>Социальная поддержка и перераспределение дохода.</a:t>
            </a:r>
          </a:p>
          <a:p>
            <a:pPr marL="355600" indent="-355600" algn="just" eaLnBrk="1" hangingPunct="1">
              <a:spcBef>
                <a:spcPct val="0"/>
              </a:spcBef>
              <a:buClrTx/>
              <a:buSzTx/>
              <a:buFontTx/>
              <a:buAutoNum type="arabicPeriod"/>
            </a:pPr>
            <a:r>
              <a:rPr lang="ru-RU" altLang="ru-RU" sz="2200" dirty="0" smtClean="0">
                <a:latin typeface="Times New Roman Cyr" pitchFamily="18" charset="0"/>
              </a:rPr>
              <a:t>Производство </a:t>
            </a:r>
            <a:r>
              <a:rPr lang="ru-RU" altLang="ru-RU" sz="2200" b="1" dirty="0" smtClean="0">
                <a:solidFill>
                  <a:srgbClr val="00FFFF"/>
                </a:solidFill>
                <a:latin typeface="Times New Roman Cyr" pitchFamily="18" charset="0"/>
              </a:rPr>
              <a:t>общественного блага </a:t>
            </a:r>
            <a:r>
              <a:rPr lang="ru-RU" altLang="ru-RU" sz="2200" dirty="0" smtClean="0">
                <a:latin typeface="Times New Roman Cyr" pitchFamily="18" charset="0"/>
              </a:rPr>
              <a:t>– обладающего свойствами </a:t>
            </a:r>
            <a:r>
              <a:rPr lang="ru-RU" altLang="ru-RU" sz="2200" b="1" dirty="0" smtClean="0">
                <a:solidFill>
                  <a:srgbClr val="00FFFF"/>
                </a:solidFill>
                <a:latin typeface="Times New Roman Cyr" pitchFamily="18" charset="0"/>
              </a:rPr>
              <a:t>не-</a:t>
            </a:r>
            <a:r>
              <a:rPr lang="ru-RU" altLang="ru-RU" sz="2200" b="1" dirty="0" err="1" smtClean="0">
                <a:solidFill>
                  <a:srgbClr val="00FFFF"/>
                </a:solidFill>
                <a:latin typeface="Times New Roman Cyr" pitchFamily="18" charset="0"/>
              </a:rPr>
              <a:t>исключаемости</a:t>
            </a:r>
            <a:r>
              <a:rPr lang="ru-RU" altLang="ru-RU" sz="2200" b="1" dirty="0" smtClean="0">
                <a:solidFill>
                  <a:srgbClr val="00FFFF"/>
                </a:solidFill>
                <a:latin typeface="Times New Roman Cyr" pitchFamily="18" charset="0"/>
              </a:rPr>
              <a:t> </a:t>
            </a:r>
            <a:r>
              <a:rPr lang="ru-RU" altLang="ru-RU" sz="2200" dirty="0" smtClean="0">
                <a:latin typeface="Times New Roman Cyr" pitchFamily="18" charset="0"/>
              </a:rPr>
              <a:t>(нельзя ограничить доступ «безбилетникам») и </a:t>
            </a:r>
            <a:r>
              <a:rPr lang="ru-RU" altLang="ru-RU" sz="2200" b="1" dirty="0" smtClean="0">
                <a:solidFill>
                  <a:srgbClr val="00FFFF"/>
                </a:solidFill>
                <a:latin typeface="Times New Roman Cyr" pitchFamily="18" charset="0"/>
              </a:rPr>
              <a:t>не-</a:t>
            </a:r>
            <a:r>
              <a:rPr lang="ru-RU" altLang="ru-RU" sz="2200" b="1" dirty="0" err="1" smtClean="0">
                <a:solidFill>
                  <a:srgbClr val="00FFFF"/>
                </a:solidFill>
                <a:latin typeface="Times New Roman Cyr" pitchFamily="18" charset="0"/>
              </a:rPr>
              <a:t>конкурентности</a:t>
            </a:r>
            <a:r>
              <a:rPr lang="ru-RU" altLang="ru-RU" sz="2200" b="1" dirty="0" smtClean="0">
                <a:solidFill>
                  <a:srgbClr val="00FFFF"/>
                </a:solidFill>
                <a:latin typeface="Times New Roman Cyr" pitchFamily="18" charset="0"/>
              </a:rPr>
              <a:t> </a:t>
            </a:r>
            <a:r>
              <a:rPr lang="ru-RU" altLang="ru-RU" sz="2200" dirty="0" smtClean="0">
                <a:latin typeface="Times New Roman Cyr" pitchFamily="18" charset="0"/>
              </a:rPr>
              <a:t>(потребление его одним потребителем не уменьшает его количество для другого).</a:t>
            </a:r>
          </a:p>
          <a:p>
            <a:pPr marL="355600" indent="-355600" algn="just" eaLnBrk="1" hangingPunct="1">
              <a:spcBef>
                <a:spcPct val="0"/>
              </a:spcBef>
              <a:buClrTx/>
              <a:buSzTx/>
              <a:buFontTx/>
              <a:buAutoNum type="arabicPeriod"/>
            </a:pPr>
            <a:r>
              <a:rPr lang="ru-RU" altLang="ru-RU" sz="2200" dirty="0" smtClean="0">
                <a:latin typeface="Times New Roman Cyr" pitchFamily="18" charset="0"/>
              </a:rPr>
              <a:t>Устранение неэффективности рынка</a:t>
            </a:r>
          </a:p>
          <a:p>
            <a:pPr marL="812800" indent="-457200" algn="just" eaLnBrk="1" hangingPunct="1">
              <a:spcBef>
                <a:spcPct val="0"/>
              </a:spcBef>
              <a:buClrTx/>
              <a:buSzTx/>
              <a:buAutoNum type="arabicParenR"/>
            </a:pPr>
            <a:r>
              <a:rPr lang="ru-RU" altLang="ru-RU" sz="2200" dirty="0" smtClean="0">
                <a:latin typeface="Times New Roman Cyr" pitchFamily="18" charset="0"/>
              </a:rPr>
              <a:t>Борьба с неэффективностью, связанной с </a:t>
            </a:r>
            <a:r>
              <a:rPr lang="ru-RU" altLang="ru-RU" sz="2200" b="1" dirty="0" smtClean="0">
                <a:solidFill>
                  <a:srgbClr val="00FFFF"/>
                </a:solidFill>
                <a:latin typeface="Times New Roman Cyr" pitchFamily="18" charset="0"/>
              </a:rPr>
              <a:t>внешними эффектами</a:t>
            </a:r>
            <a:r>
              <a:rPr lang="ru-RU" altLang="ru-RU" sz="2200" dirty="0" smtClean="0">
                <a:latin typeface="Times New Roman Cyr" pitchFamily="18" charset="0"/>
              </a:rPr>
              <a:t>.</a:t>
            </a:r>
          </a:p>
          <a:p>
            <a:pPr marL="812800" indent="-457200" algn="just" eaLnBrk="1" hangingPunct="1">
              <a:spcBef>
                <a:spcPct val="0"/>
              </a:spcBef>
              <a:buClrTx/>
              <a:buSzTx/>
              <a:buAutoNum type="arabicParenR"/>
            </a:pPr>
            <a:r>
              <a:rPr lang="ru-RU" altLang="ru-RU" sz="2200" dirty="0" smtClean="0">
                <a:latin typeface="Times New Roman Cyr" pitchFamily="18" charset="0"/>
              </a:rPr>
              <a:t>Регулирование пользования </a:t>
            </a:r>
            <a:r>
              <a:rPr lang="ru-RU" altLang="ru-RU" sz="2200" b="1" dirty="0" smtClean="0">
                <a:solidFill>
                  <a:srgbClr val="00FFFF"/>
                </a:solidFill>
                <a:latin typeface="Times New Roman Cyr" pitchFamily="18" charset="0"/>
              </a:rPr>
              <a:t>общественными ресурсами</a:t>
            </a:r>
            <a:r>
              <a:rPr lang="ru-RU" altLang="ru-RU" sz="2200" dirty="0" smtClean="0">
                <a:latin typeface="Times New Roman Cyr" pitchFamily="18" charset="0"/>
              </a:rPr>
              <a:t>.</a:t>
            </a:r>
          </a:p>
          <a:p>
            <a:pPr marL="812800" indent="-457200" algn="just" eaLnBrk="1" hangingPunct="1">
              <a:spcBef>
                <a:spcPct val="0"/>
              </a:spcBef>
              <a:buClrTx/>
              <a:buSzTx/>
              <a:buAutoNum type="arabicParenR"/>
            </a:pPr>
            <a:r>
              <a:rPr lang="ru-RU" altLang="ru-RU" sz="2200" dirty="0" smtClean="0">
                <a:latin typeface="Times New Roman Cyr" pitchFamily="18" charset="0"/>
              </a:rPr>
              <a:t>Регулирование </a:t>
            </a:r>
            <a:r>
              <a:rPr lang="ru-RU" altLang="ru-RU" sz="2200" b="1" dirty="0" smtClean="0">
                <a:solidFill>
                  <a:srgbClr val="00FFFF"/>
                </a:solidFill>
                <a:latin typeface="Times New Roman Cyr" pitchFamily="18" charset="0"/>
              </a:rPr>
              <a:t>естественных монополий</a:t>
            </a:r>
            <a:r>
              <a:rPr lang="ru-RU" altLang="ru-RU" sz="2200" dirty="0" smtClean="0">
                <a:latin typeface="Times New Roman Cyr" pitchFamily="18" charset="0"/>
              </a:rPr>
              <a:t>.</a:t>
            </a:r>
          </a:p>
        </p:txBody>
      </p:sp>
    </p:spTree>
  </p:cSld>
  <p:clrMapOvr>
    <a:masterClrMapping/>
  </p:clrMapOvr>
  <p:transition spd="slow" advTm="586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9" grpId="0"/>
      <p:bldP spid="4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388"/>
          <p:cNvSpPr txBox="1">
            <a:spLocks noChangeArrowheads="1"/>
          </p:cNvSpPr>
          <p:nvPr/>
        </p:nvSpPr>
        <p:spPr bwMode="auto">
          <a:xfrm>
            <a:off x="182563" y="346075"/>
            <a:ext cx="8797925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Общественные блага и </a:t>
            </a:r>
            <a:r>
              <a:rPr lang="ru-RU" altLang="ru-RU" b="1" dirty="0" err="1" smtClean="0">
                <a:solidFill>
                  <a:srgbClr val="00FFFF"/>
                </a:solidFill>
                <a:latin typeface="Times New Roman Cyr" pitchFamily="18" charset="0"/>
              </a:rPr>
              <a:t>экстерналии</a:t>
            </a:r>
            <a:endParaRPr lang="ru-RU" altLang="ru-RU" b="1" dirty="0">
              <a:solidFill>
                <a:srgbClr val="00FFFF"/>
              </a:solidFill>
              <a:latin typeface="Times New Roman Cyr" pitchFamily="18" charset="0"/>
            </a:endParaRPr>
          </a:p>
        </p:txBody>
      </p:sp>
      <p:sp>
        <p:nvSpPr>
          <p:cNvPr id="12291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7200" b="1" dirty="0" smtClean="0">
                <a:latin typeface="Times New Roman Cyr" pitchFamily="18" charset="0"/>
              </a:rPr>
              <a:t>9</a:t>
            </a:r>
            <a:endParaRPr lang="ru-RU" altLang="ru-RU" sz="7200" b="1" dirty="0">
              <a:latin typeface="Times New Roman Cyr" pitchFamily="18" charset="0"/>
            </a:endParaRPr>
          </a:p>
        </p:txBody>
      </p:sp>
      <p:sp>
        <p:nvSpPr>
          <p:cNvPr id="12292" name="Rectangle 8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2000">
              <a:latin typeface="Times New Roman Cyr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59389" y="2924441"/>
            <a:ext cx="8797925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altLang="ru-RU" sz="2200" b="1" dirty="0" smtClean="0">
                <a:solidFill>
                  <a:srgbClr val="00FFFF"/>
                </a:solidFill>
              </a:rPr>
              <a:t>Общественные блага, которые сложно создать исключительно с помощью рыночных механизмов:</a:t>
            </a:r>
          </a:p>
          <a:p>
            <a:pPr marL="355600" indent="-355600" algn="just">
              <a:buFontTx/>
              <a:buAutoNum type="arabicPeriod"/>
            </a:pPr>
            <a:r>
              <a:rPr lang="ru-RU" altLang="ru-RU" sz="2200" dirty="0" smtClean="0"/>
              <a:t>Создание </a:t>
            </a:r>
            <a:r>
              <a:rPr lang="ru-RU" altLang="ru-RU" sz="2200" dirty="0"/>
              <a:t>законов и эффективной судебной системы.</a:t>
            </a:r>
          </a:p>
          <a:p>
            <a:pPr marL="355600" indent="-355600" algn="just">
              <a:buFontTx/>
              <a:buAutoNum type="arabicPeriod"/>
            </a:pPr>
            <a:r>
              <a:rPr lang="ru-RU" altLang="ru-RU" sz="2200" dirty="0"/>
              <a:t>Национальная оборона и охрана внутреннего порядка.</a:t>
            </a:r>
          </a:p>
          <a:p>
            <a:pPr marL="355600" indent="-355600" algn="just">
              <a:buFontTx/>
              <a:buAutoNum type="arabicPeriod"/>
            </a:pPr>
            <a:r>
              <a:rPr lang="ru-RU" altLang="ru-RU" sz="2200" dirty="0"/>
              <a:t>Инфраструктура: дороги, порты, освещение, водопровод,…</a:t>
            </a:r>
          </a:p>
          <a:p>
            <a:pPr marL="355600" indent="-355600" algn="just">
              <a:buFontTx/>
              <a:buAutoNum type="arabicPeriod"/>
            </a:pPr>
            <a:r>
              <a:rPr lang="ru-RU" altLang="ru-RU" sz="2200" dirty="0"/>
              <a:t>Рыночные институты (включая деньги).</a:t>
            </a:r>
          </a:p>
        </p:txBody>
      </p:sp>
      <p:graphicFrame>
        <p:nvGraphicFramePr>
          <p:cNvPr id="10" name="Group 5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5116656"/>
              </p:ext>
            </p:extLst>
          </p:nvPr>
        </p:nvGraphicFramePr>
        <p:xfrm>
          <a:off x="182564" y="1080741"/>
          <a:ext cx="8788398" cy="1889832"/>
        </p:xfrm>
        <a:graphic>
          <a:graphicData uri="http://schemas.openxmlformats.org/drawingml/2006/table">
            <a:tbl>
              <a:tblPr/>
              <a:tblGrid>
                <a:gridCol w="23149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342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391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34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Виды благ</a:t>
                      </a:r>
                    </a:p>
                  </a:txBody>
                  <a:tcPr marL="91448" marR="91448" marT="45732" marB="457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Конкурентные</a:t>
                      </a: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1448" marR="91448" marT="45732" marB="457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Неконкурентные</a:t>
                      </a: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1448" marR="91448" marT="45732" marB="457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34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Исключаемые</a:t>
                      </a: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1448" marR="91448" marT="45732" marB="457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Частные (</a:t>
                      </a:r>
                      <a:r>
                        <a:rPr kumimoji="0" lang="en-US" altLang="ru-RU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private goods)</a:t>
                      </a:r>
                      <a:endParaRPr kumimoji="0" lang="ru-RU" altLang="ru-RU" sz="2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Еда, напитки, одежда</a:t>
                      </a:r>
                    </a:p>
                  </a:txBody>
                  <a:tcPr marL="91448" marR="91448" marT="45732" marB="457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Клубные </a:t>
                      </a:r>
                      <a:r>
                        <a:rPr kumimoji="0" lang="en-US" altLang="ru-RU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(club goods)</a:t>
                      </a:r>
                      <a:endParaRPr kumimoji="0" lang="ru-RU" altLang="ru-RU" sz="2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Театры, бассейны, интернет</a:t>
                      </a:r>
                      <a:endParaRPr kumimoji="0" lang="ru-RU" altLang="ru-RU" sz="2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1448" marR="91448" marT="45732" marB="457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34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Неисключаемые</a:t>
                      </a: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1448" marR="91448" marT="45732" marB="457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Общие </a:t>
                      </a:r>
                      <a:r>
                        <a:rPr kumimoji="0" lang="en-US" altLang="ru-RU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(common goods)</a:t>
                      </a:r>
                      <a:endParaRPr kumimoji="0" lang="ru-RU" altLang="ru-RU" sz="2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Дороги с пробками</a:t>
                      </a:r>
                      <a:endParaRPr kumimoji="0" lang="en-US" altLang="ru-RU" sz="2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1448" marR="91448" marT="45732" marB="457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Общественные </a:t>
                      </a:r>
                      <a:r>
                        <a:rPr kumimoji="0" lang="en-US" altLang="ru-RU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(public goods)</a:t>
                      </a:r>
                      <a:endParaRPr kumimoji="0" lang="ru-RU" altLang="ru-RU" sz="2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Дороги без пробок</a:t>
                      </a:r>
                      <a:endParaRPr kumimoji="0" lang="ru-RU" altLang="ru-RU" sz="2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1448" marR="91448" marT="45732" marB="457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Прямоугольник 10"/>
          <p:cNvSpPr/>
          <p:nvPr/>
        </p:nvSpPr>
        <p:spPr>
          <a:xfrm>
            <a:off x="159388" y="4985257"/>
            <a:ext cx="8970964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altLang="ru-RU" sz="2200" b="1" dirty="0" smtClean="0">
                <a:solidFill>
                  <a:srgbClr val="00FFFF"/>
                </a:solidFill>
              </a:rPr>
              <a:t>Внешний эффект (</a:t>
            </a:r>
            <a:r>
              <a:rPr lang="ru-RU" altLang="ru-RU" sz="2200" b="1" dirty="0" err="1" smtClean="0">
                <a:solidFill>
                  <a:srgbClr val="00FFFF"/>
                </a:solidFill>
              </a:rPr>
              <a:t>экстерналия</a:t>
            </a:r>
            <a:r>
              <a:rPr lang="ru-RU" altLang="ru-RU" sz="2200" b="1" dirty="0" smtClean="0">
                <a:solidFill>
                  <a:srgbClr val="00FFFF"/>
                </a:solidFill>
              </a:rPr>
              <a:t>) </a:t>
            </a:r>
            <a:r>
              <a:rPr lang="ru-RU" altLang="ru-RU" sz="2200" dirty="0" smtClean="0"/>
              <a:t>– побочный эффект, воздействующий на третьих лиц и не учтенный тем, кто это действие совершает.</a:t>
            </a:r>
          </a:p>
          <a:p>
            <a:pPr algn="just"/>
            <a:r>
              <a:rPr lang="ru-RU" altLang="ru-RU" sz="2200" b="1" dirty="0" err="1" smtClean="0">
                <a:solidFill>
                  <a:srgbClr val="00FFFF"/>
                </a:solidFill>
              </a:rPr>
              <a:t>Отрицат</a:t>
            </a:r>
            <a:r>
              <a:rPr lang="ru-RU" altLang="ru-RU" sz="2200" b="1" dirty="0" smtClean="0">
                <a:solidFill>
                  <a:srgbClr val="00FFFF"/>
                </a:solidFill>
              </a:rPr>
              <a:t>.: </a:t>
            </a:r>
            <a:r>
              <a:rPr lang="ru-RU" altLang="ru-RU" sz="2200" dirty="0" smtClean="0"/>
              <a:t>загрязнение, пробки; </a:t>
            </a:r>
            <a:r>
              <a:rPr lang="ru-RU" altLang="ru-RU" sz="2200" b="1" dirty="0" smtClean="0">
                <a:solidFill>
                  <a:srgbClr val="00FFFF"/>
                </a:solidFill>
              </a:rPr>
              <a:t>положит.: </a:t>
            </a:r>
            <a:r>
              <a:rPr lang="ru-RU" altLang="ru-RU" sz="2200" dirty="0" smtClean="0"/>
              <a:t>иностранный язык, прививка.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55267" y="6070097"/>
            <a:ext cx="88519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altLang="ru-RU" sz="2200" b="1" dirty="0">
                <a:solidFill>
                  <a:srgbClr val="00FFFF"/>
                </a:solidFill>
              </a:rPr>
              <a:t>Теорема </a:t>
            </a:r>
            <a:r>
              <a:rPr lang="ru-RU" altLang="ru-RU" sz="2200" b="1" dirty="0" err="1">
                <a:solidFill>
                  <a:srgbClr val="00FFFF"/>
                </a:solidFill>
              </a:rPr>
              <a:t>Коуза</a:t>
            </a:r>
            <a:r>
              <a:rPr lang="ru-RU" altLang="ru-RU" sz="2200" b="1" dirty="0">
                <a:solidFill>
                  <a:srgbClr val="00FFFF"/>
                </a:solidFill>
              </a:rPr>
              <a:t>: </a:t>
            </a:r>
            <a:r>
              <a:rPr lang="ru-RU" altLang="ru-RU" sz="2200" dirty="0"/>
              <a:t>при невысоких </a:t>
            </a:r>
            <a:r>
              <a:rPr lang="ru-RU" altLang="ru-RU" sz="2200" dirty="0" err="1"/>
              <a:t>трансакционных</a:t>
            </a:r>
            <a:r>
              <a:rPr lang="ru-RU" altLang="ru-RU" sz="2200" dirty="0"/>
              <a:t> издержках любое чет-кое распределение прав собственности устраняет неэффективность</a:t>
            </a:r>
          </a:p>
        </p:txBody>
      </p:sp>
    </p:spTree>
  </p:cSld>
  <p:clrMapOvr>
    <a:masterClrMapping/>
  </p:clrMapOvr>
  <p:transition spd="slow" advTm="586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1" grpId="0"/>
      <p:bldP spid="4" grpId="0"/>
    </p:bldLst>
  </p:timing>
</p:sld>
</file>

<file path=ppt/theme/theme1.xml><?xml version="1.0" encoding="utf-8"?>
<a:theme xmlns:a="http://schemas.openxmlformats.org/drawingml/2006/main" name="Мерцание">
  <a:themeElements>
    <a:clrScheme name="Мерцание 1">
      <a:dk1>
        <a:srgbClr val="2A004E"/>
      </a:dk1>
      <a:lt1>
        <a:srgbClr val="FFFFFF"/>
      </a:lt1>
      <a:dk2>
        <a:srgbClr val="500093"/>
      </a:dk2>
      <a:lt2>
        <a:srgbClr val="00CCCC"/>
      </a:lt2>
      <a:accent1>
        <a:srgbClr val="D60093"/>
      </a:accent1>
      <a:accent2>
        <a:srgbClr val="0000FF"/>
      </a:accent2>
      <a:accent3>
        <a:srgbClr val="B3AAC8"/>
      </a:accent3>
      <a:accent4>
        <a:srgbClr val="DADADA"/>
      </a:accent4>
      <a:accent5>
        <a:srgbClr val="E8AAC8"/>
      </a:accent5>
      <a:accent6>
        <a:srgbClr val="0000E7"/>
      </a:accent6>
      <a:hlink>
        <a:srgbClr val="FFFF00"/>
      </a:hlink>
      <a:folHlink>
        <a:srgbClr val="7500D7"/>
      </a:folHlink>
    </a:clrScheme>
    <a:fontScheme name="Мерцание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altLang="ru-RU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 Cyr" pitchFamily="18" charset="-5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altLang="ru-RU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 Cyr" pitchFamily="18" charset="-52"/>
          </a:defRPr>
        </a:defPPr>
      </a:lstStyle>
    </a:lnDef>
  </a:objectDefaults>
  <a:extraClrSchemeLst>
    <a:extraClrScheme>
      <a:clrScheme name="Мерцание 1">
        <a:dk1>
          <a:srgbClr val="2A004E"/>
        </a:dk1>
        <a:lt1>
          <a:srgbClr val="FFFFFF"/>
        </a:lt1>
        <a:dk2>
          <a:srgbClr val="500093"/>
        </a:dk2>
        <a:lt2>
          <a:srgbClr val="00CCCC"/>
        </a:lt2>
        <a:accent1>
          <a:srgbClr val="D60093"/>
        </a:accent1>
        <a:accent2>
          <a:srgbClr val="0000FF"/>
        </a:accent2>
        <a:accent3>
          <a:srgbClr val="B3AAC8"/>
        </a:accent3>
        <a:accent4>
          <a:srgbClr val="DADADA"/>
        </a:accent4>
        <a:accent5>
          <a:srgbClr val="E8AAC8"/>
        </a:accent5>
        <a:accent6>
          <a:srgbClr val="0000E7"/>
        </a:accent6>
        <a:hlink>
          <a:srgbClr val="FFFF00"/>
        </a:hlink>
        <a:folHlink>
          <a:srgbClr val="7500D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Мерцание 2">
        <a:dk1>
          <a:srgbClr val="000000"/>
        </a:dk1>
        <a:lt1>
          <a:srgbClr val="FFFFFF"/>
        </a:lt1>
        <a:dk2>
          <a:srgbClr val="000000"/>
        </a:dk2>
        <a:lt2>
          <a:srgbClr val="CCECFF"/>
        </a:lt2>
        <a:accent1>
          <a:srgbClr val="CC99FF"/>
        </a:accent1>
        <a:accent2>
          <a:srgbClr val="3366FF"/>
        </a:accent2>
        <a:accent3>
          <a:srgbClr val="FFFFFF"/>
        </a:accent3>
        <a:accent4>
          <a:srgbClr val="000000"/>
        </a:accent4>
        <a:accent5>
          <a:srgbClr val="E2CAFF"/>
        </a:accent5>
        <a:accent6>
          <a:srgbClr val="2D5CE7"/>
        </a:accent6>
        <a:hlink>
          <a:srgbClr val="00CCFF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Мерцание 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777777"/>
        </a:accent1>
        <a:accent2>
          <a:srgbClr val="CBCBCB"/>
        </a:accent2>
        <a:accent3>
          <a:srgbClr val="FFFFFF"/>
        </a:accent3>
        <a:accent4>
          <a:srgbClr val="000000"/>
        </a:accent4>
        <a:accent5>
          <a:srgbClr val="BDBDBD"/>
        </a:accent5>
        <a:accent6>
          <a:srgbClr val="B8B8B8"/>
        </a:accent6>
        <a:hlink>
          <a:srgbClr val="4D4D4D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Мерцание 4">
        <a:dk1>
          <a:srgbClr val="000000"/>
        </a:dk1>
        <a:lt1>
          <a:srgbClr val="00CCCC"/>
        </a:lt1>
        <a:dk2>
          <a:srgbClr val="FFFFCC"/>
        </a:dk2>
        <a:lt2>
          <a:srgbClr val="009999"/>
        </a:lt2>
        <a:accent1>
          <a:srgbClr val="CC99FF"/>
        </a:accent1>
        <a:accent2>
          <a:srgbClr val="3366FF"/>
        </a:accent2>
        <a:accent3>
          <a:srgbClr val="AAE2E2"/>
        </a:accent3>
        <a:accent4>
          <a:srgbClr val="000000"/>
        </a:accent4>
        <a:accent5>
          <a:srgbClr val="E2CAFF"/>
        </a:accent5>
        <a:accent6>
          <a:srgbClr val="2D5CE7"/>
        </a:accent6>
        <a:hlink>
          <a:srgbClr val="00CCFF"/>
        </a:hlink>
        <a:folHlink>
          <a:srgbClr val="00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Мерцание 5">
        <a:dk1>
          <a:srgbClr val="003300"/>
        </a:dk1>
        <a:lt1>
          <a:srgbClr val="FFFFFF"/>
        </a:lt1>
        <a:dk2>
          <a:srgbClr val="669900"/>
        </a:dk2>
        <a:lt2>
          <a:srgbClr val="FFCC66"/>
        </a:lt2>
        <a:accent1>
          <a:srgbClr val="990033"/>
        </a:accent1>
        <a:accent2>
          <a:srgbClr val="FF9933"/>
        </a:accent2>
        <a:accent3>
          <a:srgbClr val="B8CAAA"/>
        </a:accent3>
        <a:accent4>
          <a:srgbClr val="DADADA"/>
        </a:accent4>
        <a:accent5>
          <a:srgbClr val="CAAAAD"/>
        </a:accent5>
        <a:accent6>
          <a:srgbClr val="E78A2D"/>
        </a:accent6>
        <a:hlink>
          <a:srgbClr val="CCCC00"/>
        </a:hlink>
        <a:folHlink>
          <a:srgbClr val="00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Мерцание 6">
        <a:dk1>
          <a:srgbClr val="663300"/>
        </a:dk1>
        <a:lt1>
          <a:srgbClr val="FFFFFF"/>
        </a:lt1>
        <a:dk2>
          <a:srgbClr val="CC6600"/>
        </a:dk2>
        <a:lt2>
          <a:srgbClr val="FFCC00"/>
        </a:lt2>
        <a:accent1>
          <a:srgbClr val="990033"/>
        </a:accent1>
        <a:accent2>
          <a:srgbClr val="FF0033"/>
        </a:accent2>
        <a:accent3>
          <a:srgbClr val="E2B8AA"/>
        </a:accent3>
        <a:accent4>
          <a:srgbClr val="DADADA"/>
        </a:accent4>
        <a:accent5>
          <a:srgbClr val="CAAAAD"/>
        </a:accent5>
        <a:accent6>
          <a:srgbClr val="E7002D"/>
        </a:accent6>
        <a:hlink>
          <a:srgbClr val="CC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Мерцание 7">
        <a:dk1>
          <a:srgbClr val="660033"/>
        </a:dk1>
        <a:lt1>
          <a:srgbClr val="FFFFFF"/>
        </a:lt1>
        <a:dk2>
          <a:srgbClr val="990066"/>
        </a:dk2>
        <a:lt2>
          <a:srgbClr val="FFFF66"/>
        </a:lt2>
        <a:accent1>
          <a:srgbClr val="9933FF"/>
        </a:accent1>
        <a:accent2>
          <a:srgbClr val="00CCCC"/>
        </a:accent2>
        <a:accent3>
          <a:srgbClr val="CAAAB8"/>
        </a:accent3>
        <a:accent4>
          <a:srgbClr val="DADADA"/>
        </a:accent4>
        <a:accent5>
          <a:srgbClr val="CAADFF"/>
        </a:accent5>
        <a:accent6>
          <a:srgbClr val="00B9B9"/>
        </a:accent6>
        <a:hlink>
          <a:srgbClr val="CC66FF"/>
        </a:hlink>
        <a:folHlink>
          <a:srgbClr val="D6009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C:\MSOffice\Шаблоны\Дизайны презентаций\Мерцание.pot</Template>
  <TotalTime>17737</TotalTime>
  <Words>1209</Words>
  <Application>Microsoft Office PowerPoint</Application>
  <PresentationFormat>Экран (4:3)</PresentationFormat>
  <Paragraphs>209</Paragraphs>
  <Slides>11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8" baseType="lpstr">
      <vt:lpstr>Arial</vt:lpstr>
      <vt:lpstr>Cambria Math</vt:lpstr>
      <vt:lpstr>Monotype Sorts</vt:lpstr>
      <vt:lpstr>Symbol</vt:lpstr>
      <vt:lpstr>Times New Roman</vt:lpstr>
      <vt:lpstr>Times New Roman Cyr</vt:lpstr>
      <vt:lpstr>Мерцание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Заголовок слайда отсутствует</dc:title>
  <dc:creator>Alexander</dc:creator>
  <cp:lastModifiedBy>AlexFilatov</cp:lastModifiedBy>
  <cp:revision>554</cp:revision>
  <dcterms:created xsi:type="dcterms:W3CDTF">1997-05-19T02:18:46Z</dcterms:created>
  <dcterms:modified xsi:type="dcterms:W3CDTF">2019-02-04T08:00:43Z</dcterms:modified>
</cp:coreProperties>
</file>