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91" r:id="rId2"/>
    <p:sldId id="374" r:id="rId3"/>
    <p:sldId id="389" r:id="rId4"/>
    <p:sldId id="390" r:id="rId5"/>
    <p:sldId id="386" r:id="rId6"/>
    <p:sldId id="384" r:id="rId7"/>
    <p:sldId id="391" r:id="rId8"/>
    <p:sldId id="379" r:id="rId9"/>
    <p:sldId id="383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D60093"/>
    <a:srgbClr val="FFFF00"/>
    <a:srgbClr val="C0C0C0"/>
    <a:srgbClr val="CC0066"/>
    <a:srgbClr val="99678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6259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 Cyr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99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06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90553-344F-4A99-873C-5D8C2393736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84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8CDE-3A62-465A-A8EE-D35781A5854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972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30E-97B5-465E-A102-733CE04C958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170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4AC0D-582C-44A8-AA5B-C44A760FBF3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850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A1279-DCF7-4335-9120-E9892096D54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34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067F-9065-4269-AD79-23BF9703A4D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5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3AFB-41DA-4833-A465-66E70F0E459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39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DE666-7EBB-4068-A900-C71AB86DD7A3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547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EC32-2D24-4F81-82F6-F47551F3220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24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824F8-E5F7-4B99-B2B4-AE8141E12A6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314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D1789-02B4-40D4-A239-4AFCE843151A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50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1FC6624-A302-4940-9581-5EF9D45F96B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4070350"/>
            <a:ext cx="8353425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6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 потребительского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 smtClean="0">
                <a:solidFill>
                  <a:srgbClr val="00FFFF"/>
                </a:solidFill>
                <a:latin typeface="Times New Roman Cyr" pitchFamily="18" charset="0"/>
              </a:rPr>
              <a:t>поведения</a:t>
            </a:r>
            <a:endParaRPr lang="ru-RU" altLang="ru-RU" sz="44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Потребности и возможности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70" name="Прямоугольник 14"/>
          <p:cNvSpPr>
            <a:spLocks noChangeArrowheads="1"/>
          </p:cNvSpPr>
          <p:nvPr/>
        </p:nvSpPr>
        <p:spPr bwMode="auto">
          <a:xfrm>
            <a:off x="214749" y="1101622"/>
            <a:ext cx="5401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Домашние хозяйства</a:t>
            </a:r>
            <a:r>
              <a:rPr lang="ru-RU" altLang="ru-RU" sz="2200" dirty="0" smtClean="0">
                <a:latin typeface="Times New Roman Cyr" pitchFamily="18" charset="0"/>
              </a:rPr>
              <a:t>, как и фирмы, имеют неограниченные потребности при ограни-</a:t>
            </a:r>
            <a:r>
              <a:rPr lang="ru-RU" altLang="ru-RU" sz="2200" dirty="0" err="1" smtClean="0">
                <a:latin typeface="Times New Roman Cyr" pitchFamily="18" charset="0"/>
              </a:rPr>
              <a:t>ченных</a:t>
            </a:r>
            <a:r>
              <a:rPr lang="ru-RU" altLang="ru-RU" sz="2200" dirty="0" smtClean="0">
                <a:latin typeface="Times New Roman Cyr" pitchFamily="18" charset="0"/>
              </a:rPr>
              <a:t> возможностях (деньги, время,…)!</a:t>
            </a:r>
            <a:endParaRPr lang="ru-RU" altLang="ru-RU" sz="2200" dirty="0">
              <a:latin typeface="Times New Roman Cyr" pitchFamily="18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4898772" y="873119"/>
            <a:ext cx="4094332" cy="3626531"/>
            <a:chOff x="4844948" y="930275"/>
            <a:chExt cx="4217164" cy="3710683"/>
          </a:xfrm>
        </p:grpSpPr>
        <p:sp>
          <p:nvSpPr>
            <p:cNvPr id="105" name="Прямоугольник 13"/>
            <p:cNvSpPr>
              <a:spLocks noChangeArrowheads="1"/>
            </p:cNvSpPr>
            <p:nvPr/>
          </p:nvSpPr>
          <p:spPr bwMode="auto">
            <a:xfrm>
              <a:off x="4967780" y="1858157"/>
              <a:ext cx="4012709" cy="2739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Само-</a:t>
              </a:r>
              <a:br>
                <a:rPr lang="ru-RU" altLang="ru-RU" sz="2200" dirty="0" smtClean="0">
                  <a:latin typeface="Times New Roman Cyr" pitchFamily="18" charset="0"/>
                </a:rPr>
              </a:br>
              <a:r>
                <a:rPr lang="ru-RU" altLang="ru-RU" sz="2200" dirty="0" smtClean="0">
                  <a:latin typeface="Times New Roman Cyr" pitchFamily="18" charset="0"/>
                </a:rPr>
                <a:t>реализация</a:t>
              </a: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Уважение и статус</a:t>
              </a:r>
              <a:endParaRPr lang="ru-RU" altLang="ru-RU" sz="2200" dirty="0">
                <a:latin typeface="Times New Roman Cyr" pitchFamily="18" charset="0"/>
              </a:endParaRP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Социальные </a:t>
              </a:r>
              <a:r>
                <a:rPr lang="ru-RU" altLang="ru-RU" sz="2200" dirty="0" err="1" smtClean="0">
                  <a:latin typeface="Times New Roman Cyr" pitchFamily="18" charset="0"/>
                </a:rPr>
                <a:t>потребн</a:t>
              </a:r>
              <a:r>
                <a:rPr lang="ru-RU" altLang="ru-RU" sz="2200" dirty="0" smtClean="0">
                  <a:latin typeface="Times New Roman Cyr" pitchFamily="18" charset="0"/>
                </a:rPr>
                <a:t>.</a:t>
              </a: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Безопасность и комфорт</a:t>
              </a: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Физиологические потребности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2" name="Равнобедренный треугольник 1"/>
            <p:cNvSpPr/>
            <p:nvPr/>
          </p:nvSpPr>
          <p:spPr bwMode="auto">
            <a:xfrm>
              <a:off x="4844948" y="930275"/>
              <a:ext cx="4217164" cy="3710683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 bwMode="auto">
            <a:xfrm>
              <a:off x="5122933" y="4153943"/>
              <a:ext cx="36712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Прямая соединительная линия 75"/>
            <p:cNvCxnSpPr/>
            <p:nvPr/>
          </p:nvCxnSpPr>
          <p:spPr bwMode="auto">
            <a:xfrm>
              <a:off x="5391509" y="3679876"/>
              <a:ext cx="313166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Прямая соединительная линия 77"/>
            <p:cNvCxnSpPr/>
            <p:nvPr/>
          </p:nvCxnSpPr>
          <p:spPr bwMode="auto">
            <a:xfrm>
              <a:off x="5684808" y="3178514"/>
              <a:ext cx="25467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Прямая соединительная линия 83"/>
            <p:cNvCxnSpPr/>
            <p:nvPr/>
          </p:nvCxnSpPr>
          <p:spPr bwMode="auto">
            <a:xfrm>
              <a:off x="5959182" y="2686805"/>
              <a:ext cx="199437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9" name="Прямоугольник 14"/>
          <p:cNvSpPr>
            <a:spLocks noChangeArrowheads="1"/>
          </p:cNvSpPr>
          <p:nvPr/>
        </p:nvSpPr>
        <p:spPr bwMode="auto">
          <a:xfrm>
            <a:off x="182564" y="2299799"/>
            <a:ext cx="528807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Пирамида потребностей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Мэслоу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(1943)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</a:rPr>
              <a:t>:</a:t>
            </a:r>
            <a:r>
              <a:rPr lang="ru-RU" altLang="ru-RU" sz="2200" dirty="0" smtClean="0">
                <a:latin typeface="Times New Roman Cyr" pitchFamily="18" charset="0"/>
              </a:rPr>
              <a:t>  иерархическая модель потребностей, </a:t>
            </a:r>
            <a:r>
              <a:rPr lang="ru-RU" altLang="ru-RU" sz="2200" dirty="0" err="1" smtClean="0">
                <a:latin typeface="Times New Roman Cyr" pitchFamily="18" charset="0"/>
              </a:rPr>
              <a:t>каж</a:t>
            </a:r>
            <a:r>
              <a:rPr lang="en-US" altLang="ru-RU" sz="2200" dirty="0" smtClean="0">
                <a:latin typeface="Times New Roman Cyr" pitchFamily="18" charset="0"/>
              </a:rPr>
              <a:t>-</a:t>
            </a:r>
            <a:r>
              <a:rPr lang="ru-RU" altLang="ru-RU" sz="2200" dirty="0" err="1" smtClean="0">
                <a:latin typeface="Times New Roman Cyr" pitchFamily="18" charset="0"/>
              </a:rPr>
              <a:t>дый</a:t>
            </a:r>
            <a:r>
              <a:rPr lang="ru-RU" altLang="ru-RU" sz="2200" dirty="0" smtClean="0">
                <a:latin typeface="Times New Roman Cyr" pitchFamily="18" charset="0"/>
              </a:rPr>
              <a:t> последующий уровень открывается после удовлетворения предыдущего.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90" name="Прямоугольник 14"/>
          <p:cNvSpPr>
            <a:spLocks noChangeArrowheads="1"/>
          </p:cNvSpPr>
          <p:nvPr/>
        </p:nvSpPr>
        <p:spPr bwMode="auto">
          <a:xfrm>
            <a:off x="182563" y="3848671"/>
            <a:ext cx="48354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Рациональный выбор потребителя: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сопоставление выгод и издержек!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91" name="Прямоугольник 14"/>
          <p:cNvSpPr>
            <a:spLocks noChangeArrowheads="1"/>
          </p:cNvSpPr>
          <p:nvPr/>
        </p:nvSpPr>
        <p:spPr bwMode="auto">
          <a:xfrm>
            <a:off x="182564" y="4528280"/>
            <a:ext cx="87289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Необходимое условие : </a:t>
            </a:r>
            <a:r>
              <a:rPr lang="ru-RU" altLang="ru-RU" sz="2200" dirty="0" smtClean="0">
                <a:latin typeface="Times New Roman Cyr" pitchFamily="18" charset="0"/>
              </a:rPr>
              <a:t>выгода превышает издержки!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92" name="Прямоугольник 14"/>
          <p:cNvSpPr>
            <a:spLocks noChangeArrowheads="1"/>
          </p:cNvSpPr>
          <p:nvPr/>
        </p:nvSpPr>
        <p:spPr bwMode="auto">
          <a:xfrm>
            <a:off x="182564" y="4892212"/>
            <a:ext cx="87289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Достаточное условие: </a:t>
            </a:r>
            <a:r>
              <a:rPr lang="ru-RU" altLang="ru-RU" sz="2200" dirty="0" smtClean="0">
                <a:latin typeface="Times New Roman Cyr" pitchFamily="18" charset="0"/>
              </a:rPr>
              <a:t>разница между выгодами и издержками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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max!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93" name="Прямоугольник 14"/>
          <p:cNvSpPr>
            <a:spLocks noChangeArrowheads="1"/>
          </p:cNvSpPr>
          <p:nvPr/>
        </p:nvSpPr>
        <p:spPr bwMode="auto">
          <a:xfrm>
            <a:off x="182562" y="5387397"/>
            <a:ext cx="872891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Важные замечания: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Выгоды и издержки индивидуальны.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Потребитель действует в условиях имеющейся информации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Нерациональное поведение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75" name="Прямоугольник 13"/>
          <p:cNvSpPr>
            <a:spLocks noChangeArrowheads="1"/>
          </p:cNvSpPr>
          <p:nvPr/>
        </p:nvSpPr>
        <p:spPr bwMode="auto">
          <a:xfrm>
            <a:off x="182562" y="1053408"/>
            <a:ext cx="8961438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Тибор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Скитовски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(1971)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 современная поведенческая экономика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1.  Потребитель не может рационально оценить выгоды и издержки.</a:t>
            </a:r>
          </a:p>
          <a:p>
            <a:pPr marL="361950">
              <a:spcBef>
                <a:spcPct val="0"/>
              </a:spcBef>
              <a:buClrTx/>
              <a:buSz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# </a:t>
            </a:r>
            <a:r>
              <a:rPr lang="ru-RU" altLang="ru-RU" sz="2200" dirty="0" smtClean="0">
                <a:latin typeface="Times New Roman Cyr" pitchFamily="18" charset="0"/>
              </a:rPr>
              <a:t>потребление нездоровых товаров</a:t>
            </a:r>
          </a:p>
          <a:p>
            <a:pPr marL="361950">
              <a:spcBef>
                <a:spcPct val="0"/>
              </a:spcBef>
              <a:buClrTx/>
              <a:buSz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#</a:t>
            </a:r>
            <a:r>
              <a:rPr lang="ru-RU" altLang="ru-RU" sz="2200" dirty="0" smtClean="0">
                <a:latin typeface="Times New Roman Cyr" pitchFamily="18" charset="0"/>
              </a:rPr>
              <a:t> приобретение товаров «по случаю», из-за «навязчивой рекламы»</a:t>
            </a:r>
          </a:p>
          <a:p>
            <a:pPr marL="361950" algn="just">
              <a:spcBef>
                <a:spcPct val="0"/>
              </a:spcBef>
              <a:buClrTx/>
              <a:buSz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# </a:t>
            </a:r>
            <a:r>
              <a:rPr lang="ru-RU" altLang="ru-RU" sz="2200" dirty="0" smtClean="0">
                <a:latin typeface="Times New Roman Cyr" pitchFamily="18" charset="0"/>
              </a:rPr>
              <a:t>зависимость от </a:t>
            </a:r>
            <a:r>
              <a:rPr lang="ru-RU" altLang="ru-RU" sz="2200" dirty="0" err="1" smtClean="0">
                <a:latin typeface="Times New Roman Cyr" pitchFamily="18" charset="0"/>
              </a:rPr>
              <a:t>референтной</a:t>
            </a:r>
            <a:r>
              <a:rPr lang="ru-RU" altLang="ru-RU" sz="2200" dirty="0" smtClean="0">
                <a:latin typeface="Times New Roman Cyr" pitchFamily="18" charset="0"/>
              </a:rPr>
              <a:t> точки и окружения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2.  Альтернативные критерии поведения.</a:t>
            </a:r>
          </a:p>
          <a:p>
            <a:pPr marL="361950" algn="just">
              <a:spcBef>
                <a:spcPct val="0"/>
              </a:spcBef>
              <a:buClrTx/>
              <a:buSz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#</a:t>
            </a:r>
            <a:r>
              <a:rPr lang="ru-RU" altLang="ru-RU" sz="2200" dirty="0" smtClean="0">
                <a:latin typeface="Times New Roman Cyr" pitchFamily="18" charset="0"/>
              </a:rPr>
              <a:t> удовлетворенность/привычки </a:t>
            </a:r>
            <a:r>
              <a:rPr lang="en-US" altLang="ru-RU" sz="2200" dirty="0" smtClean="0">
                <a:latin typeface="Times New Roman Cyr" pitchFamily="18" charset="0"/>
              </a:rPr>
              <a:t>vs </a:t>
            </a:r>
            <a:r>
              <a:rPr lang="ru-RU" altLang="ru-RU" sz="2200" dirty="0" smtClean="0">
                <a:latin typeface="Times New Roman Cyr" pitchFamily="18" charset="0"/>
              </a:rPr>
              <a:t>максимизация</a:t>
            </a:r>
          </a:p>
          <a:p>
            <a:pPr marL="361950" algn="just">
              <a:spcBef>
                <a:spcPct val="0"/>
              </a:spcBef>
              <a:buClrTx/>
              <a:buSz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#</a:t>
            </a:r>
            <a:r>
              <a:rPr lang="ru-RU" altLang="ru-RU" sz="2200" dirty="0" smtClean="0">
                <a:latin typeface="Times New Roman Cyr" pitchFamily="18" charset="0"/>
              </a:rPr>
              <a:t> эффект формулировки вопроса (</a:t>
            </a:r>
            <a:r>
              <a:rPr lang="ru-RU" altLang="ru-RU" sz="2200" dirty="0" err="1" smtClean="0">
                <a:latin typeface="Times New Roman Cyr" pitchFamily="18" charset="0"/>
              </a:rPr>
              <a:t>фрейминг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3.  «Странные</a:t>
            </a:r>
            <a:r>
              <a:rPr lang="ru-RU" altLang="ru-RU" sz="2200" dirty="0">
                <a:latin typeface="Times New Roman Cyr" pitchFamily="18" charset="0"/>
              </a:rPr>
              <a:t>» временные </a:t>
            </a:r>
            <a:r>
              <a:rPr lang="ru-RU" altLang="ru-RU" sz="2200" dirty="0" smtClean="0">
                <a:latin typeface="Times New Roman Cyr" pitchFamily="18" charset="0"/>
              </a:rPr>
              <a:t>предпочтения.</a:t>
            </a:r>
            <a:endParaRPr lang="ru-RU" altLang="ru-RU" sz="2200" dirty="0">
              <a:latin typeface="Times New Roman Cyr" pitchFamily="18" charset="0"/>
            </a:endParaRPr>
          </a:p>
          <a:p>
            <a:pPr marL="361950" algn="just">
              <a:spcBef>
                <a:spcPct val="0"/>
              </a:spcBef>
              <a:buClrTx/>
              <a:buSzTx/>
              <a:buNone/>
            </a:pPr>
            <a:r>
              <a:rPr lang="en-US" altLang="ru-RU" sz="2200" dirty="0">
                <a:latin typeface="Times New Roman Cyr" pitchFamily="18" charset="0"/>
              </a:rPr>
              <a:t>#</a:t>
            </a: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значительная </a:t>
            </a:r>
            <a:r>
              <a:rPr lang="ru-RU" altLang="ru-RU" sz="2200" dirty="0" err="1" smtClean="0">
                <a:latin typeface="Times New Roman Cyr" pitchFamily="18" charset="0"/>
              </a:rPr>
              <a:t>разнесенность</a:t>
            </a:r>
            <a:r>
              <a:rPr lang="ru-RU" altLang="ru-RU" sz="2200" dirty="0" smtClean="0">
                <a:latin typeface="Times New Roman Cyr" pitchFamily="18" charset="0"/>
              </a:rPr>
              <a:t> во времени выгод и издержек</a:t>
            </a:r>
          </a:p>
          <a:p>
            <a:pPr marL="361950" algn="just">
              <a:spcBef>
                <a:spcPct val="0"/>
              </a:spcBef>
              <a:buClrTx/>
              <a:buSzTx/>
              <a:buNone/>
            </a:pPr>
            <a:r>
              <a:rPr lang="en-US" altLang="ru-RU" sz="2200" dirty="0">
                <a:latin typeface="Times New Roman Cyr" pitchFamily="18" charset="0"/>
              </a:rPr>
              <a:t>#</a:t>
            </a: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«гиперболическое дисконтирование»</a:t>
            </a:r>
          </a:p>
        </p:txBody>
      </p:sp>
      <p:sp>
        <p:nvSpPr>
          <p:cNvPr id="79" name="Прямоугольник 14"/>
          <p:cNvSpPr>
            <a:spLocks noChangeArrowheads="1"/>
          </p:cNvSpPr>
          <p:nvPr/>
        </p:nvSpPr>
        <p:spPr bwMode="auto">
          <a:xfrm>
            <a:off x="182562" y="4824520"/>
            <a:ext cx="872891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Два подхода к теории потребительского поведения: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err="1" smtClean="0">
                <a:latin typeface="Times New Roman Cyr" pitchFamily="18" charset="0"/>
              </a:rPr>
              <a:t>Кардиналистский</a:t>
            </a:r>
            <a:r>
              <a:rPr lang="ru-RU" altLang="ru-RU" sz="2200" dirty="0" smtClean="0">
                <a:latin typeface="Times New Roman Cyr" pitchFamily="18" charset="0"/>
              </a:rPr>
              <a:t> (количественный) – полезность любого набора товаров можно оценить в </a:t>
            </a:r>
            <a:r>
              <a:rPr lang="ru-RU" altLang="ru-RU" sz="2200" dirty="0" err="1" smtClean="0">
                <a:latin typeface="Times New Roman Cyr" pitchFamily="18" charset="0"/>
              </a:rPr>
              <a:t>ютилях</a:t>
            </a:r>
            <a:r>
              <a:rPr lang="ru-RU" altLang="ru-RU" sz="2200" dirty="0" smtClean="0">
                <a:latin typeface="Times New Roman Cyr" pitchFamily="18" charset="0"/>
              </a:rPr>
              <a:t> (</a:t>
            </a:r>
            <a:r>
              <a:rPr lang="ru-RU" altLang="ru-RU" sz="2200" dirty="0" err="1" smtClean="0">
                <a:latin typeface="Times New Roman Cyr" pitchFamily="18" charset="0"/>
              </a:rPr>
              <a:t>Джевонс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dirty="0" err="1" smtClean="0">
                <a:latin typeface="Times New Roman Cyr" pitchFamily="18" charset="0"/>
              </a:rPr>
              <a:t>Менгер</a:t>
            </a:r>
            <a:r>
              <a:rPr lang="ru-RU" altLang="ru-RU" sz="2200" dirty="0" smtClean="0">
                <a:latin typeface="Times New Roman Cyr" pitchFamily="18" charset="0"/>
              </a:rPr>
              <a:t>, Вальрас).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err="1" smtClean="0">
                <a:latin typeface="Times New Roman Cyr" pitchFamily="18" charset="0"/>
              </a:rPr>
              <a:t>Ординалистский</a:t>
            </a: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(порядковый) – наборы товаров можно только сравнить «лучше»/«хуже» (</a:t>
            </a:r>
            <a:r>
              <a:rPr lang="ru-RU" altLang="ru-RU" sz="2200" dirty="0" err="1" smtClean="0">
                <a:latin typeface="Times New Roman Cyr" pitchFamily="18" charset="0"/>
              </a:rPr>
              <a:t>Эджворт</a:t>
            </a:r>
            <a:r>
              <a:rPr lang="ru-RU" altLang="ru-RU" sz="2200" dirty="0" smtClean="0">
                <a:latin typeface="Times New Roman Cyr" pitchFamily="18" charset="0"/>
              </a:rPr>
              <a:t>, Парето, Фишер, Аллен, </a:t>
            </a:r>
            <a:r>
              <a:rPr lang="ru-RU" altLang="ru-RU" sz="2200" dirty="0" err="1" smtClean="0">
                <a:latin typeface="Times New Roman Cyr" pitchFamily="18" charset="0"/>
              </a:rPr>
              <a:t>Хикс</a:t>
            </a:r>
            <a:r>
              <a:rPr lang="ru-RU" altLang="ru-RU" sz="2200" dirty="0" smtClean="0">
                <a:latin typeface="Times New Roman Cyr" pitchFamily="18" charset="0"/>
              </a:rPr>
              <a:t>).</a:t>
            </a:r>
            <a:endParaRPr lang="ru-RU" altLang="ru-RU" sz="2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3544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Кардиналистский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подход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4</a:t>
            </a:r>
            <a:endParaRPr lang="ru-RU" altLang="ru-RU" sz="720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62106"/>
              </p:ext>
            </p:extLst>
          </p:nvPr>
        </p:nvGraphicFramePr>
        <p:xfrm>
          <a:off x="182563" y="4041170"/>
          <a:ext cx="4231781" cy="2346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6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Клуб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600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Книга, 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300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Кино, </a:t>
                      </a:r>
                      <a:endParaRPr lang="ru-RU" sz="2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200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CD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150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420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240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55352"/>
              </p:ext>
            </p:extLst>
          </p:nvPr>
        </p:nvGraphicFramePr>
        <p:xfrm>
          <a:off x="4661721" y="4033510"/>
          <a:ext cx="4255703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6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Клуб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600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Книга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300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Кино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200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CD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150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0,7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1,2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1,5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1,2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0,6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0,8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0,8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0,9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0,8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0,25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0,7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,8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0,6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0,6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,7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0,6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42557"/>
              </p:ext>
            </p:extLst>
          </p:nvPr>
        </p:nvGraphicFramePr>
        <p:xfrm>
          <a:off x="189178" y="4047785"/>
          <a:ext cx="4231781" cy="2346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6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Клуб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600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Книга, 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300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Кино, </a:t>
                      </a:r>
                      <a:endParaRPr lang="ru-RU" sz="2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200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CD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150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420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36</a:t>
                      </a:r>
                      <a:r>
                        <a:rPr lang="en-US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30</a:t>
                      </a:r>
                      <a:r>
                        <a:rPr lang="en-US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18</a:t>
                      </a:r>
                      <a:r>
                        <a:rPr lang="en-US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30</a:t>
                      </a:r>
                      <a:r>
                        <a:rPr lang="en-US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20</a:t>
                      </a:r>
                      <a:r>
                        <a:rPr lang="en-US" sz="2200" b="1" baseline="0" dirty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120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240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18</a:t>
                      </a:r>
                      <a:r>
                        <a:rPr lang="en-US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16</a:t>
                      </a:r>
                      <a:r>
                        <a:rPr lang="en-US" sz="2200" b="1" baseline="0" dirty="0" smtClean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96130"/>
              </p:ext>
            </p:extLst>
          </p:nvPr>
        </p:nvGraphicFramePr>
        <p:xfrm>
          <a:off x="4668336" y="4040125"/>
          <a:ext cx="4255703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6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Клуб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600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Книга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300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Кино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200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CD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150 </a:t>
                      </a: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руб.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0,7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>
                          <a:solidFill>
                            <a:srgbClr val="00FFFF"/>
                          </a:solidFill>
                          <a:effectLst/>
                        </a:rPr>
                        <a:t>1,2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>
                          <a:solidFill>
                            <a:srgbClr val="00FFFF"/>
                          </a:solidFill>
                          <a:effectLst/>
                        </a:rPr>
                        <a:t>1,5</a:t>
                      </a:r>
                      <a:endParaRPr lang="ru-RU" sz="2200" b="1" baseline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>
                          <a:solidFill>
                            <a:srgbClr val="00FFFF"/>
                          </a:solidFill>
                          <a:effectLst/>
                        </a:rPr>
                        <a:t>1,2</a:t>
                      </a:r>
                      <a:endParaRPr lang="ru-RU" sz="2200" b="1" baseline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0,6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>
                          <a:solidFill>
                            <a:srgbClr val="00FFFF"/>
                          </a:solidFill>
                          <a:effectLst/>
                        </a:rPr>
                        <a:t>0,8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>
                          <a:solidFill>
                            <a:srgbClr val="00FFFF"/>
                          </a:solidFill>
                          <a:effectLst/>
                        </a:rPr>
                        <a:t>0,8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baseline="0" dirty="0">
                          <a:solidFill>
                            <a:srgbClr val="00FFFF"/>
                          </a:solidFill>
                          <a:effectLst/>
                        </a:rPr>
                        <a:t>0,9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0" baseline="0" dirty="0">
                          <a:solidFill>
                            <a:schemeClr val="tx1"/>
                          </a:solidFill>
                          <a:effectLst/>
                        </a:rPr>
                        <a:t>0,8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0,25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0,7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baseline="0" dirty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r>
                        <a:rPr lang="ru-RU" sz="2200" b="1" baseline="0" dirty="0">
                          <a:solidFill>
                            <a:srgbClr val="00FFFF"/>
                          </a:solidFill>
                          <a:effectLst/>
                        </a:rPr>
                        <a:t>,8</a:t>
                      </a:r>
                      <a:endParaRPr lang="ru-RU" sz="2200" b="1" baseline="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0,6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0,6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,7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0,6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Прямоугольник 14"/>
          <p:cNvSpPr>
            <a:spLocks noChangeArrowheads="1"/>
          </p:cNvSpPr>
          <p:nvPr/>
        </p:nvSpPr>
        <p:spPr bwMode="auto">
          <a:xfrm>
            <a:off x="258789" y="1007936"/>
            <a:ext cx="864547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Суммарная полезность</a:t>
            </a:r>
            <a:r>
              <a:rPr lang="ru-RU" altLang="ru-RU" sz="2200" dirty="0" smtClean="0">
                <a:latin typeface="Times New Roman Cyr" pitchFamily="18" charset="0"/>
              </a:rPr>
              <a:t> (</a:t>
            </a:r>
            <a:r>
              <a:rPr lang="en-US" altLang="ru-RU" sz="2200" i="1" dirty="0" smtClean="0">
                <a:latin typeface="Times New Roman Cyr" pitchFamily="18" charset="0"/>
              </a:rPr>
              <a:t>TU</a:t>
            </a:r>
            <a:r>
              <a:rPr lang="en-US" altLang="ru-RU" sz="2200" dirty="0" smtClean="0">
                <a:latin typeface="Times New Roman Cyr" pitchFamily="18" charset="0"/>
              </a:rPr>
              <a:t>),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средняя полезность</a:t>
            </a:r>
            <a:r>
              <a:rPr lang="ru-RU" altLang="ru-RU" sz="2200" dirty="0" smtClean="0">
                <a:latin typeface="Times New Roman Cyr" pitchFamily="18" charset="0"/>
              </a:rPr>
              <a:t> (</a:t>
            </a:r>
            <a:r>
              <a:rPr lang="en-US" altLang="ru-RU" sz="2200" i="1" dirty="0" smtClean="0">
                <a:latin typeface="Times New Roman Cyr" pitchFamily="18" charset="0"/>
              </a:rPr>
              <a:t>AU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TU</a:t>
            </a:r>
            <a:r>
              <a:rPr lang="en-US" altLang="ru-RU" sz="2200" dirty="0" smtClean="0">
                <a:latin typeface="Times New Roman Cyr" pitchFamily="18" charset="0"/>
              </a:rPr>
              <a:t>/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dirty="0" smtClean="0">
                <a:latin typeface="Times New Roman Cyr" pitchFamily="18" charset="0"/>
              </a:rPr>
              <a:t>),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предельная полезность </a:t>
            </a:r>
            <a:r>
              <a:rPr lang="ru-RU" altLang="ru-RU" sz="2200" dirty="0" smtClean="0">
                <a:latin typeface="Times New Roman Cyr" pitchFamily="18" charset="0"/>
              </a:rPr>
              <a:t>– полезность от приобретения </a:t>
            </a:r>
            <a:r>
              <a:rPr lang="ru-RU" altLang="ru-RU" sz="2200" dirty="0" err="1" smtClean="0">
                <a:latin typeface="Times New Roman Cyr" pitchFamily="18" charset="0"/>
              </a:rPr>
              <a:t>дополнитель</a:t>
            </a:r>
            <a:r>
              <a:rPr lang="ru-RU" altLang="ru-RU" sz="2200" dirty="0" smtClean="0">
                <a:latin typeface="Times New Roman Cyr" pitchFamily="18" charset="0"/>
              </a:rPr>
              <a:t>-ной единицы блага  (</a:t>
            </a:r>
            <a:r>
              <a:rPr lang="en-US" altLang="ru-RU" sz="2200" i="1" dirty="0" err="1" smtClean="0">
                <a:latin typeface="Times New Roman Cyr" pitchFamily="18" charset="0"/>
              </a:rPr>
              <a:t>MU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n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err="1" smtClean="0">
                <a:latin typeface="Times New Roman Cyr" pitchFamily="18" charset="0"/>
              </a:rPr>
              <a:t>TU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n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en-US" altLang="ru-RU" sz="2200" i="1" dirty="0" err="1" smtClean="0">
                <a:latin typeface="Times New Roman Cyr" pitchFamily="18" charset="0"/>
              </a:rPr>
              <a:t>TU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n</a:t>
            </a:r>
            <a:r>
              <a:rPr lang="en-US" altLang="ru-RU" sz="2200" baseline="-25000" dirty="0" smtClean="0">
                <a:latin typeface="Times New Roman Cyr" pitchFamily="18" charset="0"/>
              </a:rPr>
              <a:t>–1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TU</a:t>
            </a:r>
            <a:r>
              <a:rPr lang="en-US" altLang="ru-RU" sz="2200" dirty="0" smtClean="0">
                <a:latin typeface="Times New Roman Cyr" pitchFamily="18" charset="0"/>
              </a:rPr>
              <a:t>’</a:t>
            </a:r>
            <a:r>
              <a:rPr lang="ru-RU" altLang="ru-RU" sz="2200" dirty="0" smtClean="0">
                <a:latin typeface="Times New Roman Cyr" pitchFamily="18" charset="0"/>
              </a:rPr>
              <a:t>).</a:t>
            </a:r>
            <a:endParaRPr lang="ru-RU" altLang="ru-RU" sz="2200" dirty="0">
              <a:latin typeface="Times New Roman Cyr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86641"/>
              </p:ext>
            </p:extLst>
          </p:nvPr>
        </p:nvGraphicFramePr>
        <p:xfrm>
          <a:off x="182566" y="2088548"/>
          <a:ext cx="8724955" cy="15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10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FFFF"/>
                          </a:solidFill>
                          <a:effectLst/>
                        </a:rPr>
                        <a:t>Число </a:t>
                      </a:r>
                      <a:r>
                        <a:rPr lang="ru-RU" sz="2200" dirty="0" smtClean="0">
                          <a:solidFill>
                            <a:srgbClr val="00FFFF"/>
                          </a:solidFill>
                          <a:effectLst/>
                        </a:rPr>
                        <a:t>порций (70</a:t>
                      </a:r>
                      <a:r>
                        <a:rPr lang="ru-RU" sz="2200" baseline="0" dirty="0" smtClean="0">
                          <a:solidFill>
                            <a:srgbClr val="00FFFF"/>
                          </a:solidFill>
                          <a:effectLst/>
                        </a:rPr>
                        <a:t> руб., </a:t>
                      </a:r>
                      <a:r>
                        <a:rPr lang="ru-RU" sz="2200" baseline="0" dirty="0" err="1" smtClean="0">
                          <a:solidFill>
                            <a:srgbClr val="00FFFF"/>
                          </a:solidFill>
                          <a:effectLst/>
                        </a:rPr>
                        <a:t>беспл</a:t>
                      </a:r>
                      <a:r>
                        <a:rPr lang="ru-RU" sz="2200" baseline="0" dirty="0" smtClean="0">
                          <a:solidFill>
                            <a:srgbClr val="00FFFF"/>
                          </a:solidFill>
                          <a:effectLst/>
                        </a:rPr>
                        <a:t>.)</a:t>
                      </a:r>
                      <a:endParaRPr lang="ru-RU" sz="2200" dirty="0">
                        <a:solidFill>
                          <a:srgbClr val="00FF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</a:t>
                      </a:r>
                      <a:endParaRPr lang="ru-RU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2</a:t>
                      </a:r>
                      <a:endParaRPr lang="ru-RU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</a:t>
                      </a:r>
                      <a:endParaRPr lang="ru-RU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4</a:t>
                      </a:r>
                      <a:endParaRPr lang="ru-RU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5</a:t>
                      </a:r>
                      <a:endParaRPr lang="ru-RU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6</a:t>
                      </a:r>
                      <a:endParaRPr lang="ru-RU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0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Суммарная полезность</a:t>
                      </a:r>
                      <a:endParaRPr lang="ru-RU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160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240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</a:rPr>
                        <a:t>–300</a:t>
                      </a:r>
                      <a:endParaRPr lang="ru-RU" sz="2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0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</a:rPr>
                        <a:t>Средняя </a:t>
                      </a:r>
                      <a:r>
                        <a:rPr lang="ru-RU" sz="2200" dirty="0">
                          <a:effectLst/>
                        </a:rPr>
                        <a:t>полезность</a:t>
                      </a:r>
                      <a:endParaRPr lang="ru-RU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–</a:t>
                      </a:r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0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Предельная полезность</a:t>
                      </a:r>
                      <a:endParaRPr lang="ru-RU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–40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</a:rPr>
                        <a:t>–500</a:t>
                      </a:r>
                      <a:endParaRPr lang="ru-RU" sz="2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рямоугольник 14"/>
          <p:cNvSpPr>
            <a:spLocks noChangeArrowheads="1"/>
          </p:cNvSpPr>
          <p:nvPr/>
        </p:nvSpPr>
        <p:spPr bwMode="auto">
          <a:xfrm>
            <a:off x="182563" y="3586106"/>
            <a:ext cx="61469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I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закон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Госсена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 </a:t>
            </a:r>
            <a:r>
              <a:rPr lang="ru-RU" altLang="ru-RU" sz="2200" dirty="0" smtClean="0">
                <a:latin typeface="Times New Roman Cyr" pitchFamily="18" charset="0"/>
              </a:rPr>
              <a:t>предельная полезность убывает.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2" name="Прямоугольник 14"/>
          <p:cNvSpPr>
            <a:spLocks noChangeArrowheads="1"/>
          </p:cNvSpPr>
          <p:nvPr/>
        </p:nvSpPr>
        <p:spPr bwMode="auto">
          <a:xfrm>
            <a:off x="144704" y="6384109"/>
            <a:ext cx="13748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2000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руб.</a:t>
            </a:r>
            <a:endParaRPr lang="ru-RU" altLang="ru-RU" sz="2200" dirty="0">
              <a:latin typeface="Times New Roman Cyr" pitchFamily="18" charset="0"/>
            </a:endParaRPr>
          </a:p>
        </p:txBody>
      </p:sp>
      <p:sp useBgFill="1">
        <p:nvSpPr>
          <p:cNvPr id="19" name="Прямоугольник 14"/>
          <p:cNvSpPr>
            <a:spLocks noChangeArrowheads="1"/>
          </p:cNvSpPr>
          <p:nvPr/>
        </p:nvSpPr>
        <p:spPr bwMode="auto">
          <a:xfrm>
            <a:off x="182562" y="6407860"/>
            <a:ext cx="8961438" cy="430887"/>
          </a:xfrm>
          <a:prstGeom prst="rect">
            <a:avLst/>
          </a:prstGeom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II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закон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Госсена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 </a:t>
            </a:r>
            <a:r>
              <a:rPr lang="ru-RU" altLang="ru-RU" sz="2200" dirty="0" smtClean="0">
                <a:latin typeface="Times New Roman Cyr" pitchFamily="18" charset="0"/>
              </a:rPr>
              <a:t>предельная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err="1" smtClean="0">
                <a:latin typeface="Times New Roman Cyr" pitchFamily="18" charset="0"/>
              </a:rPr>
              <a:t>полезн</a:t>
            </a:r>
            <a:r>
              <a:rPr lang="en-US" altLang="ru-RU" sz="2200" dirty="0" smtClean="0">
                <a:latin typeface="Times New Roman Cyr" pitchFamily="18" charset="0"/>
              </a:rPr>
              <a:t>.</a:t>
            </a:r>
            <a:r>
              <a:rPr lang="ru-RU" altLang="ru-RU" sz="2200" dirty="0" smtClean="0">
                <a:latin typeface="Times New Roman Cyr" pitchFamily="18" charset="0"/>
              </a:rPr>
              <a:t> на руб. по всем товарам совпадает.</a:t>
            </a:r>
            <a:endParaRPr lang="ru-RU" altLang="ru-RU" sz="2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221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Ординалистский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подход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>
                <a:latin typeface="Times New Roman Cyr" pitchFamily="18" charset="0"/>
              </a:rPr>
              <a:t>5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16" name="Прямоугольник 14"/>
          <p:cNvSpPr>
            <a:spLocks noChangeArrowheads="1"/>
          </p:cNvSpPr>
          <p:nvPr/>
        </p:nvSpPr>
        <p:spPr bwMode="auto">
          <a:xfrm>
            <a:off x="213608" y="1043561"/>
            <a:ext cx="86849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Проблема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кардиналистского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по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д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хода:</a:t>
            </a:r>
            <a:r>
              <a:rPr lang="ru-RU" altLang="ru-RU" sz="2200" dirty="0" smtClean="0">
                <a:latin typeface="Times New Roman Cyr" pitchFamily="18" charset="0"/>
              </a:rPr>
              <a:t> что означает в 2 раза лучше? Не в 2 раза больше из-за убывания предельной полезности!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7" name="Прямоугольник 14"/>
          <p:cNvSpPr>
            <a:spLocks noChangeArrowheads="1"/>
          </p:cNvSpPr>
          <p:nvPr/>
        </p:nvSpPr>
        <p:spPr bwMode="auto">
          <a:xfrm>
            <a:off x="240905" y="1740230"/>
            <a:ext cx="87532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i="1" dirty="0" smtClean="0">
                <a:latin typeface="Times New Roman Cyr" pitchFamily="18" charset="0"/>
              </a:rPr>
              <a:t>х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у</a:t>
            </a:r>
            <a:r>
              <a:rPr lang="ru-RU" altLang="ru-RU" sz="2200" dirty="0" smtClean="0">
                <a:latin typeface="Times New Roman Cyr" pitchFamily="18" charset="0"/>
              </a:rPr>
              <a:t> – товары (может быть и больше двух!), 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С</a:t>
            </a:r>
            <a:r>
              <a:rPr lang="ru-RU" altLang="ru-RU" sz="2200" dirty="0" smtClean="0">
                <a:latin typeface="Times New Roman Cyr" pitchFamily="18" charset="0"/>
              </a:rPr>
              <a:t> – наборы товаров.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182563" y="2132974"/>
            <a:ext cx="88518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Базовые аксиомы потребительского выбора: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Аксиома сравнимости</a:t>
            </a:r>
            <a:r>
              <a:rPr lang="ru-RU" altLang="ru-RU" sz="2200" dirty="0" smtClean="0">
                <a:latin typeface="Times New Roman Cyr" pitchFamily="18" charset="0"/>
              </a:rPr>
              <a:t> (любые наборы сравнимы: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dirty="0" smtClean="0">
                <a:latin typeface="Times New Roman Cyr" pitchFamily="18" charset="0"/>
              </a:rPr>
              <a:t>&lt;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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  <a:r>
              <a:rPr lang="en-US" altLang="ru-RU" sz="2200" dirty="0" smtClean="0">
                <a:latin typeface="Times New Roman Cyr" pitchFamily="18" charset="0"/>
              </a:rPr>
              <a:t>.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Аксиома транзитивности </a:t>
            </a:r>
            <a:r>
              <a:rPr lang="ru-RU" altLang="ru-RU" sz="2200" dirty="0">
                <a:latin typeface="Times New Roman Cyr" pitchFamily="18" charset="0"/>
              </a:rPr>
              <a:t>(если </a:t>
            </a:r>
            <a:r>
              <a:rPr lang="ru-RU" altLang="ru-RU" sz="2200" i="1" dirty="0">
                <a:latin typeface="Times New Roman Cyr" pitchFamily="18" charset="0"/>
              </a:rPr>
              <a:t>А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С</a:t>
            </a:r>
            <a:r>
              <a:rPr lang="ru-RU" altLang="ru-RU" sz="2200" dirty="0" smtClean="0">
                <a:latin typeface="Times New Roman Cyr" pitchFamily="18" charset="0"/>
              </a:rPr>
              <a:t>, то </a:t>
            </a:r>
            <a:r>
              <a:rPr lang="ru-RU" altLang="ru-RU" sz="2200" i="1" dirty="0">
                <a:latin typeface="Times New Roman Cyr" pitchFamily="18" charset="0"/>
              </a:rPr>
              <a:t>А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С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1" name="Text Box 72"/>
          <p:cNvSpPr txBox="1">
            <a:spLocks noChangeArrowheads="1"/>
          </p:cNvSpPr>
          <p:nvPr/>
        </p:nvSpPr>
        <p:spPr bwMode="auto">
          <a:xfrm>
            <a:off x="1774341" y="4014288"/>
            <a:ext cx="246054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(2,2)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~ 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(4,1)</a:t>
            </a:r>
            <a:r>
              <a:rPr lang="en-US" altLang="ru-RU" sz="2200" dirty="0" smtClean="0">
                <a:latin typeface="Times New Roman Cyr" pitchFamily="18" charset="0"/>
              </a:rPr>
              <a:t> ~</a:t>
            </a:r>
            <a:endParaRPr lang="ru-RU" altLang="ru-RU" sz="2200" dirty="0" smtClean="0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~ 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С</a:t>
            </a:r>
            <a:r>
              <a:rPr lang="en-US" altLang="ru-RU" sz="2200" dirty="0" smtClean="0">
                <a:latin typeface="Times New Roman Cyr" pitchFamily="18" charset="0"/>
              </a:rPr>
              <a:t>(10,0) ~ D(1,4)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200" dirty="0" smtClean="0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</a:rPr>
              <a:t>(4,1)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?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</a:rPr>
              <a:t>E</a:t>
            </a:r>
            <a:r>
              <a:rPr lang="en-US" altLang="ru-RU" sz="2200" dirty="0" smtClean="0">
                <a:latin typeface="Times New Roman Cyr" pitchFamily="18" charset="0"/>
              </a:rPr>
              <a:t>(3,3)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7183" name="Группа 7182"/>
          <p:cNvGrpSpPr/>
          <p:nvPr/>
        </p:nvGrpSpPr>
        <p:grpSpPr>
          <a:xfrm>
            <a:off x="230153" y="1748256"/>
            <a:ext cx="5646276" cy="4783751"/>
            <a:chOff x="489464" y="1427066"/>
            <a:chExt cx="5865952" cy="5159533"/>
          </a:xfrm>
        </p:grpSpPr>
        <p:sp>
          <p:nvSpPr>
            <p:cNvPr id="3" name="Дуга 2"/>
            <p:cNvSpPr/>
            <p:nvPr/>
          </p:nvSpPr>
          <p:spPr bwMode="auto">
            <a:xfrm flipH="1" flipV="1">
              <a:off x="870078" y="1640134"/>
              <a:ext cx="5274534" cy="4467937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0" name="Дуга 49"/>
            <p:cNvSpPr/>
            <p:nvPr/>
          </p:nvSpPr>
          <p:spPr bwMode="auto">
            <a:xfrm flipH="1" flipV="1">
              <a:off x="1080882" y="1427066"/>
              <a:ext cx="5274534" cy="4467937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805860" y="3918849"/>
              <a:ext cx="11" cy="225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805872" y="6170121"/>
              <a:ext cx="3039156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Rectangle 70"/>
            <p:cNvSpPr>
              <a:spLocks noChangeArrowheads="1"/>
            </p:cNvSpPr>
            <p:nvPr/>
          </p:nvSpPr>
          <p:spPr bwMode="auto">
            <a:xfrm>
              <a:off x="3631545" y="6127612"/>
              <a:ext cx="554683" cy="45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489464" y="3880616"/>
              <a:ext cx="327127" cy="4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y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739764" y="482575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1462479" y="465292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E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3540390" y="5798579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1992709" y="5816708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1171004" y="5398280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182" name="Овал 7181"/>
            <p:cNvSpPr/>
            <p:nvPr/>
          </p:nvSpPr>
          <p:spPr bwMode="auto">
            <a:xfrm>
              <a:off x="1507901" y="5346721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6" name="Овал 55"/>
            <p:cNvSpPr/>
            <p:nvPr/>
          </p:nvSpPr>
          <p:spPr bwMode="auto">
            <a:xfrm>
              <a:off x="1058755" y="4771125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7" name="Овал 56"/>
            <p:cNvSpPr/>
            <p:nvPr/>
          </p:nvSpPr>
          <p:spPr bwMode="auto">
            <a:xfrm>
              <a:off x="2097190" y="5757505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8" name="Овал 57"/>
            <p:cNvSpPr/>
            <p:nvPr/>
          </p:nvSpPr>
          <p:spPr bwMode="auto">
            <a:xfrm>
              <a:off x="3514096" y="6076658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9" name="Овал 58"/>
            <p:cNvSpPr/>
            <p:nvPr/>
          </p:nvSpPr>
          <p:spPr bwMode="auto">
            <a:xfrm>
              <a:off x="1731332" y="5116871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186" name="Group 28"/>
          <p:cNvGrpSpPr>
            <a:grpSpLocks/>
          </p:cNvGrpSpPr>
          <p:nvPr/>
        </p:nvGrpSpPr>
        <p:grpSpPr bwMode="auto">
          <a:xfrm>
            <a:off x="4685946" y="4121328"/>
            <a:ext cx="1655821" cy="1737424"/>
            <a:chOff x="4613" y="137"/>
            <a:chExt cx="2034" cy="2170"/>
          </a:xfrm>
        </p:grpSpPr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4613" y="137"/>
              <a:ext cx="1" cy="2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4613" y="2306"/>
              <a:ext cx="20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4613" y="407"/>
              <a:ext cx="1899" cy="1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>
              <a:off x="4613" y="950"/>
              <a:ext cx="1356" cy="1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4613" y="1493"/>
              <a:ext cx="814" cy="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 flipV="1">
              <a:off x="5426" y="1220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189" name="Group 2"/>
          <p:cNvGrpSpPr>
            <a:grpSpLocks/>
          </p:cNvGrpSpPr>
          <p:nvPr/>
        </p:nvGrpSpPr>
        <p:grpSpPr bwMode="auto">
          <a:xfrm>
            <a:off x="6799146" y="4121328"/>
            <a:ext cx="1944643" cy="1719083"/>
            <a:chOff x="6917" y="137"/>
            <a:chExt cx="2034" cy="2170"/>
          </a:xfrm>
        </p:grpSpPr>
        <p:sp>
          <p:nvSpPr>
            <p:cNvPr id="7190" name="Line 12"/>
            <p:cNvSpPr>
              <a:spLocks noChangeShapeType="1"/>
            </p:cNvSpPr>
            <p:nvPr/>
          </p:nvSpPr>
          <p:spPr bwMode="auto">
            <a:xfrm>
              <a:off x="6917" y="137"/>
              <a:ext cx="1" cy="2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1" name="Line 11"/>
            <p:cNvSpPr>
              <a:spLocks noChangeShapeType="1"/>
            </p:cNvSpPr>
            <p:nvPr/>
          </p:nvSpPr>
          <p:spPr bwMode="auto">
            <a:xfrm>
              <a:off x="6917" y="2306"/>
              <a:ext cx="20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2" name="Line 10"/>
            <p:cNvSpPr>
              <a:spLocks noChangeShapeType="1"/>
            </p:cNvSpPr>
            <p:nvPr/>
          </p:nvSpPr>
          <p:spPr bwMode="auto">
            <a:xfrm>
              <a:off x="7188" y="273"/>
              <a:ext cx="1" cy="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3" name="Line 9"/>
            <p:cNvSpPr>
              <a:spLocks noChangeShapeType="1"/>
            </p:cNvSpPr>
            <p:nvPr/>
          </p:nvSpPr>
          <p:spPr bwMode="auto">
            <a:xfrm flipV="1">
              <a:off x="7866" y="108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4" name="Line 8"/>
            <p:cNvSpPr>
              <a:spLocks noChangeShapeType="1"/>
            </p:cNvSpPr>
            <p:nvPr/>
          </p:nvSpPr>
          <p:spPr bwMode="auto">
            <a:xfrm>
              <a:off x="7459" y="273"/>
              <a:ext cx="1" cy="1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5" name="Line 7"/>
            <p:cNvSpPr>
              <a:spLocks noChangeShapeType="1"/>
            </p:cNvSpPr>
            <p:nvPr/>
          </p:nvSpPr>
          <p:spPr bwMode="auto">
            <a:xfrm>
              <a:off x="7188" y="2035"/>
              <a:ext cx="16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6" name="Line 6"/>
            <p:cNvSpPr>
              <a:spLocks noChangeShapeType="1"/>
            </p:cNvSpPr>
            <p:nvPr/>
          </p:nvSpPr>
          <p:spPr bwMode="auto">
            <a:xfrm>
              <a:off x="7459" y="1763"/>
              <a:ext cx="13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7" name="Line 5"/>
            <p:cNvSpPr>
              <a:spLocks noChangeShapeType="1"/>
            </p:cNvSpPr>
            <p:nvPr/>
          </p:nvSpPr>
          <p:spPr bwMode="auto">
            <a:xfrm>
              <a:off x="7730" y="273"/>
              <a:ext cx="1" cy="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8" name="Line 4"/>
            <p:cNvSpPr>
              <a:spLocks noChangeShapeType="1"/>
            </p:cNvSpPr>
            <p:nvPr/>
          </p:nvSpPr>
          <p:spPr bwMode="auto">
            <a:xfrm>
              <a:off x="7730" y="1493"/>
              <a:ext cx="108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9" name="Line 3"/>
            <p:cNvSpPr>
              <a:spLocks noChangeShapeType="1"/>
            </p:cNvSpPr>
            <p:nvPr/>
          </p:nvSpPr>
          <p:spPr bwMode="auto">
            <a:xfrm flipV="1">
              <a:off x="6917" y="1086"/>
              <a:ext cx="1221" cy="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97" name="Text Box 72"/>
          <p:cNvSpPr txBox="1">
            <a:spLocks noChangeArrowheads="1"/>
          </p:cNvSpPr>
          <p:nvPr/>
        </p:nvSpPr>
        <p:spPr bwMode="auto">
          <a:xfrm>
            <a:off x="4430720" y="5863126"/>
            <a:ext cx="213622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Совершенные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заменители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8" name="Text Box 72"/>
          <p:cNvSpPr txBox="1">
            <a:spLocks noChangeArrowheads="1"/>
          </p:cNvSpPr>
          <p:nvPr/>
        </p:nvSpPr>
        <p:spPr bwMode="auto">
          <a:xfrm>
            <a:off x="6589474" y="5863117"/>
            <a:ext cx="23091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Совершенные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дополн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. товары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9" name="Text Box 72"/>
          <p:cNvSpPr txBox="1">
            <a:spLocks noChangeArrowheads="1"/>
          </p:cNvSpPr>
          <p:nvPr/>
        </p:nvSpPr>
        <p:spPr bwMode="auto">
          <a:xfrm>
            <a:off x="494100" y="6147088"/>
            <a:ext cx="29783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Независимые товары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00" name="Text Box 72"/>
          <p:cNvSpPr txBox="1">
            <a:spLocks noChangeArrowheads="1"/>
          </p:cNvSpPr>
          <p:nvPr/>
        </p:nvSpPr>
        <p:spPr bwMode="auto">
          <a:xfrm>
            <a:off x="165508" y="3162959"/>
            <a:ext cx="897849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Кривая безразличия</a:t>
            </a:r>
            <a:r>
              <a:rPr lang="ru-RU" altLang="ru-RU" sz="2200" dirty="0" smtClean="0">
                <a:latin typeface="Times New Roman Cyr" pitchFamily="18" charset="0"/>
              </a:rPr>
              <a:t> – множество </a:t>
            </a:r>
            <a:r>
              <a:rPr lang="ru-RU" altLang="ru-RU" sz="2200" dirty="0">
                <a:latin typeface="Times New Roman Cyr" pitchFamily="18" charset="0"/>
              </a:rPr>
              <a:t>наборов товаров</a:t>
            </a:r>
            <a:r>
              <a:rPr lang="ru-RU" altLang="ru-RU" sz="2200" dirty="0" smtClean="0">
                <a:latin typeface="Times New Roman Cyr" pitchFamily="18" charset="0"/>
              </a:rPr>
              <a:t>, одинаково полезных для потребителя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6" name="Text Box 72"/>
          <p:cNvSpPr txBox="1">
            <a:spLocks noChangeArrowheads="1"/>
          </p:cNvSpPr>
          <p:nvPr/>
        </p:nvSpPr>
        <p:spPr bwMode="auto">
          <a:xfrm>
            <a:off x="4685947" y="3598427"/>
            <a:ext cx="40578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Особые виды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предпочтений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51" grpId="0"/>
      <p:bldP spid="97" grpId="0"/>
      <p:bldP spid="98" grpId="0"/>
      <p:bldP spid="99" grpId="0"/>
      <p:bldP spid="100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От кривых безразличия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 функциям полезности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6</a:t>
            </a:r>
          </a:p>
        </p:txBody>
      </p:sp>
      <p:sp>
        <p:nvSpPr>
          <p:cNvPr id="28" name="Прямоугольник 14"/>
          <p:cNvSpPr>
            <a:spLocks noChangeArrowheads="1"/>
          </p:cNvSpPr>
          <p:nvPr/>
        </p:nvSpPr>
        <p:spPr bwMode="auto">
          <a:xfrm>
            <a:off x="99439" y="1441126"/>
            <a:ext cx="89614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Функция полезности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u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,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еще один способ описания предпочтений!</a:t>
            </a:r>
          </a:p>
          <a:p>
            <a:pPr marL="3671888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A</a:t>
            </a:r>
            <a:r>
              <a:rPr lang="en-US" altLang="ru-RU" sz="2200" dirty="0" smtClean="0">
                <a:latin typeface="Times New Roman Cyr" pitchFamily="18" charset="0"/>
              </a:rPr>
              <a:t>&gt;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</a:rPr>
              <a:t> 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 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u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(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A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)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u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(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B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)</a:t>
            </a:r>
            <a:endParaRPr lang="en-US" altLang="ru-RU" sz="2200" dirty="0" smtClean="0">
              <a:latin typeface="Times New Roman Cyr" pitchFamily="18" charset="0"/>
            </a:endParaRPr>
          </a:p>
        </p:txBody>
      </p:sp>
      <p:sp>
        <p:nvSpPr>
          <p:cNvPr id="29" name="Прямоугольник 14"/>
          <p:cNvSpPr>
            <a:spLocks noChangeArrowheads="1"/>
          </p:cNvSpPr>
          <p:nvPr/>
        </p:nvSpPr>
        <p:spPr bwMode="auto">
          <a:xfrm>
            <a:off x="95004" y="2036689"/>
            <a:ext cx="893946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Виды функций полезности:</a:t>
            </a:r>
            <a:endParaRPr lang="ru-RU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1.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ФП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Кобба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-Дугласа</a:t>
            </a:r>
            <a:r>
              <a:rPr lang="ru-RU" altLang="ru-RU" sz="2200" dirty="0" smtClean="0">
                <a:latin typeface="Times New Roman Cyr" pitchFamily="18" charset="0"/>
              </a:rPr>
              <a:t>,</a:t>
            </a:r>
            <a:r>
              <a:rPr lang="en-US" altLang="ru-RU" sz="2200" dirty="0" smtClean="0">
                <a:latin typeface="Times New Roman Cyr" pitchFamily="18" charset="0"/>
              </a:rPr>
              <a:t>  </a:t>
            </a:r>
            <a:r>
              <a:rPr lang="en-US" altLang="ru-RU" sz="2200" i="1" dirty="0" smtClean="0">
                <a:latin typeface="Times New Roman Cyr" pitchFamily="18" charset="0"/>
              </a:rPr>
              <a:t>u</a:t>
            </a:r>
            <a:r>
              <a:rPr lang="en-US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i="1" dirty="0" err="1" smtClean="0">
                <a:latin typeface="Times New Roman Cyr" pitchFamily="18" charset="0"/>
              </a:rPr>
              <a:t>x</a:t>
            </a:r>
            <a:r>
              <a:rPr lang="en-US" altLang="ru-RU" sz="2200" dirty="0" err="1" smtClean="0">
                <a:latin typeface="Times New Roman Cyr" pitchFamily="18" charset="0"/>
              </a:rPr>
              <a:t>,</a:t>
            </a:r>
            <a:r>
              <a:rPr lang="en-US" altLang="ru-RU" sz="2200" i="1" dirty="0" err="1" smtClean="0"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) = </a:t>
            </a:r>
            <a:r>
              <a:rPr lang="en-US" altLang="ru-RU" sz="2200" i="1" dirty="0" err="1" smtClean="0">
                <a:latin typeface="Times New Roman Cyr" pitchFamily="18" charset="0"/>
              </a:rPr>
              <a:t>x</a:t>
            </a:r>
            <a:r>
              <a:rPr lang="en-US" altLang="ru-RU" sz="2200" i="1" baseline="30000" dirty="0" err="1" smtClean="0">
                <a:latin typeface="Times New Roman Cyr" pitchFamily="18" charset="0"/>
                <a:sym typeface="Symbol"/>
              </a:rPr>
              <a:t></a:t>
            </a:r>
            <a:r>
              <a:rPr lang="en-US" altLang="ru-RU" sz="2200" i="1" dirty="0" err="1" smtClean="0">
                <a:latin typeface="Times New Roman Cyr" pitchFamily="18" charset="0"/>
                <a:sym typeface="Symbol"/>
              </a:rPr>
              <a:t>y</a:t>
            </a:r>
            <a:r>
              <a:rPr lang="en-US" altLang="ru-RU" sz="2200" i="1" baseline="30000" dirty="0" smtClean="0">
                <a:latin typeface="Times New Roman Cyr" pitchFamily="18" charset="0"/>
                <a:sym typeface="Symbol"/>
              </a:rPr>
              <a:t>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 – независимые товары, агрегаты,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  </a:t>
            </a:r>
            <a:endParaRPr lang="ru-RU" altLang="ru-RU" sz="2200" dirty="0" smtClean="0">
              <a:latin typeface="Times New Roman Cyr" pitchFamily="18" charset="0"/>
              <a:sym typeface="Symbol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   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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 0,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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 0 –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доли, в которых делится потребительский бюджет.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12824" y="5319375"/>
                <a:ext cx="8948051" cy="1018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en-US" altLang="ru-RU" sz="2200" b="1" dirty="0" smtClean="0">
                  <a:solidFill>
                    <a:srgbClr val="00FFFF"/>
                  </a:solidFill>
                  <a:latin typeface="+mn-lt"/>
                </a:endParaRPr>
              </a:p>
              <a:p>
                <a:pPr algn="just"/>
                <a:r>
                  <a:rPr lang="en-US" altLang="ru-RU" sz="2200" dirty="0">
                    <a:latin typeface="+mn-lt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/>
                      </a:rPr>
                      <m:t>𝑢</m:t>
                    </m:r>
                    <m:r>
                      <a:rPr lang="en-US" altLang="ru-RU" sz="2200" i="1">
                        <a:latin typeface="Cambria Math"/>
                      </a:rPr>
                      <m:t>(</m:t>
                    </m:r>
                    <m:r>
                      <a:rPr lang="en-US" altLang="ru-RU" sz="2200" i="1">
                        <a:latin typeface="Cambria Math"/>
                      </a:rPr>
                      <m:t>𝑥</m:t>
                    </m:r>
                    <m:r>
                      <a:rPr lang="ru-RU" altLang="ru-RU" sz="2200" i="1" baseline="-25000">
                        <a:latin typeface="Cambria Math"/>
                      </a:rPr>
                      <m:t>1</m:t>
                    </m:r>
                    <m:r>
                      <a:rPr lang="en-US" altLang="ru-RU" sz="2200" i="1">
                        <a:latin typeface="Cambria Math"/>
                      </a:rPr>
                      <m:t>,…,</m:t>
                    </m:r>
                    <m:r>
                      <a:rPr lang="en-US" altLang="ru-RU" sz="2200" i="1">
                        <a:latin typeface="Cambria Math"/>
                      </a:rPr>
                      <m:t>𝑥𝑛</m:t>
                    </m:r>
                    <m:r>
                      <a:rPr lang="en-US" altLang="ru-RU" sz="2200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ru-RU" sz="2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ru-RU" sz="22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ru-RU" sz="2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ru-RU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200" i="1">
                                        <a:latin typeface="Cambria Math"/>
                                        <a:sym typeface="Symbol"/>
                                      </a:rPr>
                                      <m:t></m:t>
                                    </m:r>
                                  </m:e>
                                  <m:sub>
                                    <m:r>
                                      <a:rPr lang="en-US" altLang="ru-RU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ru-RU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ru-RU" sz="2200" i="1">
                                        <a:latin typeface="Cambria Math"/>
                                        <a:sym typeface="Symbol"/>
                                      </a:rPr>
                                      <m:t>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ru-RU" sz="2200" i="1">
                            <a:latin typeface="Cambria Math"/>
                          </a:rPr>
                          <m:t>1/</m:t>
                        </m:r>
                        <m:r>
                          <a:rPr lang="en-US" altLang="ru-RU" sz="2200" i="1">
                            <a:latin typeface="Cambria Math"/>
                            <a:sym typeface="Symbol"/>
                          </a:rPr>
                          <m:t></m:t>
                        </m:r>
                      </m:sup>
                    </m:sSup>
                  </m:oMath>
                </a14:m>
                <a:r>
                  <a:rPr lang="en-US" altLang="ru-RU" sz="2200" dirty="0">
                    <a:latin typeface="+mn-lt"/>
                  </a:rPr>
                  <a:t>,</a:t>
                </a:r>
                <a:r>
                  <a:rPr lang="en-US" altLang="ru-RU" sz="2200" dirty="0" smtClean="0">
                    <a:latin typeface="+mn-lt"/>
                  </a:rPr>
                  <a:t> </a:t>
                </a:r>
                <a:r>
                  <a:rPr lang="en-US" altLang="ru-RU" sz="2200" dirty="0">
                    <a:latin typeface="+mn-lt"/>
                    <a:sym typeface="Symbol"/>
                  </a:rPr>
                  <a:t>(</a:t>
                </a:r>
                <a:r>
                  <a:rPr lang="en-US" altLang="ru-RU" sz="2200" dirty="0">
                    <a:latin typeface="+mn-lt"/>
                  </a:rPr>
                  <a:t>–</a:t>
                </a:r>
                <a:r>
                  <a:rPr lang="en-US" altLang="ru-RU" sz="2200" dirty="0">
                    <a:latin typeface="+mn-lt"/>
                    <a:sym typeface="Symbol"/>
                  </a:rPr>
                  <a:t>;1)</a:t>
                </a:r>
                <a:r>
                  <a:rPr lang="ru-RU" altLang="ru-RU" sz="2200" dirty="0">
                    <a:latin typeface="+mn-lt"/>
                    <a:sym typeface="Symbol"/>
                  </a:rPr>
                  <a:t> </a:t>
                </a:r>
                <a:r>
                  <a:rPr lang="ru-RU" altLang="ru-RU" sz="2200" dirty="0" smtClean="0">
                    <a:latin typeface="+mn-lt"/>
                    <a:sym typeface="Symbol"/>
                  </a:rPr>
                  <a:t> </a:t>
                </a:r>
                <a:r>
                  <a:rPr lang="en-US" altLang="ru-RU" sz="2200" dirty="0" smtClean="0">
                    <a:latin typeface="+mn-lt"/>
                  </a:rPr>
                  <a:t>–</a:t>
                </a:r>
                <a:r>
                  <a:rPr lang="ru-RU" altLang="ru-RU" sz="2200" dirty="0" smtClean="0">
                    <a:latin typeface="+mn-lt"/>
                  </a:rPr>
                  <a:t> </a:t>
                </a:r>
                <a:r>
                  <a:rPr lang="en-US" altLang="ru-RU" sz="2200" dirty="0" smtClean="0">
                    <a:latin typeface="+mn-lt"/>
                  </a:rPr>
                  <a:t> </a:t>
                </a:r>
                <a:r>
                  <a:rPr lang="ru-RU" altLang="ru-RU" sz="2200" dirty="0" err="1" smtClean="0">
                    <a:latin typeface="+mn-lt"/>
                    <a:sym typeface="Symbol"/>
                  </a:rPr>
                  <a:t>независ</a:t>
                </a:r>
                <a:r>
                  <a:rPr lang="en-US" altLang="ru-RU" sz="2200" dirty="0" smtClean="0">
                    <a:latin typeface="+mn-lt"/>
                    <a:sym typeface="Symbol"/>
                  </a:rPr>
                  <a:t>.</a:t>
                </a:r>
                <a:r>
                  <a:rPr lang="ru-RU" altLang="ru-RU" sz="2200" dirty="0">
                    <a:latin typeface="+mn-lt"/>
                    <a:sym typeface="Symbol"/>
                  </a:rPr>
                  <a:t>, заменит</a:t>
                </a:r>
                <a:r>
                  <a:rPr lang="en-US" altLang="ru-RU" sz="2200" dirty="0">
                    <a:latin typeface="+mn-lt"/>
                    <a:sym typeface="Symbol"/>
                  </a:rPr>
                  <a:t>.</a:t>
                </a:r>
                <a:r>
                  <a:rPr lang="ru-RU" altLang="ru-RU" sz="2200" dirty="0">
                    <a:latin typeface="+mn-lt"/>
                    <a:sym typeface="Symbol"/>
                  </a:rPr>
                  <a:t>, </a:t>
                </a:r>
                <a:r>
                  <a:rPr lang="ru-RU" altLang="ru-RU" sz="2200" dirty="0" err="1">
                    <a:latin typeface="+mn-lt"/>
                    <a:sym typeface="Symbol"/>
                  </a:rPr>
                  <a:t>дополн</a:t>
                </a:r>
                <a:r>
                  <a:rPr lang="ru-RU" altLang="ru-RU" sz="2200" dirty="0">
                    <a:latin typeface="+mn-lt"/>
                    <a:sym typeface="Symbol"/>
                  </a:rPr>
                  <a:t>.</a:t>
                </a:r>
                <a:endParaRPr lang="en-US" altLang="ru-RU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4" y="5319375"/>
                <a:ext cx="8948051" cy="1018099"/>
              </a:xfrm>
              <a:prstGeom prst="rect">
                <a:avLst/>
              </a:prstGeom>
              <a:blipFill rotWithShape="1">
                <a:blip r:embed="rId2"/>
                <a:stretch>
                  <a:fillRect r="-204" b="-29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12824" y="3046789"/>
            <a:ext cx="89216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/>
              <a:t>2. </a:t>
            </a:r>
            <a:r>
              <a:rPr lang="ru-RU" altLang="ru-RU" sz="2200" b="1" dirty="0">
                <a:solidFill>
                  <a:srgbClr val="00FFFF"/>
                </a:solidFill>
              </a:rPr>
              <a:t>Линейные ФП</a:t>
            </a:r>
            <a:r>
              <a:rPr lang="ru-RU" altLang="ru-RU" sz="2200" dirty="0"/>
              <a:t>, </a:t>
            </a:r>
            <a:r>
              <a:rPr lang="en-US" altLang="ru-RU" sz="2200" i="1" dirty="0"/>
              <a:t>u</a:t>
            </a:r>
            <a:r>
              <a:rPr lang="en-US" altLang="ru-RU" sz="2200" dirty="0"/>
              <a:t>(</a:t>
            </a:r>
            <a:r>
              <a:rPr lang="en-US" altLang="ru-RU" sz="2200" i="1" dirty="0" err="1"/>
              <a:t>x</a:t>
            </a:r>
            <a:r>
              <a:rPr lang="en-US" altLang="ru-RU" sz="2200" dirty="0" err="1"/>
              <a:t>,</a:t>
            </a:r>
            <a:r>
              <a:rPr lang="en-US" altLang="ru-RU" sz="2200" i="1" dirty="0" err="1"/>
              <a:t>y</a:t>
            </a:r>
            <a:r>
              <a:rPr lang="en-US" altLang="ru-RU" sz="2200" dirty="0"/>
              <a:t>) = </a:t>
            </a:r>
            <a:r>
              <a:rPr lang="en-US" altLang="ru-RU" sz="2200" i="1" dirty="0" err="1"/>
              <a:t>ax+b</a:t>
            </a:r>
            <a:r>
              <a:rPr lang="en-US" altLang="ru-RU" sz="2200" i="1" dirty="0" err="1">
                <a:sym typeface="Symbol"/>
              </a:rPr>
              <a:t>y</a:t>
            </a:r>
            <a:r>
              <a:rPr lang="ru-RU" altLang="ru-RU" sz="2200" dirty="0">
                <a:sym typeface="Symbol"/>
              </a:rPr>
              <a:t> – совершенные заменители,</a:t>
            </a:r>
          </a:p>
          <a:p>
            <a:pPr algn="just"/>
            <a:r>
              <a:rPr lang="ru-RU" altLang="ru-RU" sz="2200" dirty="0">
                <a:sym typeface="Symbol"/>
              </a:rPr>
              <a:t>    </a:t>
            </a:r>
            <a:r>
              <a:rPr lang="en-US" altLang="ru-RU" sz="2200" i="1" dirty="0">
                <a:sym typeface="Symbol"/>
              </a:rPr>
              <a:t>a </a:t>
            </a:r>
            <a:r>
              <a:rPr lang="en-US" altLang="ru-RU" sz="2200" dirty="0">
                <a:sym typeface="Symbol"/>
              </a:rPr>
              <a:t>&gt; 0, </a:t>
            </a:r>
            <a:r>
              <a:rPr lang="en-US" altLang="ru-RU" sz="2200" i="1" dirty="0">
                <a:sym typeface="Symbol"/>
              </a:rPr>
              <a:t>b </a:t>
            </a:r>
            <a:r>
              <a:rPr lang="en-US" altLang="ru-RU" sz="2200" dirty="0">
                <a:sym typeface="Symbol"/>
              </a:rPr>
              <a:t>&gt; 0 – </a:t>
            </a:r>
            <a:r>
              <a:rPr lang="ru-RU" altLang="ru-RU" sz="2200" dirty="0">
                <a:sym typeface="Symbol"/>
              </a:rPr>
              <a:t>полезность единицы каждого вида товара,</a:t>
            </a:r>
          </a:p>
          <a:p>
            <a:pPr algn="just"/>
            <a:r>
              <a:rPr lang="ru-RU" altLang="ru-RU" sz="2200" dirty="0">
                <a:sym typeface="Symbol"/>
              </a:rPr>
              <a:t>    </a:t>
            </a:r>
            <a:r>
              <a:rPr lang="ru-RU" altLang="ru-RU" sz="2200" dirty="0" smtClean="0">
                <a:sym typeface="Symbol"/>
              </a:rPr>
              <a:t>все деньги тратятся на относительно более дешевый товар.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0705" y="4057233"/>
            <a:ext cx="89216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>
                <a:sym typeface="Symbol"/>
              </a:rPr>
              <a:t>3</a:t>
            </a:r>
            <a:r>
              <a:rPr lang="ru-RU" altLang="ru-RU" sz="2200" dirty="0">
                <a:sym typeface="Symbol"/>
              </a:rPr>
              <a:t>. </a:t>
            </a:r>
            <a:r>
              <a:rPr lang="ru-RU" altLang="ru-RU" sz="2200" b="1" dirty="0" err="1">
                <a:solidFill>
                  <a:srgbClr val="00FFFF"/>
                </a:solidFill>
                <a:sym typeface="Symbol"/>
              </a:rPr>
              <a:t>Квазиинейные</a:t>
            </a:r>
            <a:r>
              <a:rPr lang="ru-RU" altLang="ru-RU" sz="2200" b="1" dirty="0">
                <a:solidFill>
                  <a:srgbClr val="00FFFF"/>
                </a:solidFill>
                <a:sym typeface="Symbol"/>
              </a:rPr>
              <a:t> ФП</a:t>
            </a:r>
            <a:r>
              <a:rPr lang="ru-RU" altLang="ru-RU" sz="2200" dirty="0">
                <a:sym typeface="Symbol"/>
              </a:rPr>
              <a:t>, </a:t>
            </a:r>
            <a:r>
              <a:rPr lang="en-US" altLang="ru-RU" sz="2200" i="1" dirty="0"/>
              <a:t>u</a:t>
            </a:r>
            <a:r>
              <a:rPr lang="en-US" altLang="ru-RU" sz="2200" dirty="0"/>
              <a:t>(</a:t>
            </a:r>
            <a:r>
              <a:rPr lang="en-US" altLang="ru-RU" sz="2200" i="1" dirty="0" err="1"/>
              <a:t>x</a:t>
            </a:r>
            <a:r>
              <a:rPr lang="en-US" altLang="ru-RU" sz="2200" dirty="0" err="1"/>
              <a:t>,</a:t>
            </a:r>
            <a:r>
              <a:rPr lang="en-US" altLang="ru-RU" sz="2200" i="1" dirty="0" err="1"/>
              <a:t>y</a:t>
            </a:r>
            <a:r>
              <a:rPr lang="en-US" altLang="ru-RU" sz="2200" dirty="0"/>
              <a:t>) = </a:t>
            </a:r>
            <a:r>
              <a:rPr lang="en-US" altLang="ru-RU" sz="2200" i="1" dirty="0"/>
              <a:t>f</a:t>
            </a:r>
            <a:r>
              <a:rPr lang="en-US" altLang="ru-RU" sz="2200" dirty="0"/>
              <a:t>(</a:t>
            </a:r>
            <a:r>
              <a:rPr lang="en-US" altLang="ru-RU" sz="2200" i="1" dirty="0"/>
              <a:t>x</a:t>
            </a:r>
            <a:r>
              <a:rPr lang="en-US" altLang="ru-RU" sz="2200" dirty="0"/>
              <a:t>)</a:t>
            </a:r>
            <a:r>
              <a:rPr lang="en-US" altLang="ru-RU" sz="2200" i="1" dirty="0"/>
              <a:t>+</a:t>
            </a:r>
            <a:r>
              <a:rPr lang="en-US" altLang="ru-RU" sz="2200" i="1" dirty="0">
                <a:sym typeface="Symbol"/>
              </a:rPr>
              <a:t>y</a:t>
            </a:r>
            <a:r>
              <a:rPr lang="en-US" altLang="ru-RU" sz="2200" dirty="0">
                <a:sym typeface="Symbol"/>
              </a:rPr>
              <a:t> – </a:t>
            </a:r>
            <a:r>
              <a:rPr lang="ru-RU" altLang="ru-RU" sz="2200" dirty="0">
                <a:sym typeface="Symbol"/>
              </a:rPr>
              <a:t>второй из товаров – деньги,</a:t>
            </a:r>
          </a:p>
          <a:p>
            <a:pPr algn="just"/>
            <a:r>
              <a:rPr lang="ru-RU" altLang="ru-RU" sz="2200" dirty="0">
                <a:sym typeface="Symbol"/>
              </a:rPr>
              <a:t>    при увеличении бюджета потребление первого товара не меняется</a:t>
            </a:r>
            <a:r>
              <a:rPr lang="ru-RU" altLang="ru-RU" sz="2200" dirty="0" smtClean="0">
                <a:sym typeface="Symbol"/>
              </a:rPr>
              <a:t>.</a:t>
            </a:r>
            <a:endParaRPr lang="ru-RU" altLang="ru-RU" sz="2200" dirty="0">
              <a:sym typeface="Symbo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2824" y="4745272"/>
            <a:ext cx="89216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>
                <a:sym typeface="Symbol"/>
              </a:rPr>
              <a:t>4</a:t>
            </a:r>
            <a:r>
              <a:rPr lang="ru-RU" altLang="ru-RU" sz="2200" dirty="0">
                <a:sym typeface="Symbol"/>
              </a:rPr>
              <a:t>. </a:t>
            </a:r>
            <a:r>
              <a:rPr lang="ru-RU" altLang="ru-RU" sz="2200" b="1" dirty="0">
                <a:solidFill>
                  <a:srgbClr val="00FFFF"/>
                </a:solidFill>
                <a:sym typeface="Symbol"/>
              </a:rPr>
              <a:t>ФП Леонтьева</a:t>
            </a:r>
            <a:r>
              <a:rPr lang="ru-RU" altLang="ru-RU" sz="2200" dirty="0">
                <a:sym typeface="Symbol"/>
              </a:rPr>
              <a:t>, </a:t>
            </a:r>
            <a:r>
              <a:rPr lang="en-US" altLang="ru-RU" sz="2200" i="1" dirty="0"/>
              <a:t>u</a:t>
            </a:r>
            <a:r>
              <a:rPr lang="en-US" altLang="ru-RU" sz="2200" dirty="0"/>
              <a:t>(</a:t>
            </a:r>
            <a:r>
              <a:rPr lang="en-US" altLang="ru-RU" sz="2200" i="1" dirty="0" err="1"/>
              <a:t>x</a:t>
            </a:r>
            <a:r>
              <a:rPr lang="en-US" altLang="ru-RU" sz="2200" dirty="0" err="1"/>
              <a:t>,</a:t>
            </a:r>
            <a:r>
              <a:rPr lang="en-US" altLang="ru-RU" sz="2200" i="1" dirty="0" err="1"/>
              <a:t>y</a:t>
            </a:r>
            <a:r>
              <a:rPr lang="en-US" altLang="ru-RU" sz="2200" dirty="0"/>
              <a:t>) = min{</a:t>
            </a:r>
            <a:r>
              <a:rPr lang="en-US" altLang="ru-RU" sz="2200" i="1" dirty="0"/>
              <a:t>x</a:t>
            </a:r>
            <a:r>
              <a:rPr lang="en-US" altLang="ru-RU" sz="2200" dirty="0"/>
              <a:t>/</a:t>
            </a:r>
            <a:r>
              <a:rPr lang="en-US" altLang="ru-RU" sz="2200" i="1" dirty="0"/>
              <a:t>a</a:t>
            </a:r>
            <a:r>
              <a:rPr lang="en-US" altLang="ru-RU" sz="2200" dirty="0"/>
              <a:t>, </a:t>
            </a:r>
            <a:r>
              <a:rPr lang="en-US" altLang="ru-RU" sz="2200" i="1" dirty="0"/>
              <a:t>y</a:t>
            </a:r>
            <a:r>
              <a:rPr lang="en-US" altLang="ru-RU" sz="2200" dirty="0"/>
              <a:t>/</a:t>
            </a:r>
            <a:r>
              <a:rPr lang="en-US" altLang="ru-RU" sz="2200" i="1" dirty="0"/>
              <a:t>b</a:t>
            </a:r>
            <a:r>
              <a:rPr lang="en-US" altLang="ru-RU" sz="2200" dirty="0"/>
              <a:t>} – </a:t>
            </a:r>
            <a:r>
              <a:rPr lang="ru-RU" altLang="ru-RU" sz="2200" dirty="0" err="1"/>
              <a:t>соверш</a:t>
            </a:r>
            <a:r>
              <a:rPr lang="ru-RU" altLang="ru-RU" sz="2200" dirty="0"/>
              <a:t>. дополняющие товары,</a:t>
            </a:r>
          </a:p>
          <a:p>
            <a:pPr algn="just"/>
            <a:r>
              <a:rPr lang="ru-RU" altLang="ru-RU" sz="2200" dirty="0"/>
              <a:t>    </a:t>
            </a:r>
            <a:r>
              <a:rPr lang="en-US" altLang="ru-RU" sz="2200" i="1" dirty="0">
                <a:sym typeface="Symbol"/>
              </a:rPr>
              <a:t>a </a:t>
            </a:r>
            <a:r>
              <a:rPr lang="en-US" altLang="ru-RU" sz="2200" dirty="0">
                <a:sym typeface="Symbol"/>
              </a:rPr>
              <a:t>&gt; 0, </a:t>
            </a:r>
            <a:r>
              <a:rPr lang="en-US" altLang="ru-RU" sz="2200" i="1" dirty="0">
                <a:sym typeface="Symbol"/>
              </a:rPr>
              <a:t>b </a:t>
            </a:r>
            <a:r>
              <a:rPr lang="en-US" altLang="ru-RU" sz="2200" dirty="0">
                <a:sym typeface="Symbol"/>
              </a:rPr>
              <a:t>&gt; 0 – </a:t>
            </a:r>
            <a:r>
              <a:rPr lang="ru-RU" altLang="ru-RU" sz="2200" dirty="0">
                <a:sym typeface="Symbol"/>
              </a:rPr>
              <a:t>количество единиц каждого товара в </a:t>
            </a:r>
            <a:r>
              <a:rPr lang="ru-RU" altLang="ru-RU" sz="2200" dirty="0" smtClean="0">
                <a:sym typeface="Symbol"/>
              </a:rPr>
              <a:t>комплекте</a:t>
            </a:r>
            <a:endParaRPr lang="ru-RU" altLang="ru-RU" sz="2200" dirty="0">
              <a:sym typeface="Symbo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7710" y="5402500"/>
            <a:ext cx="89216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/>
              <a:t>5</a:t>
            </a:r>
            <a:r>
              <a:rPr lang="ru-RU" altLang="ru-RU" sz="2200" dirty="0"/>
              <a:t>. </a:t>
            </a:r>
            <a:r>
              <a:rPr lang="ru-RU" altLang="ru-RU" sz="2200" b="1" dirty="0">
                <a:solidFill>
                  <a:srgbClr val="00FFFF"/>
                </a:solidFill>
              </a:rPr>
              <a:t>ФП с постоянной эластичностью замещения (</a:t>
            </a:r>
            <a:r>
              <a:rPr lang="en-US" altLang="ru-RU" sz="2200" b="1" dirty="0">
                <a:solidFill>
                  <a:srgbClr val="00FFFF"/>
                </a:solidFill>
              </a:rPr>
              <a:t>CES)</a:t>
            </a:r>
            <a:endParaRPr lang="en-US" altLang="ru-RU" sz="2200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" grpId="0"/>
      <p:bldP spid="3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Монотонные преобразования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функции полезности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21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7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38" name="Прямоугольник 14"/>
          <p:cNvSpPr>
            <a:spLocks noChangeArrowheads="1"/>
          </p:cNvSpPr>
          <p:nvPr/>
        </p:nvSpPr>
        <p:spPr bwMode="auto">
          <a:xfrm>
            <a:off x="182564" y="1419149"/>
            <a:ext cx="845646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u</a:t>
            </a:r>
            <a:r>
              <a:rPr lang="ru-RU" altLang="ru-RU" sz="2200" b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=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xy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,					u</a:t>
            </a:r>
            <a:r>
              <a:rPr lang="en-US" altLang="ru-RU" sz="2200" b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=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5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baseline="30000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sz="2200" b="1" baseline="30000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u</a:t>
            </a:r>
            <a:r>
              <a:rPr lang="en-US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(20;5) = </a:t>
            </a:r>
            <a:r>
              <a:rPr lang="en-US" altLang="ru-RU" sz="2200" i="1" dirty="0" smtClean="0">
                <a:latin typeface="Times New Roman Cyr" pitchFamily="18" charset="0"/>
              </a:rPr>
              <a:t>u</a:t>
            </a:r>
            <a:r>
              <a:rPr lang="en-US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(10;10) &gt; </a:t>
            </a:r>
            <a:r>
              <a:rPr lang="en-US" altLang="ru-RU" sz="2200" i="1" dirty="0" smtClean="0">
                <a:latin typeface="Times New Roman Cyr" pitchFamily="18" charset="0"/>
              </a:rPr>
              <a:t>u</a:t>
            </a:r>
            <a:r>
              <a:rPr lang="en-US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(12;8)		</a:t>
            </a:r>
            <a:r>
              <a:rPr lang="en-US" altLang="ru-RU" sz="2200" i="1" dirty="0" smtClean="0">
                <a:latin typeface="Times New Roman Cyr" pitchFamily="18" charset="0"/>
              </a:rPr>
              <a:t>u</a:t>
            </a:r>
            <a:r>
              <a:rPr lang="en-US" altLang="ru-RU" sz="2200" baseline="-25000" dirty="0" smtClean="0">
                <a:latin typeface="Times New Roman Cyr" pitchFamily="18" charset="0"/>
              </a:rPr>
              <a:t>2</a:t>
            </a:r>
            <a:r>
              <a:rPr lang="en-US" altLang="ru-RU" sz="2200" dirty="0" smtClean="0">
                <a:latin typeface="Times New Roman Cyr" pitchFamily="18" charset="0"/>
              </a:rPr>
              <a:t>(20;5</a:t>
            </a:r>
            <a:r>
              <a:rPr lang="en-US" altLang="ru-RU" sz="2200" dirty="0">
                <a:latin typeface="Times New Roman Cyr" pitchFamily="18" charset="0"/>
              </a:rPr>
              <a:t>) = </a:t>
            </a:r>
            <a:r>
              <a:rPr lang="en-US" altLang="ru-RU" sz="2200" i="1" dirty="0" smtClean="0">
                <a:latin typeface="Times New Roman Cyr" pitchFamily="18" charset="0"/>
              </a:rPr>
              <a:t>u</a:t>
            </a:r>
            <a:r>
              <a:rPr lang="en-US" altLang="ru-RU" sz="2200" baseline="-25000" dirty="0" smtClean="0">
                <a:latin typeface="Times New Roman Cyr" pitchFamily="18" charset="0"/>
              </a:rPr>
              <a:t>2</a:t>
            </a:r>
            <a:r>
              <a:rPr lang="en-US" altLang="ru-RU" sz="2200" dirty="0" smtClean="0">
                <a:latin typeface="Times New Roman Cyr" pitchFamily="18" charset="0"/>
              </a:rPr>
              <a:t>(10;10</a:t>
            </a:r>
            <a:r>
              <a:rPr lang="en-US" altLang="ru-RU" sz="2200" dirty="0">
                <a:latin typeface="Times New Roman Cyr" pitchFamily="18" charset="0"/>
              </a:rPr>
              <a:t>) &gt; </a:t>
            </a:r>
            <a:r>
              <a:rPr lang="en-US" altLang="ru-RU" sz="2200" i="1" dirty="0" smtClean="0">
                <a:latin typeface="Times New Roman Cyr" pitchFamily="18" charset="0"/>
              </a:rPr>
              <a:t>u</a:t>
            </a:r>
            <a:r>
              <a:rPr lang="en-US" altLang="ru-RU" sz="2200" baseline="-25000" dirty="0" smtClean="0">
                <a:latin typeface="Times New Roman Cyr" pitchFamily="18" charset="0"/>
              </a:rPr>
              <a:t>2</a:t>
            </a:r>
            <a:r>
              <a:rPr lang="en-US" altLang="ru-RU" sz="2200" dirty="0" smtClean="0">
                <a:latin typeface="Times New Roman Cyr" pitchFamily="18" charset="0"/>
              </a:rPr>
              <a:t>(12;8</a:t>
            </a:r>
            <a:r>
              <a:rPr lang="en-US" altLang="ru-RU" sz="2200" dirty="0">
                <a:latin typeface="Times New Roman Cyr" pitchFamily="18" charset="0"/>
              </a:rPr>
              <a:t>)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    100    =      100     &gt;      96		  50000  =   50000    &gt;   46080</a:t>
            </a:r>
          </a:p>
        </p:txBody>
      </p:sp>
      <p:sp>
        <p:nvSpPr>
          <p:cNvPr id="42" name="Прямоугольник 14"/>
          <p:cNvSpPr>
            <a:spLocks noChangeArrowheads="1"/>
          </p:cNvSpPr>
          <p:nvPr/>
        </p:nvSpPr>
        <p:spPr bwMode="auto">
          <a:xfrm>
            <a:off x="155268" y="2483675"/>
            <a:ext cx="879792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Функци</a:t>
            </a:r>
            <a:r>
              <a:rPr lang="ru-RU" altLang="ru-RU" sz="2200" dirty="0">
                <a:latin typeface="Times New Roman Cyr" pitchFamily="18" charset="0"/>
              </a:rPr>
              <a:t>ю</a:t>
            </a:r>
            <a:r>
              <a:rPr lang="ru-RU" altLang="ru-RU" sz="2200" dirty="0" smtClean="0">
                <a:latin typeface="Times New Roman Cyr" pitchFamily="18" charset="0"/>
              </a:rPr>
              <a:t> полезности можно умножать на любое положительное число и возводить в любую положительную степень, разрешается добавлять к ней любую константу, брать экспоненту и логарифм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 проводить любые монотонные преобразования. Результат останется прежним!</a:t>
            </a:r>
          </a:p>
        </p:txBody>
      </p:sp>
      <p:sp>
        <p:nvSpPr>
          <p:cNvPr id="52" name="Text Box 388"/>
          <p:cNvSpPr txBox="1">
            <a:spLocks noChangeArrowheads="1"/>
          </p:cNvSpPr>
          <p:nvPr/>
        </p:nvSpPr>
        <p:spPr bwMode="auto">
          <a:xfrm>
            <a:off x="155267" y="3916674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Бюджетное ограничение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3" name="Прямоугольник 14"/>
          <p:cNvSpPr>
            <a:spLocks noChangeArrowheads="1"/>
          </p:cNvSpPr>
          <p:nvPr/>
        </p:nvSpPr>
        <p:spPr bwMode="auto">
          <a:xfrm>
            <a:off x="1828800" y="4512121"/>
            <a:ext cx="72056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M </a:t>
            </a:r>
            <a:r>
              <a:rPr lang="ru-RU" altLang="ru-RU" sz="2200" dirty="0" smtClean="0">
                <a:latin typeface="Times New Roman Cyr" pitchFamily="18" charset="0"/>
              </a:rPr>
              <a:t>– бюджет, выделенный на данные товары, 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–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цены,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M/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M/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>
                <a:latin typeface="Times New Roman Cyr" pitchFamily="18" charset="0"/>
              </a:rPr>
              <a:t>–</a:t>
            </a:r>
            <a:r>
              <a:rPr lang="en-US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максимальное потребление.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42489" y="4054020"/>
            <a:ext cx="2961727" cy="2391305"/>
            <a:chOff x="-415636" y="4173436"/>
            <a:chExt cx="3244796" cy="2545016"/>
          </a:xfrm>
        </p:grpSpPr>
        <p:sp>
          <p:nvSpPr>
            <p:cNvPr id="59" name="Line 64"/>
            <p:cNvSpPr>
              <a:spLocks noChangeShapeType="1"/>
            </p:cNvSpPr>
            <p:nvPr/>
          </p:nvSpPr>
          <p:spPr bwMode="auto">
            <a:xfrm>
              <a:off x="352000" y="4315936"/>
              <a:ext cx="0" cy="2029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65"/>
            <p:cNvSpPr>
              <a:spLocks noChangeShapeType="1"/>
            </p:cNvSpPr>
            <p:nvPr/>
          </p:nvSpPr>
          <p:spPr bwMode="auto">
            <a:xfrm>
              <a:off x="352000" y="6345054"/>
              <a:ext cx="23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353797" y="4927785"/>
              <a:ext cx="1768653" cy="1408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96651" y="5890656"/>
              <a:ext cx="3325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x</a:t>
              </a:r>
              <a:endParaRPr lang="ru-RU" sz="2200" i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8238" y="4173436"/>
              <a:ext cx="3325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y</a:t>
              </a:r>
              <a:endParaRPr lang="ru-RU" sz="2200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415636" y="4699937"/>
              <a:ext cx="836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M/</a:t>
              </a:r>
              <a:r>
                <a:rPr lang="en-US" sz="2200" i="1" dirty="0" err="1" smtClean="0"/>
                <a:t>p</a:t>
              </a:r>
              <a:r>
                <a:rPr lang="en-US" sz="2200" i="1" baseline="-25000" dirty="0" err="1" smtClean="0"/>
                <a:t>y</a:t>
              </a:r>
              <a:endParaRPr lang="ru-RU" sz="2200" i="1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87181" y="6287565"/>
              <a:ext cx="8367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M/</a:t>
              </a:r>
              <a:r>
                <a:rPr lang="en-US" sz="2200" i="1" dirty="0" err="1" smtClean="0"/>
                <a:t>p</a:t>
              </a:r>
              <a:r>
                <a:rPr lang="en-US" sz="2200" i="1" baseline="-25000" dirty="0" err="1" smtClean="0"/>
                <a:t>x</a:t>
              </a:r>
              <a:endParaRPr lang="ru-RU" sz="2200" i="1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176" y="5612500"/>
              <a:ext cx="1009851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МПВ</a:t>
              </a:r>
              <a:endParaRPr lang="ru-RU" sz="2200" b="1" dirty="0">
                <a:solidFill>
                  <a:srgbClr val="00FFFF"/>
                </a:solidFill>
              </a:endParaRPr>
            </a:p>
          </p:txBody>
        </p:sp>
      </p:grpSp>
      <p:sp>
        <p:nvSpPr>
          <p:cNvPr id="73" name="Прямоугольник 72"/>
          <p:cNvSpPr/>
          <p:nvPr/>
        </p:nvSpPr>
        <p:spPr>
          <a:xfrm>
            <a:off x="3219516" y="5352444"/>
            <a:ext cx="58149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Множество потребительских возможностей </a:t>
            </a:r>
            <a:r>
              <a:rPr lang="ru-RU" altLang="ru-RU" sz="2200" dirty="0" smtClean="0"/>
              <a:t>– множество всех наборов товаров, доступных для потребителя при данных ценах и бюджете.</a:t>
            </a:r>
            <a:endParaRPr lang="en-US" altLang="ru-RU" sz="2200" dirty="0"/>
          </a:p>
        </p:txBody>
      </p:sp>
    </p:spTree>
    <p:extLst>
      <p:ext uri="{BB962C8B-B14F-4D97-AF65-F5344CB8AC3E}">
        <p14:creationId xmlns:p14="http://schemas.microsoft.com/office/powerpoint/2010/main" val="85930081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52" grpId="0"/>
      <p:bldP spid="53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Изменение бюджетного ограничения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1268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1555307" y="3428661"/>
                <a:ext cx="736815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Цель потребителя:  </a:t>
                </a:r>
                <a:r>
                  <a:rPr lang="ru-RU" altLang="ru-RU" sz="2200" dirty="0" smtClean="0"/>
                  <a:t>максимизировать </a:t>
                </a:r>
                <a:r>
                  <a:rPr lang="ru-RU" altLang="ru-RU" sz="2200" dirty="0"/>
                  <a:t>полезность </a:t>
                </a:r>
                <a:r>
                  <a:rPr lang="ru-RU" altLang="ru-RU" sz="2200" dirty="0" smtClean="0"/>
                  <a:t>на МПВ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ru-RU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ru-RU" sz="22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ru-RU" sz="2200" b="0" i="1" smtClean="0">
                        <a:latin typeface="Cambria Math"/>
                      </a:rPr>
                      <m:t> </m:t>
                    </m:r>
                    <m:r>
                      <a:rPr lang="en-US" altLang="ru-RU" sz="2200" b="0" i="1" smtClean="0">
                        <a:latin typeface="Cambria Math"/>
                        <a:sym typeface="Symbol"/>
                      </a:rPr>
                      <m:t> </m:t>
                    </m:r>
                    <m:r>
                      <m:rPr>
                        <m:sty m:val="p"/>
                      </m:rPr>
                      <a:rPr lang="en-US" altLang="ru-RU" sz="2200" b="0" i="0" smtClean="0">
                        <a:latin typeface="Cambria Math"/>
                        <a:sym typeface="Symbol"/>
                      </a:rPr>
                      <m:t>max</m:t>
                    </m:r>
                  </m:oMath>
                </a14:m>
                <a:r>
                  <a:rPr lang="en-US" altLang="ru-RU" sz="2200" dirty="0" smtClean="0"/>
                  <a:t>, 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/>
                        <a:sym typeface="Symbol"/>
                      </a:rPr>
                      <m:t>𝑝</m:t>
                    </m:r>
                    <m:r>
                      <a:rPr lang="en-US" altLang="ru-RU" sz="2200" i="1" baseline="-25000">
                        <a:latin typeface="Cambria Math"/>
                        <a:sym typeface="Symbol"/>
                      </a:rPr>
                      <m:t>𝑥</m:t>
                    </m:r>
                    <m:r>
                      <a:rPr lang="en-US" altLang="ru-RU" sz="2200" i="1">
                        <a:latin typeface="Cambria Math"/>
                        <a:sym typeface="Symbol"/>
                      </a:rPr>
                      <m:t>𝑥</m:t>
                    </m:r>
                    <m:r>
                      <a:rPr lang="en-US" altLang="ru-RU" sz="2200" i="1">
                        <a:latin typeface="Cambria Math"/>
                        <a:sym typeface="Symbol"/>
                      </a:rPr>
                      <m:t>+</m:t>
                    </m:r>
                    <m:r>
                      <a:rPr lang="en-US" altLang="ru-RU" sz="2200" i="1">
                        <a:latin typeface="Cambria Math"/>
                        <a:sym typeface="Symbol"/>
                      </a:rPr>
                      <m:t>𝑝𝑦𝑦</m:t>
                    </m:r>
                    <m:r>
                      <a:rPr lang="en-US" altLang="ru-RU" sz="2200" i="1">
                        <a:latin typeface="Cambria Math"/>
                        <a:sym typeface="Symbol"/>
                      </a:rPr>
                      <m:t>  </m:t>
                    </m:r>
                    <m:r>
                      <a:rPr lang="en-US" altLang="ru-RU" sz="2200" i="1">
                        <a:latin typeface="Cambria Math"/>
                        <a:sym typeface="Symbol"/>
                      </a:rPr>
                      <m:t>𝑀</m:t>
                    </m:r>
                  </m:oMath>
                </a14:m>
                <a:endParaRPr lang="ru-RU" altLang="ru-RU" sz="2200" dirty="0" smtClean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07" y="3428661"/>
                <a:ext cx="7368155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4724" r="-1158" b="-14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Группа 43"/>
          <p:cNvGrpSpPr>
            <a:grpSpLocks/>
          </p:cNvGrpSpPr>
          <p:nvPr/>
        </p:nvGrpSpPr>
        <p:grpSpPr bwMode="auto">
          <a:xfrm>
            <a:off x="512375" y="991613"/>
            <a:ext cx="3441700" cy="1717309"/>
            <a:chOff x="230189" y="946205"/>
            <a:chExt cx="3316093" cy="2245872"/>
          </a:xfrm>
        </p:grpSpPr>
        <p:sp>
          <p:nvSpPr>
            <p:cNvPr id="46" name="Line 64"/>
            <p:cNvSpPr>
              <a:spLocks noChangeShapeType="1"/>
            </p:cNvSpPr>
            <p:nvPr/>
          </p:nvSpPr>
          <p:spPr bwMode="auto">
            <a:xfrm>
              <a:off x="230189" y="946205"/>
              <a:ext cx="0" cy="2243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65"/>
            <p:cNvSpPr>
              <a:spLocks noChangeShapeType="1"/>
            </p:cNvSpPr>
            <p:nvPr/>
          </p:nvSpPr>
          <p:spPr bwMode="auto">
            <a:xfrm flipV="1">
              <a:off x="230189" y="3188892"/>
              <a:ext cx="33160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232018" y="1635577"/>
              <a:ext cx="1800134" cy="155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 flipH="1" flipV="1">
              <a:off x="232018" y="1200646"/>
              <a:ext cx="2399864" cy="198824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 flipV="1">
              <a:off x="1795366" y="2711394"/>
              <a:ext cx="236786" cy="265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2" name="Группа 51"/>
          <p:cNvGrpSpPr>
            <a:grpSpLocks/>
          </p:cNvGrpSpPr>
          <p:nvPr/>
        </p:nvGrpSpPr>
        <p:grpSpPr bwMode="auto">
          <a:xfrm>
            <a:off x="5295900" y="1401189"/>
            <a:ext cx="3132138" cy="1371164"/>
            <a:chOff x="693852" y="1656030"/>
            <a:chExt cx="3225004" cy="1838185"/>
          </a:xfrm>
        </p:grpSpPr>
        <p:sp>
          <p:nvSpPr>
            <p:cNvPr id="53" name="Line 64"/>
            <p:cNvSpPr>
              <a:spLocks noChangeShapeType="1"/>
            </p:cNvSpPr>
            <p:nvPr/>
          </p:nvSpPr>
          <p:spPr bwMode="auto">
            <a:xfrm>
              <a:off x="693853" y="1656030"/>
              <a:ext cx="0" cy="1835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 flipV="1">
              <a:off x="693853" y="3491030"/>
              <a:ext cx="32250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>
              <a:off x="695632" y="1937715"/>
              <a:ext cx="1750686" cy="155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 flipH="1" flipV="1">
              <a:off x="693852" y="1940443"/>
              <a:ext cx="2825163" cy="154487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V="1">
              <a:off x="2216036" y="2940639"/>
              <a:ext cx="301905" cy="338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1410111" y="1096406"/>
            <a:ext cx="31618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ru-RU" sz="2200" b="1" dirty="0">
                <a:solidFill>
                  <a:srgbClr val="00FFFF"/>
                </a:solidFill>
              </a:rPr>
              <a:t>Параллельный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сдвиг:</a:t>
            </a:r>
            <a:endParaRPr lang="ru-RU" altLang="ru-RU" sz="2200" dirty="0" smtClean="0"/>
          </a:p>
          <a:p>
            <a:pPr algn="r"/>
            <a:r>
              <a:rPr lang="ru-RU" altLang="ru-RU" sz="2200" dirty="0" smtClean="0"/>
              <a:t>изменение бюджета,</a:t>
            </a:r>
          </a:p>
          <a:p>
            <a:pPr algn="r"/>
            <a:r>
              <a:rPr lang="ru-RU" altLang="ru-RU" sz="2200" dirty="0" smtClean="0"/>
              <a:t>в </a:t>
            </a:r>
            <a:r>
              <a:rPr lang="ru-RU" altLang="ru-RU" sz="2200" dirty="0" err="1" smtClean="0"/>
              <a:t>т.ч</a:t>
            </a:r>
            <a:r>
              <a:rPr lang="ru-RU" altLang="ru-RU" sz="2200" dirty="0" smtClean="0"/>
              <a:t>. из-за дохода</a:t>
            </a:r>
            <a:endParaRPr lang="en-US" altLang="ru-RU" sz="22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12139" y="1252863"/>
            <a:ext cx="31618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ru-RU" sz="2200" b="1" dirty="0" smtClean="0">
                <a:solidFill>
                  <a:srgbClr val="00FFFF"/>
                </a:solidFill>
              </a:rPr>
              <a:t>Разворот:</a:t>
            </a:r>
            <a:endParaRPr lang="ru-RU" altLang="ru-RU" sz="2200" dirty="0" smtClean="0"/>
          </a:p>
          <a:p>
            <a:pPr algn="r"/>
            <a:r>
              <a:rPr lang="ru-RU" altLang="ru-RU" sz="2200" dirty="0" smtClean="0"/>
              <a:t>из-за изменения цен</a:t>
            </a:r>
            <a:endParaRPr lang="en-US" altLang="ru-RU" sz="2200" dirty="0"/>
          </a:p>
        </p:txBody>
      </p:sp>
      <p:sp>
        <p:nvSpPr>
          <p:cNvPr id="60" name="Text Box 388"/>
          <p:cNvSpPr txBox="1">
            <a:spLocks noChangeArrowheads="1"/>
          </p:cNvSpPr>
          <p:nvPr/>
        </p:nvSpPr>
        <p:spPr bwMode="auto">
          <a:xfrm>
            <a:off x="173037" y="2816166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Оптимальный потребительский выбор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30153" y="1262886"/>
            <a:ext cx="4903144" cy="4804123"/>
            <a:chOff x="230153" y="1714136"/>
            <a:chExt cx="5625804" cy="4804123"/>
          </a:xfrm>
        </p:grpSpPr>
        <p:sp>
          <p:nvSpPr>
            <p:cNvPr id="62" name="Дуга 61"/>
            <p:cNvSpPr/>
            <p:nvPr/>
          </p:nvSpPr>
          <p:spPr bwMode="auto">
            <a:xfrm flipH="1" flipV="1">
              <a:off x="596513" y="1945806"/>
              <a:ext cx="5077006" cy="4142526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3" name="Дуга 62"/>
            <p:cNvSpPr/>
            <p:nvPr/>
          </p:nvSpPr>
          <p:spPr bwMode="auto">
            <a:xfrm flipH="1" flipV="1">
              <a:off x="778951" y="1714136"/>
              <a:ext cx="5077006" cy="4142526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534700" y="4058556"/>
              <a:ext cx="11" cy="2087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534712" y="6145862"/>
              <a:ext cx="292534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3036851" y="6092701"/>
              <a:ext cx="533910" cy="425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230153" y="4023108"/>
              <a:ext cx="314876" cy="417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y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396015" y="4696859"/>
              <a:ext cx="533910" cy="47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1581596" y="5007024"/>
              <a:ext cx="533910" cy="47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E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392112" y="5606896"/>
              <a:ext cx="533910" cy="47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886170" y="5430236"/>
              <a:ext cx="533910" cy="47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3" name="Овал 72"/>
            <p:cNvSpPr/>
            <p:nvPr/>
          </p:nvSpPr>
          <p:spPr bwMode="auto">
            <a:xfrm>
              <a:off x="1319634" y="5464320"/>
              <a:ext cx="95144" cy="869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74" name="Овал 73"/>
            <p:cNvSpPr/>
            <p:nvPr/>
          </p:nvSpPr>
          <p:spPr bwMode="auto">
            <a:xfrm>
              <a:off x="668940" y="4609919"/>
              <a:ext cx="95144" cy="869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75" name="Овал 74"/>
            <p:cNvSpPr/>
            <p:nvPr/>
          </p:nvSpPr>
          <p:spPr bwMode="auto">
            <a:xfrm>
              <a:off x="2501015" y="5981666"/>
              <a:ext cx="95144" cy="869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77" name="Овал 76"/>
            <p:cNvSpPr/>
            <p:nvPr/>
          </p:nvSpPr>
          <p:spPr bwMode="auto">
            <a:xfrm>
              <a:off x="1548346" y="5278507"/>
              <a:ext cx="95144" cy="869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78" name="Line 67"/>
            <p:cNvSpPr>
              <a:spLocks noChangeShapeType="1"/>
            </p:cNvSpPr>
            <p:nvPr/>
          </p:nvSpPr>
          <p:spPr bwMode="auto">
            <a:xfrm>
              <a:off x="534351" y="4516500"/>
              <a:ext cx="2173223" cy="1629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Овал 80"/>
            <p:cNvSpPr/>
            <p:nvPr/>
          </p:nvSpPr>
          <p:spPr bwMode="auto">
            <a:xfrm>
              <a:off x="1548346" y="4696859"/>
              <a:ext cx="95144" cy="869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1595918" y="4501148"/>
              <a:ext cx="533910" cy="47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sp>
        <p:nvSpPr>
          <p:cNvPr id="83" name="Прямоугольник 82"/>
          <p:cNvSpPr/>
          <p:nvPr/>
        </p:nvSpPr>
        <p:spPr>
          <a:xfrm>
            <a:off x="3396341" y="4199574"/>
            <a:ext cx="5574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ru-RU" sz="2200" i="1" dirty="0" smtClean="0"/>
              <a:t>А</a:t>
            </a:r>
            <a:r>
              <a:rPr lang="ru-RU" altLang="ru-RU" sz="2200" dirty="0" smtClean="0"/>
              <a:t>, </a:t>
            </a:r>
            <a:r>
              <a:rPr lang="ru-RU" altLang="ru-RU" sz="2200" i="1" dirty="0" smtClean="0"/>
              <a:t>В</a:t>
            </a:r>
            <a:r>
              <a:rPr lang="ru-RU" altLang="ru-RU" sz="2200" dirty="0" smtClean="0"/>
              <a:t>, </a:t>
            </a:r>
            <a:r>
              <a:rPr lang="ru-RU" altLang="ru-RU" sz="2200" i="1" dirty="0" smtClean="0"/>
              <a:t>С</a:t>
            </a:r>
            <a:r>
              <a:rPr lang="ru-RU" altLang="ru-RU" sz="2200" dirty="0" smtClean="0"/>
              <a:t> – допустимые, но не оптимальные,</a:t>
            </a:r>
          </a:p>
          <a:p>
            <a:pPr algn="r"/>
            <a:r>
              <a:rPr lang="en-US" altLang="ru-RU" sz="2200" i="1" dirty="0" smtClean="0"/>
              <a:t>D</a:t>
            </a:r>
            <a:r>
              <a:rPr lang="en-US" altLang="ru-RU" sz="2200" dirty="0" smtClean="0"/>
              <a:t> – </a:t>
            </a:r>
            <a:r>
              <a:rPr lang="ru-RU" altLang="ru-RU" sz="2200" dirty="0" smtClean="0"/>
              <a:t>недопустимые, </a:t>
            </a:r>
            <a:r>
              <a:rPr lang="en-US" altLang="ru-RU" sz="2200" i="1" dirty="0" smtClean="0"/>
              <a:t>E</a:t>
            </a:r>
            <a:r>
              <a:rPr lang="ru-RU" altLang="ru-RU" sz="2200" dirty="0" smtClean="0"/>
              <a:t> – оптимальный.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3405867" y="4951746"/>
            <a:ext cx="55746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ru-RU" sz="2200" b="1" dirty="0" smtClean="0">
                <a:solidFill>
                  <a:srgbClr val="00FFFF"/>
                </a:solidFill>
              </a:rPr>
              <a:t>Оптимальный потребительский выбор достигается в самой высокой (в смысле кривых безразличия) точке МПВ.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173037" y="6166617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Развитие: </a:t>
            </a:r>
            <a:r>
              <a:rPr lang="ru-RU" altLang="ru-RU" sz="2200" dirty="0" smtClean="0"/>
              <a:t>особые виды предпочтений и бюджетных ограничений. 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8" grpId="0"/>
      <p:bldP spid="59" grpId="0"/>
      <p:bldP spid="60" grpId="0"/>
      <p:bldP spid="83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19230</TotalTime>
  <Words>1070</Words>
  <Application>Microsoft Office PowerPoint</Application>
  <PresentationFormat>Экран (4:3)</PresentationFormat>
  <Paragraphs>296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605</cp:revision>
  <dcterms:created xsi:type="dcterms:W3CDTF">1997-05-19T02:18:46Z</dcterms:created>
  <dcterms:modified xsi:type="dcterms:W3CDTF">2019-02-04T08:01:14Z</dcterms:modified>
</cp:coreProperties>
</file>