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91" r:id="rId2"/>
    <p:sldId id="374" r:id="rId3"/>
    <p:sldId id="389" r:id="rId4"/>
    <p:sldId id="390" r:id="rId5"/>
    <p:sldId id="392" r:id="rId6"/>
    <p:sldId id="386" r:id="rId7"/>
    <p:sldId id="384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383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6666FF"/>
    <a:srgbClr val="D60093"/>
    <a:srgbClr val="FFFF00"/>
    <a:srgbClr val="C0C0C0"/>
    <a:srgbClr val="CC0066"/>
    <a:srgbClr val="99678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6259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36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 smtClean="0">
              <a:latin typeface="Times New Roman Cyr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90553-344F-4A99-873C-5D8C2393736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584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8CDE-3A62-465A-A8EE-D35781A5854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9720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6230E-97B5-465E-A102-733CE04C958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1706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4AC0D-582C-44A8-AA5B-C44A760FBF3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4850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A1279-DCF7-4335-9120-E9892096D54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8342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067F-9065-4269-AD79-23BF9703A4D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588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3AFB-41DA-4833-A465-66E70F0E459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3911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DE666-7EBB-4068-A900-C71AB86DD7A3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547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8EC32-2D24-4F81-82F6-F47551F3220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24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824F8-E5F7-4B99-B2B4-AE8141E12A6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314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D1789-02B4-40D4-A239-4AFCE843151A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50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1FC6624-A302-4940-9581-5EF9D45F96B1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409575" y="355600"/>
            <a:ext cx="8353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09575" y="4070350"/>
            <a:ext cx="835342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>
                <a:solidFill>
                  <a:srgbClr val="00FFFF"/>
                </a:solidFill>
                <a:latin typeface="Times New Roman Cyr" pitchFamily="18" charset="0"/>
              </a:rPr>
              <a:t>Лекция 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7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 фирмы</a:t>
            </a:r>
            <a:endParaRPr lang="ru-RU" altLang="ru-RU" sz="44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совершенной конкуренции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46642"/>
              </p:ext>
            </p:extLst>
          </p:nvPr>
        </p:nvGraphicFramePr>
        <p:xfrm>
          <a:off x="201882" y="1613325"/>
          <a:ext cx="8775861" cy="3346541"/>
        </p:xfrm>
        <a:graphic>
          <a:graphicData uri="http://schemas.openxmlformats.org/drawingml/2006/table">
            <a:tbl>
              <a:tblPr/>
              <a:tblGrid>
                <a:gridCol w="78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–370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–150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–630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–880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–1760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292659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совершенной конкуренции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07689"/>
              </p:ext>
            </p:extLst>
          </p:nvPr>
        </p:nvGraphicFramePr>
        <p:xfrm>
          <a:off x="201882" y="1613325"/>
          <a:ext cx="8775861" cy="3346541"/>
        </p:xfrm>
        <a:graphic>
          <a:graphicData uri="http://schemas.openxmlformats.org/drawingml/2006/table">
            <a:tbl>
              <a:tblPr/>
              <a:tblGrid>
                <a:gridCol w="78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MC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–370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–150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–630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–880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–1760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292659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совершенной конкуренции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2983"/>
              </p:ext>
            </p:extLst>
          </p:nvPr>
        </p:nvGraphicFramePr>
        <p:xfrm>
          <a:off x="201882" y="1613325"/>
          <a:ext cx="8775861" cy="3346541"/>
        </p:xfrm>
        <a:graphic>
          <a:graphicData uri="http://schemas.openxmlformats.org/drawingml/2006/table">
            <a:tbl>
              <a:tblPr/>
              <a:tblGrid>
                <a:gridCol w="78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ru-RU" altLang="ru-RU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безуб</a:t>
                      </a: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MC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–370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–150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–630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–880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–1760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292659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совершенной конкуренции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89286"/>
              </p:ext>
            </p:extLst>
          </p:nvPr>
        </p:nvGraphicFramePr>
        <p:xfrm>
          <a:off x="201882" y="1613325"/>
          <a:ext cx="8775861" cy="3346541"/>
        </p:xfrm>
        <a:graphic>
          <a:graphicData uri="http://schemas.openxmlformats.org/drawingml/2006/table">
            <a:tbl>
              <a:tblPr/>
              <a:tblGrid>
                <a:gridCol w="78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ru-RU" altLang="ru-RU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безуб</a:t>
                      </a: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MC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VC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–370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–150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–630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–880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–1760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25255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совершенной конкуренции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3584"/>
              </p:ext>
            </p:extLst>
          </p:nvPr>
        </p:nvGraphicFramePr>
        <p:xfrm>
          <a:off x="201882" y="1613325"/>
          <a:ext cx="8775861" cy="3346541"/>
        </p:xfrm>
        <a:graphic>
          <a:graphicData uri="http://schemas.openxmlformats.org/drawingml/2006/table">
            <a:tbl>
              <a:tblPr/>
              <a:tblGrid>
                <a:gridCol w="78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ru-RU" altLang="ru-RU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безуб</a:t>
                      </a: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ru-RU" altLang="ru-RU" sz="2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закр</a:t>
                      </a: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MC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VC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AVC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–370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–150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–630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13,3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–880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18,5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–1760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31,7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Прямоугольник 14"/>
          <p:cNvSpPr>
            <a:spLocks noChangeArrowheads="1"/>
          </p:cNvSpPr>
          <p:nvPr/>
        </p:nvSpPr>
        <p:spPr bwMode="auto">
          <a:xfrm>
            <a:off x="189969" y="5871888"/>
            <a:ext cx="88023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Особые случаи: </a:t>
            </a:r>
            <a:r>
              <a:rPr lang="ru-RU" altLang="ru-RU" sz="2200" dirty="0" smtClean="0">
                <a:latin typeface="Times New Roman Cyr" pitchFamily="18" charset="0"/>
              </a:rPr>
              <a:t>фирма, продающая продукцию на нескольких рынках; фирма, производящая продукцию на нескольких заводах,…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9968" y="5059218"/>
            <a:ext cx="8844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</a:rPr>
              <a:t>Отличие монополии: </a:t>
            </a:r>
            <a:r>
              <a:rPr lang="ru-RU" altLang="ru-RU" sz="2200" dirty="0" smtClean="0"/>
              <a:t>фирма обладает рыночной властью и может влиять на цену. Прежний критерий </a:t>
            </a:r>
            <a:r>
              <a:rPr lang="el-GR" altLang="ru-RU" sz="2200" b="1" dirty="0" smtClean="0">
                <a:solidFill>
                  <a:srgbClr val="00FFFF"/>
                </a:solidFill>
              </a:rPr>
              <a:t>π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</a:t>
            </a:r>
            <a:r>
              <a:rPr lang="el-GR" altLang="ru-RU" sz="2200" b="1" dirty="0" smtClean="0">
                <a:solidFill>
                  <a:srgbClr val="00FFFF"/>
                </a:solidFill>
                <a:sym typeface="Symbol"/>
              </a:rPr>
              <a:t></a:t>
            </a:r>
            <a:r>
              <a:rPr lang="en-US" altLang="ru-RU" sz="2200" b="1" dirty="0" smtClean="0">
                <a:solidFill>
                  <a:srgbClr val="00FFFF"/>
                </a:solidFill>
                <a:sym typeface="Symbol"/>
              </a:rPr>
              <a:t> max</a:t>
            </a:r>
            <a:r>
              <a:rPr lang="en-US" altLang="ru-RU" sz="2200" dirty="0" smtClean="0">
                <a:sym typeface="Symbol"/>
              </a:rPr>
              <a:t> </a:t>
            </a:r>
            <a:r>
              <a:rPr lang="ru-RU" altLang="ru-RU" sz="2200" dirty="0" smtClean="0">
                <a:sym typeface="Symbol"/>
              </a:rPr>
              <a:t>переписывается</a:t>
            </a:r>
            <a:r>
              <a:rPr lang="en-US" altLang="ru-RU" sz="2200" dirty="0" smtClean="0">
                <a:sym typeface="Symbol"/>
              </a:rPr>
              <a:t>:</a:t>
            </a:r>
            <a:r>
              <a:rPr lang="ru-RU" altLang="ru-RU" sz="2200" dirty="0" smtClean="0">
                <a:sym typeface="Symbol"/>
              </a:rPr>
              <a:t> </a:t>
            </a:r>
            <a:r>
              <a:rPr lang="en-US" altLang="ru-RU" sz="2200" b="1" i="1" dirty="0" smtClean="0">
                <a:solidFill>
                  <a:srgbClr val="00FFFF"/>
                </a:solidFill>
                <a:sym typeface="Symbol"/>
              </a:rPr>
              <a:t>MR = MC</a:t>
            </a:r>
            <a:endParaRPr lang="en-US" alt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5423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4340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</a:t>
            </a:r>
            <a:r>
              <a:rPr lang="en-US" altLang="ru-RU" sz="2600" b="1" dirty="0" smtClean="0">
                <a:hlinkClick r:id="rId3"/>
              </a:rPr>
              <a:t>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</a:t>
            </a:r>
            <a:r>
              <a:rPr lang="en-US" altLang="ru-RU" sz="2600" b="1" dirty="0" smtClean="0">
                <a:hlinkClick r:id="rId4"/>
              </a:rPr>
              <a:t>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Фирмы и их формы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409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2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70" name="Прямоугольник 14"/>
          <p:cNvSpPr>
            <a:spLocks noChangeArrowheads="1"/>
          </p:cNvSpPr>
          <p:nvPr/>
        </p:nvSpPr>
        <p:spPr bwMode="auto">
          <a:xfrm>
            <a:off x="179124" y="1065997"/>
            <a:ext cx="876573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Фирма</a:t>
            </a:r>
            <a:r>
              <a:rPr lang="ru-RU" altLang="ru-RU" sz="2200" dirty="0" smtClean="0">
                <a:latin typeface="Times New Roman Cyr" pitchFamily="18" charset="0"/>
              </a:rPr>
              <a:t> – экономический агент, занимающийся производством товаров и услуг с целью получения прибыли и самостоятельно решающий, что и как производить, сколько и по какой цене продавать.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89" name="Прямоугольник 14"/>
          <p:cNvSpPr>
            <a:spLocks noChangeArrowheads="1"/>
          </p:cNvSpPr>
          <p:nvPr/>
        </p:nvSpPr>
        <p:spPr bwMode="auto">
          <a:xfrm>
            <a:off x="182563" y="2074174"/>
            <a:ext cx="872891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Виды фирм: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Индивидуальный предприниматель (ИП).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Товарищество.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Общество с ограниченной ответственностью (ООО).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Акционерное общество = корпорация (ЗАО, ОАО).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91" name="Прямоугольник 14"/>
          <p:cNvSpPr>
            <a:spLocks noChangeArrowheads="1"/>
          </p:cNvSpPr>
          <p:nvPr/>
        </p:nvSpPr>
        <p:spPr bwMode="auto">
          <a:xfrm>
            <a:off x="146936" y="3811778"/>
            <a:ext cx="872891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Акция </a:t>
            </a:r>
            <a:r>
              <a:rPr lang="ru-RU" altLang="ru-RU" sz="2200" dirty="0" smtClean="0">
                <a:latin typeface="Times New Roman Cyr" pitchFamily="18" charset="0"/>
              </a:rPr>
              <a:t>– ценная бумага, свидетельствующая о праве на </a:t>
            </a:r>
            <a:r>
              <a:rPr lang="ru-RU" altLang="ru-RU" sz="2200" dirty="0">
                <a:latin typeface="Times New Roman Cyr" pitchFamily="18" charset="0"/>
              </a:rPr>
              <a:t>участие в управлении </a:t>
            </a:r>
            <a:r>
              <a:rPr lang="ru-RU" altLang="ru-RU" sz="2200" dirty="0" smtClean="0">
                <a:latin typeface="Times New Roman Cyr" pitchFamily="18" charset="0"/>
              </a:rPr>
              <a:t>АО и </a:t>
            </a:r>
            <a:r>
              <a:rPr lang="ru-RU" altLang="ru-RU" sz="2200" dirty="0">
                <a:latin typeface="Times New Roman Cyr" pitchFamily="18" charset="0"/>
              </a:rPr>
              <a:t>на получение части прибыли в форме </a:t>
            </a:r>
            <a:r>
              <a:rPr lang="ru-RU" altLang="ru-RU" sz="2200" dirty="0" smtClean="0">
                <a:latin typeface="Times New Roman Cyr" pitchFamily="18" charset="0"/>
              </a:rPr>
              <a:t>дивидендов (бывают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обыкновенными</a:t>
            </a:r>
            <a:r>
              <a:rPr lang="ru-RU" altLang="ru-RU" sz="2200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и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привилегированными</a:t>
            </a:r>
            <a:r>
              <a:rPr lang="ru-RU" altLang="ru-RU" sz="2200" dirty="0" smtClean="0">
                <a:latin typeface="Times New Roman Cyr" pitchFamily="18" charset="0"/>
              </a:rPr>
              <a:t> – не голосующие, но дают фиксированный доход).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93" name="Прямоугольник 14"/>
          <p:cNvSpPr>
            <a:spLocks noChangeArrowheads="1"/>
          </p:cNvSpPr>
          <p:nvPr/>
        </p:nvSpPr>
        <p:spPr bwMode="auto">
          <a:xfrm>
            <a:off x="135062" y="5268647"/>
            <a:ext cx="872891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Причины портфельных инвестиций: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Управление акционерным обществом.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Получение дивидендов.</a:t>
            </a:r>
          </a:p>
          <a:p>
            <a:pPr marL="457200" indent="-4572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Спекуляции на фондовом рынке.</a:t>
            </a:r>
            <a:endParaRPr lang="ru-RU" altLang="ru-RU" sz="2200" dirty="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1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Производственная функция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5123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3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75" name="Прямоугольник 13"/>
          <p:cNvSpPr>
            <a:spLocks noChangeArrowheads="1"/>
          </p:cNvSpPr>
          <p:nvPr/>
        </p:nvSpPr>
        <p:spPr bwMode="auto">
          <a:xfrm>
            <a:off x="146937" y="1053408"/>
            <a:ext cx="892581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Производственная функция</a:t>
            </a:r>
            <a:r>
              <a:rPr lang="ru-RU" altLang="ru-RU" sz="2200" dirty="0" smtClean="0">
                <a:latin typeface="Times New Roman Cyr" pitchFamily="18" charset="0"/>
              </a:rPr>
              <a:t> – математическое описание технологии, выпуск в зависимости от объема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факторов производства</a:t>
            </a:r>
            <a:r>
              <a:rPr lang="ru-RU" altLang="ru-RU" sz="2200" dirty="0" smtClean="0">
                <a:latin typeface="Times New Roman Cyr" pitchFamily="18" charset="0"/>
              </a:rPr>
              <a:t>, т.е. ресурсов, используемых фирмой в процессе производства.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Чаще всего применяется двухфакторная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труд + капитал</a:t>
            </a:r>
            <a:r>
              <a:rPr lang="ru-RU" altLang="ru-RU" sz="2200" dirty="0" smtClean="0">
                <a:latin typeface="Times New Roman Cyr" pitchFamily="18" charset="0"/>
              </a:rPr>
              <a:t>):  </a:t>
            </a:r>
            <a:r>
              <a:rPr lang="en-US" altLang="ru-RU" sz="2200" i="1" dirty="0" smtClean="0">
                <a:latin typeface="Times New Roman Cyr" pitchFamily="18" charset="0"/>
              </a:rPr>
              <a:t>q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</a:rPr>
              <a:t>f</a:t>
            </a:r>
            <a:r>
              <a:rPr lang="en-US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i="1" dirty="0" smtClean="0">
                <a:latin typeface="Times New Roman Cyr" pitchFamily="18" charset="0"/>
              </a:rPr>
              <a:t>K</a:t>
            </a:r>
            <a:r>
              <a:rPr lang="en-US" altLang="ru-RU" sz="2200" dirty="0" smtClean="0">
                <a:latin typeface="Times New Roman Cyr" pitchFamily="18" charset="0"/>
              </a:rPr>
              <a:t>,</a:t>
            </a:r>
            <a:r>
              <a:rPr lang="en-US" altLang="ru-RU" sz="2200" i="1" dirty="0" smtClean="0">
                <a:latin typeface="Times New Roman Cyr" pitchFamily="18" charset="0"/>
              </a:rPr>
              <a:t>L</a:t>
            </a:r>
            <a:r>
              <a:rPr lang="en-US" altLang="ru-RU" sz="2200" dirty="0" smtClean="0">
                <a:latin typeface="Times New Roman Cyr" pitchFamily="18" charset="0"/>
              </a:rPr>
              <a:t>)</a:t>
            </a:r>
            <a:r>
              <a:rPr lang="ru-RU" altLang="ru-RU" sz="2200" dirty="0">
                <a:latin typeface="Times New Roman Cyr" pitchFamily="18" charset="0"/>
              </a:rPr>
              <a:t>.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14"/>
              <p:cNvSpPr>
                <a:spLocks noChangeArrowheads="1"/>
              </p:cNvSpPr>
              <p:nvPr/>
            </p:nvSpPr>
            <p:spPr bwMode="auto">
              <a:xfrm>
                <a:off x="4511103" y="4468261"/>
                <a:ext cx="4478516" cy="1616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Средняя производительность: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AP</a:t>
                </a:r>
                <a:r>
                  <a:rPr lang="en-US" altLang="ru-RU" sz="2200" i="1" baseline="-25000" dirty="0" smtClean="0">
                    <a:latin typeface="Times New Roman Cyr" pitchFamily="18" charset="0"/>
                  </a:rPr>
                  <a:t>L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 = q/L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Предельная производительность: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MP</a:t>
                </a:r>
                <a:r>
                  <a:rPr lang="en-US" altLang="ru-RU" sz="2200" i="1" baseline="-25000" dirty="0" smtClean="0">
                    <a:latin typeface="Times New Roman Cyr" pitchFamily="18" charset="0"/>
                  </a:rPr>
                  <a:t>L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i="1" dirty="0">
                    <a:latin typeface="Times New Roman Cyr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ru-RU" sz="22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num>
                      <m:den>
                        <m:r>
                          <a:rPr lang="en-US" altLang="ru-RU" sz="22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ru-RU" sz="22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ru-RU" sz="2200" i="1" dirty="0" smtClean="0">
                    <a:latin typeface="Times New Roman Cyr" pitchFamily="18" charset="0"/>
                  </a:rPr>
                  <a:t> = </a:t>
                </a:r>
                <a:r>
                  <a:rPr lang="en-US" altLang="ru-RU" sz="2200" i="1" dirty="0" err="1" smtClean="0">
                    <a:latin typeface="Times New Roman Cyr" pitchFamily="18" charset="0"/>
                  </a:rPr>
                  <a:t>q</a:t>
                </a:r>
                <a:r>
                  <a:rPr lang="en-US" altLang="ru-RU" sz="2200" i="1" baseline="-25000" dirty="0" err="1" smtClean="0">
                    <a:latin typeface="Times New Roman Cyr" pitchFamily="18" charset="0"/>
                  </a:rPr>
                  <a:t>n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 – </a:t>
                </a:r>
                <a:r>
                  <a:rPr lang="en-US" altLang="ru-RU" sz="2200" i="1" dirty="0" err="1" smtClean="0">
                    <a:latin typeface="Times New Roman Cyr" pitchFamily="18" charset="0"/>
                  </a:rPr>
                  <a:t>q</a:t>
                </a:r>
                <a:r>
                  <a:rPr lang="en-US" altLang="ru-RU" sz="2200" i="1" baseline="-25000" dirty="0" err="1" smtClean="0">
                    <a:latin typeface="Times New Roman Cyr" pitchFamily="18" charset="0"/>
                  </a:rPr>
                  <a:t>n</a:t>
                </a:r>
                <a:r>
                  <a:rPr lang="en-US" altLang="ru-RU" sz="2200" i="1" baseline="-25000" dirty="0" smtClean="0">
                    <a:latin typeface="Times New Roman Cyr" pitchFamily="18" charset="0"/>
                  </a:rPr>
                  <a:t>–</a:t>
                </a:r>
                <a:r>
                  <a:rPr lang="en-US" altLang="ru-RU" sz="2200" baseline="-25000" dirty="0" smtClean="0">
                    <a:latin typeface="Times New Roman Cyr" pitchFamily="18" charset="0"/>
                  </a:rPr>
                  <a:t>1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при </a:t>
                </a:r>
                <a:r>
                  <a:rPr lang="ru-RU" altLang="ru-RU" sz="2200" dirty="0" smtClean="0">
                    <a:latin typeface="Times New Roman Cyr" pitchFamily="18" charset="0"/>
                    <a:sym typeface="Symbol"/>
                  </a:rPr>
                  <a:t>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/>
                  </a:rPr>
                  <a:t>L </a:t>
                </a:r>
                <a:r>
                  <a:rPr lang="en-US" altLang="ru-RU" sz="2200" dirty="0" smtClean="0">
                    <a:latin typeface="Times New Roman Cyr" pitchFamily="18" charset="0"/>
                    <a:sym typeface="Symbol"/>
                  </a:rPr>
                  <a:t>= 1.</a:t>
                </a:r>
                <a:r>
                  <a:rPr lang="ru-RU" altLang="ru-RU" sz="2200" i="1" dirty="0" smtClean="0">
                    <a:latin typeface="Times New Roman Cyr" pitchFamily="18" charset="0"/>
                  </a:rPr>
                  <a:t> </a:t>
                </a:r>
                <a:endParaRPr lang="en-US" altLang="ru-RU" sz="2200" i="1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79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1103" y="4468261"/>
                <a:ext cx="4478516" cy="1616725"/>
              </a:xfrm>
              <a:prstGeom prst="rect">
                <a:avLst/>
              </a:prstGeom>
              <a:blipFill rotWithShape="1">
                <a:blip r:embed="rId3"/>
                <a:stretch>
                  <a:fillRect l="-1088" t="-2264" r="-1769" b="-7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13"/>
          <p:cNvSpPr>
            <a:spLocks noChangeArrowheads="1"/>
          </p:cNvSpPr>
          <p:nvPr/>
        </p:nvSpPr>
        <p:spPr bwMode="auto">
          <a:xfrm>
            <a:off x="146936" y="2430951"/>
            <a:ext cx="89258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Объем выпуска в зависимости от числа нанятых рабочих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p:graphicFrame>
        <p:nvGraphicFramePr>
          <p:cNvPr id="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22602"/>
              </p:ext>
            </p:extLst>
          </p:nvPr>
        </p:nvGraphicFramePr>
        <p:xfrm>
          <a:off x="277047" y="2836450"/>
          <a:ext cx="8634433" cy="1487518"/>
        </p:xfrm>
        <a:graphic>
          <a:graphicData uri="http://schemas.openxmlformats.org/drawingml/2006/table">
            <a:tbl>
              <a:tblPr/>
              <a:tblGrid>
                <a:gridCol w="220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95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5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8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чел.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altLang="ru-RU" sz="2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шт.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46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63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AP</a:t>
                      </a:r>
                      <a:r>
                        <a:rPr kumimoji="0" lang="en-US" altLang="ru-RU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шт./чел.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 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11,5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10,5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MP</a:t>
                      </a:r>
                      <a:r>
                        <a:rPr kumimoji="0" lang="en-US" altLang="ru-RU" sz="2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, 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шт./чел.</a:t>
                      </a:r>
                    </a:p>
                  </a:txBody>
                  <a:tcPr marL="18001" marR="18001" marT="18018" marB="180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Группа 2"/>
          <p:cNvGrpSpPr/>
          <p:nvPr/>
        </p:nvGrpSpPr>
        <p:grpSpPr>
          <a:xfrm>
            <a:off x="182563" y="4311730"/>
            <a:ext cx="4828823" cy="1907654"/>
            <a:chOff x="182564" y="4311729"/>
            <a:chExt cx="4615160" cy="2363945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703165" y="4489854"/>
              <a:ext cx="0" cy="1757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>
              <a:off x="700644" y="6246619"/>
              <a:ext cx="4001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>
              <a:off x="1377538" y="4476332"/>
              <a:ext cx="721855" cy="596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2099394" y="5067649"/>
              <a:ext cx="1092500" cy="37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 flipV="1">
              <a:off x="1041067" y="4481903"/>
              <a:ext cx="336471" cy="616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 flipV="1">
              <a:off x="1032294" y="5115935"/>
              <a:ext cx="2299" cy="113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2564" y="4857019"/>
              <a:ext cx="5180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 smtClean="0"/>
                <a:t>10</a:t>
              </a:r>
              <a:endParaRPr lang="ru-RU" sz="2200" dirty="0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3187943" y="5438908"/>
              <a:ext cx="358225" cy="581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3553313" y="6028268"/>
              <a:ext cx="712500" cy="402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V="1">
              <a:off x="1034593" y="4781157"/>
              <a:ext cx="342945" cy="324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1388868" y="4789771"/>
              <a:ext cx="356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745117" y="4774396"/>
              <a:ext cx="1442825" cy="3317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3187942" y="5106110"/>
              <a:ext cx="1080627" cy="408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2564" y="4311729"/>
              <a:ext cx="5180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 smtClean="0"/>
                <a:t>14</a:t>
              </a:r>
              <a:endParaRPr lang="ru-RU" sz="2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3498" y="6236057"/>
              <a:ext cx="3540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2</a:t>
              </a:r>
              <a:endParaRPr lang="ru-RU" sz="2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67773" y="6222207"/>
              <a:ext cx="3540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3</a:t>
              </a:r>
              <a:endParaRPr lang="ru-RU" sz="2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5273" y="6234082"/>
              <a:ext cx="3540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1</a:t>
              </a:r>
              <a:endParaRPr lang="ru-RU" sz="2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4023" y="6222207"/>
              <a:ext cx="3540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4</a:t>
              </a:r>
              <a:endParaRPr lang="ru-RU" sz="2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04023" y="6222207"/>
              <a:ext cx="3540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5</a:t>
              </a:r>
              <a:endParaRPr lang="ru-RU" sz="2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72148" y="6234082"/>
              <a:ext cx="3540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6</a:t>
              </a:r>
              <a:endParaRPr lang="ru-RU" sz="2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16523" y="6234082"/>
              <a:ext cx="3540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7</a:t>
              </a:r>
              <a:endParaRPr lang="ru-RU" sz="2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2773" y="6234082"/>
              <a:ext cx="3540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8</a:t>
              </a:r>
              <a:endParaRPr lang="ru-RU" sz="2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40898" y="6234082"/>
              <a:ext cx="3540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/>
                <a:t>9</a:t>
              </a:r>
              <a:endParaRPr lang="ru-RU" sz="2200" dirty="0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 flipV="1">
              <a:off x="1381511" y="4476332"/>
              <a:ext cx="3976" cy="1762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 flipV="1">
              <a:off x="1756329" y="4790298"/>
              <a:ext cx="1" cy="1449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 flipV="1">
              <a:off x="2098243" y="5090599"/>
              <a:ext cx="2299" cy="1131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Line 29"/>
            <p:cNvSpPr>
              <a:spLocks noChangeShapeType="1"/>
            </p:cNvSpPr>
            <p:nvPr/>
          </p:nvSpPr>
          <p:spPr bwMode="auto">
            <a:xfrm flipV="1">
              <a:off x="2464230" y="5191262"/>
              <a:ext cx="1149" cy="1038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 flipH="1" flipV="1">
              <a:off x="2840543" y="5335612"/>
              <a:ext cx="0" cy="886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 flipH="1" flipV="1">
              <a:off x="3187942" y="5438907"/>
              <a:ext cx="0" cy="783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 flipH="1" flipV="1">
              <a:off x="3546168" y="6020799"/>
              <a:ext cx="5339" cy="217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26815" y="4919199"/>
              <a:ext cx="6549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AP</a:t>
              </a:r>
              <a:r>
                <a:rPr lang="en-US" sz="2200" i="1" baseline="-25000" dirty="0" smtClean="0"/>
                <a:t>L</a:t>
              </a:r>
              <a:endParaRPr lang="ru-RU" sz="2200" i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40898" y="5768107"/>
              <a:ext cx="7725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MP</a:t>
              </a:r>
              <a:r>
                <a:rPr lang="en-US" sz="2200" i="1" baseline="-25000" dirty="0" smtClean="0"/>
                <a:t>L</a:t>
              </a:r>
              <a:endParaRPr lang="ru-RU" sz="2200" i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63663" y="6244787"/>
              <a:ext cx="4340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L</a:t>
              </a:r>
              <a:endParaRPr lang="ru-RU" sz="2200" i="1" dirty="0"/>
            </a:p>
          </p:txBody>
        </p:sp>
      </p:grpSp>
      <p:sp>
        <p:nvSpPr>
          <p:cNvPr id="54" name="Прямоугольник 14"/>
          <p:cNvSpPr>
            <a:spLocks noChangeArrowheads="1"/>
          </p:cNvSpPr>
          <p:nvPr/>
        </p:nvSpPr>
        <p:spPr bwMode="auto">
          <a:xfrm>
            <a:off x="135063" y="6214031"/>
            <a:ext cx="88901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Предельная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производительность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факторов производства убывает!</a:t>
            </a:r>
            <a:endParaRPr lang="en-US" altLang="ru-RU" sz="2200" i="1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3544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6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Постоянные и переменные издержки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Средние и предельные издержки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>
                <a:latin typeface="Times New Roman Cyr" pitchFamily="18" charset="0"/>
              </a:rPr>
              <a:t>4</a:t>
            </a:r>
            <a:endParaRPr lang="ru-RU" altLang="ru-RU" sz="7200">
              <a:latin typeface="Times New Roman Cyr" pitchFamily="18" charset="0"/>
            </a:endParaRPr>
          </a:p>
        </p:txBody>
      </p:sp>
      <p:sp>
        <p:nvSpPr>
          <p:cNvPr id="17" name="Прямоугольник 14"/>
          <p:cNvSpPr>
            <a:spLocks noChangeArrowheads="1"/>
          </p:cNvSpPr>
          <p:nvPr/>
        </p:nvSpPr>
        <p:spPr bwMode="auto">
          <a:xfrm>
            <a:off x="130628" y="1518561"/>
            <a:ext cx="882113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Краткосрочный период</a:t>
            </a:r>
            <a:r>
              <a:rPr lang="ru-RU" altLang="ru-RU" sz="2200" dirty="0" smtClean="0">
                <a:latin typeface="Times New Roman Cyr" pitchFamily="18" charset="0"/>
              </a:rPr>
              <a:t> – период, в который у фирмы зафиксированы производственные мощности.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Долгосрочный период </a:t>
            </a:r>
            <a:r>
              <a:rPr lang="ru-RU" altLang="ru-RU" sz="2200" dirty="0" smtClean="0">
                <a:latin typeface="Times New Roman Cyr" pitchFamily="18" charset="0"/>
              </a:rPr>
              <a:t>– период, в который можно изменить все факторы производства, фирмы входят на рынок и уходят с рынка.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30628" y="3023018"/>
            <a:ext cx="889736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Постоянные издержки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(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FC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 </a:t>
            </a:r>
            <a:r>
              <a:rPr lang="ru-RU" altLang="ru-RU" sz="2200" dirty="0" smtClean="0">
                <a:latin typeface="Times New Roman Cyr" pitchFamily="18" charset="0"/>
              </a:rPr>
              <a:t>– издержки, не зависящие от объема пр-ва. Производственные мощности, разработка продукта, з/п </a:t>
            </a:r>
            <a:r>
              <a:rPr lang="ru-RU" altLang="ru-RU" sz="2200" dirty="0" err="1" smtClean="0">
                <a:latin typeface="Times New Roman Cyr" pitchFamily="18" charset="0"/>
              </a:rPr>
              <a:t>управ.персонала</a:t>
            </a:r>
            <a:endParaRPr lang="ru-RU" altLang="ru-RU" sz="2200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Переменные издержки (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VC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 </a:t>
            </a:r>
            <a:r>
              <a:rPr lang="ru-RU" altLang="ru-RU" sz="2200" dirty="0" smtClean="0">
                <a:latin typeface="Times New Roman Cyr" pitchFamily="18" charset="0"/>
              </a:rPr>
              <a:t>– из</a:t>
            </a:r>
            <a:r>
              <a:rPr lang="ru-RU" altLang="ru-RU" sz="2200" dirty="0">
                <a:latin typeface="Times New Roman Cyr" pitchFamily="18" charset="0"/>
              </a:rPr>
              <a:t>держки, </a:t>
            </a:r>
            <a:r>
              <a:rPr lang="ru-RU" altLang="ru-RU" sz="2200" dirty="0" smtClean="0">
                <a:latin typeface="Times New Roman Cyr" pitchFamily="18" charset="0"/>
              </a:rPr>
              <a:t>зависящие </a:t>
            </a:r>
            <a:r>
              <a:rPr lang="ru-RU" altLang="ru-RU" sz="2200" dirty="0">
                <a:latin typeface="Times New Roman Cyr" pitchFamily="18" charset="0"/>
              </a:rPr>
              <a:t>от объема </a:t>
            </a:r>
            <a:r>
              <a:rPr lang="ru-RU" altLang="ru-RU" sz="2200" dirty="0" smtClean="0">
                <a:latin typeface="Times New Roman Cyr" pitchFamily="18" charset="0"/>
              </a:rPr>
              <a:t>пр-ва. Заработная плата рабочих, сырье и материалы, большая часть налогов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Суммарные издержки (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TC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=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FC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+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VC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 </a:t>
            </a:r>
            <a:r>
              <a:rPr lang="en-US" altLang="ru-RU" sz="2200" dirty="0" smtClean="0">
                <a:latin typeface="Times New Roman Cyr" pitchFamily="18" charset="0"/>
              </a:rPr>
              <a:t>– </a:t>
            </a:r>
            <a:r>
              <a:rPr lang="ru-RU" altLang="ru-RU" sz="2200" dirty="0" smtClean="0">
                <a:latin typeface="Times New Roman Cyr" pitchFamily="18" charset="0"/>
              </a:rPr>
              <a:t>общие издержки фирмы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auto">
          <a:xfrm>
            <a:off x="132845" y="4908726"/>
            <a:ext cx="8818916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Средние издержки </a:t>
            </a:r>
            <a:r>
              <a:rPr lang="ru-RU" altLang="ru-RU" sz="2200" dirty="0" smtClean="0">
                <a:latin typeface="Times New Roman Cyr" pitchFamily="18" charset="0"/>
              </a:rPr>
              <a:t>– издержки на производство единиц</a:t>
            </a:r>
            <a:r>
              <a:rPr lang="ru-RU" altLang="ru-RU" sz="2200" dirty="0">
                <a:latin typeface="Times New Roman Cyr" pitchFamily="18" charset="0"/>
              </a:rPr>
              <a:t>ы</a:t>
            </a:r>
            <a:r>
              <a:rPr lang="ru-RU" altLang="ru-RU" sz="2200" dirty="0" smtClean="0">
                <a:latin typeface="Times New Roman Cyr" pitchFamily="18" charset="0"/>
              </a:rPr>
              <a:t> продукции.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    AFC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</a:rPr>
              <a:t>FC/q</a:t>
            </a:r>
            <a:r>
              <a:rPr lang="en-US" altLang="ru-RU" sz="2200" dirty="0" smtClean="0">
                <a:latin typeface="Times New Roman Cyr" pitchFamily="18" charset="0"/>
              </a:rPr>
              <a:t>,    </a:t>
            </a:r>
            <a:r>
              <a:rPr lang="en-US" altLang="ru-RU" sz="2200" i="1" dirty="0" smtClean="0">
                <a:latin typeface="Times New Roman Cyr" pitchFamily="18" charset="0"/>
              </a:rPr>
              <a:t>AVC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</a:rPr>
              <a:t>VC/q</a:t>
            </a:r>
            <a:r>
              <a:rPr lang="en-US" altLang="ru-RU" sz="2200" dirty="0" smtClean="0">
                <a:latin typeface="Times New Roman Cyr" pitchFamily="18" charset="0"/>
              </a:rPr>
              <a:t>,    </a:t>
            </a:r>
            <a:r>
              <a:rPr lang="en-US" altLang="ru-RU" sz="2200" i="1" dirty="0" smtClean="0">
                <a:latin typeface="Times New Roman Cyr" pitchFamily="18" charset="0"/>
              </a:rPr>
              <a:t>ATC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</a:rPr>
              <a:t>TC/q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</a:rPr>
              <a:t>AFC + AVC.</a:t>
            </a:r>
            <a:endParaRPr lang="ru-RU" altLang="ru-RU" sz="2200" i="1" dirty="0" smtClean="0"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Предельные издержки (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MC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) </a:t>
            </a:r>
            <a:r>
              <a:rPr lang="ru-RU" altLang="ru-RU" sz="2200" dirty="0" smtClean="0">
                <a:latin typeface="Times New Roman Cyr" pitchFamily="18" charset="0"/>
              </a:rPr>
              <a:t>– издержки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на производство дополни-тельной единицы продукции.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    MC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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TC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/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q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=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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VC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/</a:t>
            </a:r>
            <a:r>
              <a:rPr lang="en-US" altLang="ru-RU" sz="2200" i="1" dirty="0" smtClean="0">
                <a:latin typeface="Times New Roman Cyr" pitchFamily="18" charset="0"/>
                <a:sym typeface="Symbol"/>
              </a:rPr>
              <a:t>q = TC’ = VC’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 .</a:t>
            </a:r>
            <a:endParaRPr lang="ru-RU" altLang="ru-RU" sz="2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12210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Внутренние и внешние издержки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Бухгалтерская и экономическая прибыль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14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3610099" y="2335676"/>
            <a:ext cx="551015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Внутренние (альтернативные) издержки: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Неполученная заработная плата.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Неполученный банковский процент.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Неполученный рентный доход.</a:t>
            </a:r>
          </a:p>
          <a:p>
            <a:pPr marL="355600" indent="-355600" algn="just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ru-RU" altLang="ru-RU" sz="2200" dirty="0" smtClean="0">
                <a:latin typeface="Times New Roman Cyr" pitchFamily="18" charset="0"/>
              </a:rPr>
              <a:t>Нормальная прибыль.</a:t>
            </a: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82562" y="1596234"/>
            <a:ext cx="87979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Критерий деятельности фирмы – максимизация прибыли,  </a:t>
            </a:r>
            <a:r>
              <a:rPr lang="el-GR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π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Times New Roman Cyr" pitchFamily="18" charset="0"/>
              </a:rPr>
              <a:t>=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 Cyr" pitchFamily="18" charset="0"/>
              </a:rPr>
              <a:t>TR</a:t>
            </a:r>
            <a:r>
              <a:rPr lang="en-US" altLang="ru-RU" sz="2200" b="1" dirty="0">
                <a:solidFill>
                  <a:srgbClr val="00FFFF"/>
                </a:solidFill>
                <a:latin typeface="Times New Roman Cyr" pitchFamily="18" charset="0"/>
              </a:rPr>
              <a:t> –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TC</a:t>
            </a:r>
            <a:r>
              <a:rPr lang="ru-RU" altLang="ru-RU" sz="2200" dirty="0" smtClean="0">
                <a:latin typeface="Times New Roman Cyr" pitchFamily="18" charset="0"/>
              </a:rPr>
              <a:t>, однако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важно принимать во внимание другие альтернативы!!! </a:t>
            </a:r>
          </a:p>
        </p:txBody>
      </p:sp>
      <p:grpSp>
        <p:nvGrpSpPr>
          <p:cNvPr id="36" name="Группа 35"/>
          <p:cNvGrpSpPr/>
          <p:nvPr/>
        </p:nvGrpSpPr>
        <p:grpSpPr>
          <a:xfrm>
            <a:off x="226580" y="2490050"/>
            <a:ext cx="3357527" cy="3637618"/>
            <a:chOff x="239897" y="2454426"/>
            <a:chExt cx="3531900" cy="3000356"/>
          </a:xfrm>
        </p:grpSpPr>
        <p:sp>
          <p:nvSpPr>
            <p:cNvPr id="9" name="Прямоугольник 13"/>
            <p:cNvSpPr>
              <a:spLocks noChangeArrowheads="1"/>
            </p:cNvSpPr>
            <p:nvPr/>
          </p:nvSpPr>
          <p:spPr bwMode="auto">
            <a:xfrm>
              <a:off x="265532" y="2530904"/>
              <a:ext cx="525504" cy="2506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В</a:t>
              </a:r>
            </a:p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Ы</a:t>
              </a:r>
            </a:p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Р</a:t>
              </a:r>
            </a:p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У</a:t>
              </a:r>
            </a:p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Ч</a:t>
              </a:r>
            </a:p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К</a:t>
              </a:r>
            </a:p>
            <a:p>
              <a:pPr algn="ctr"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ru-RU" altLang="ru-RU" sz="2200" dirty="0">
                  <a:latin typeface="Times New Roman Cyr" pitchFamily="18" charset="0"/>
                </a:rPr>
                <a:t>А</a:t>
              </a:r>
            </a:p>
          </p:txBody>
        </p:sp>
        <p:cxnSp>
          <p:nvCxnSpPr>
            <p:cNvPr id="11" name="Прямая соединительная линия 10"/>
            <p:cNvCxnSpPr/>
            <p:nvPr/>
          </p:nvCxnSpPr>
          <p:spPr bwMode="auto">
            <a:xfrm>
              <a:off x="1615047" y="2454427"/>
              <a:ext cx="0" cy="2004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Прямая соединительная линия 12"/>
            <p:cNvCxnSpPr/>
            <p:nvPr/>
          </p:nvCxnSpPr>
          <p:spPr bwMode="auto">
            <a:xfrm>
              <a:off x="807784" y="4459268"/>
              <a:ext cx="20567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Прямая соединительная линия 13"/>
            <p:cNvCxnSpPr/>
            <p:nvPr/>
          </p:nvCxnSpPr>
          <p:spPr bwMode="auto">
            <a:xfrm flipV="1">
              <a:off x="791035" y="2454427"/>
              <a:ext cx="1" cy="30003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" name="Прямоугольник 2"/>
            <p:cNvSpPr/>
            <p:nvPr/>
          </p:nvSpPr>
          <p:spPr bwMode="auto">
            <a:xfrm>
              <a:off x="239897" y="2454426"/>
              <a:ext cx="3463144" cy="300035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930397" y="4559573"/>
              <a:ext cx="1848429" cy="778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Внешние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издержки</a:t>
              </a:r>
            </a:p>
          </p:txBody>
        </p:sp>
        <p:sp>
          <p:nvSpPr>
            <p:cNvPr id="23" name="Прямоугольник 22"/>
            <p:cNvSpPr>
              <a:spLocks noChangeArrowheads="1"/>
            </p:cNvSpPr>
            <p:nvPr/>
          </p:nvSpPr>
          <p:spPr bwMode="auto">
            <a:xfrm>
              <a:off x="799771" y="3111010"/>
              <a:ext cx="888129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Бухг.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err="1" smtClean="0">
                  <a:latin typeface="Times New Roman Cyr" pitchFamily="18" charset="0"/>
                </a:rPr>
                <a:t>приб</a:t>
              </a:r>
              <a:r>
                <a:rPr lang="ru-RU" altLang="ru-RU" sz="2200" dirty="0" smtClean="0">
                  <a:latin typeface="Times New Roman Cyr" pitchFamily="18" charset="0"/>
                </a:rPr>
                <a:t>.</a:t>
              </a:r>
            </a:p>
          </p:txBody>
        </p:sp>
        <p:sp>
          <p:nvSpPr>
            <p:cNvPr id="24" name="Прямоугольник 23"/>
            <p:cNvSpPr>
              <a:spLocks noChangeArrowheads="1"/>
            </p:cNvSpPr>
            <p:nvPr/>
          </p:nvSpPr>
          <p:spPr bwMode="auto">
            <a:xfrm>
              <a:off x="1827256" y="2594121"/>
              <a:ext cx="167710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err="1" smtClean="0">
                  <a:latin typeface="Times New Roman Cyr" pitchFamily="18" charset="0"/>
                </a:rPr>
                <a:t>Экономич</a:t>
              </a:r>
              <a:r>
                <a:rPr lang="ru-RU" altLang="ru-RU" sz="2200" dirty="0" smtClean="0">
                  <a:latin typeface="Times New Roman Cyr" pitchFamily="18" charset="0"/>
                </a:rPr>
                <a:t>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прибыль</a:t>
              </a:r>
            </a:p>
          </p:txBody>
        </p:sp>
        <p:sp>
          <p:nvSpPr>
            <p:cNvPr id="27" name="Прямоугольник 26"/>
            <p:cNvSpPr>
              <a:spLocks noChangeArrowheads="1"/>
            </p:cNvSpPr>
            <p:nvPr/>
          </p:nvSpPr>
          <p:spPr bwMode="auto">
            <a:xfrm>
              <a:off x="1537988" y="3577840"/>
              <a:ext cx="141897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err="1" smtClean="0">
                  <a:latin typeface="Times New Roman Cyr" pitchFamily="18" charset="0"/>
                </a:rPr>
                <a:t>Внутр</a:t>
              </a:r>
              <a:r>
                <a:rPr lang="ru-RU" altLang="ru-RU" sz="2200" dirty="0" smtClean="0">
                  <a:latin typeface="Times New Roman Cyr" pitchFamily="18" charset="0"/>
                </a:rPr>
                <a:t>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издержки</a:t>
              </a: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 bwMode="auto">
            <a:xfrm>
              <a:off x="1615047" y="3436962"/>
              <a:ext cx="208799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>
              <a:off x="2864488" y="3438065"/>
              <a:ext cx="0" cy="2004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Прямоугольник 32"/>
            <p:cNvSpPr>
              <a:spLocks noChangeArrowheads="1"/>
            </p:cNvSpPr>
            <p:nvPr/>
          </p:nvSpPr>
          <p:spPr bwMode="auto">
            <a:xfrm>
              <a:off x="2803810" y="4080988"/>
              <a:ext cx="967987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err="1" smtClean="0">
                  <a:latin typeface="Times New Roman Cyr" pitchFamily="18" charset="0"/>
                </a:rPr>
                <a:t>Экон</a:t>
              </a:r>
              <a:r>
                <a:rPr lang="ru-RU" altLang="ru-RU" sz="2200" dirty="0" smtClean="0">
                  <a:latin typeface="Times New Roman Cyr" pitchFamily="18" charset="0"/>
                </a:rPr>
                <a:t>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dirty="0" smtClean="0">
                  <a:latin typeface="Times New Roman Cyr" pitchFamily="18" charset="0"/>
                </a:rPr>
                <a:t>изд.</a:t>
              </a:r>
            </a:p>
          </p:txBody>
        </p:sp>
      </p:grpSp>
      <p:sp>
        <p:nvSpPr>
          <p:cNvPr id="39" name="Прямоугольник 38"/>
          <p:cNvSpPr>
            <a:spLocks noChangeArrowheads="1"/>
          </p:cNvSpPr>
          <p:nvPr/>
        </p:nvSpPr>
        <p:spPr bwMode="auto">
          <a:xfrm>
            <a:off x="3631607" y="4108905"/>
            <a:ext cx="539638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Отрицательная бухгалтерская прибыль</a:t>
            </a:r>
            <a:r>
              <a:rPr lang="ru-RU" altLang="ru-RU" sz="2200" dirty="0" smtClean="0">
                <a:latin typeface="Times New Roman Cyr" pitchFamily="18" charset="0"/>
              </a:rPr>
              <a:t> означает, что фирма не в состоянии </a:t>
            </a:r>
            <a:r>
              <a:rPr lang="ru-RU" altLang="ru-RU" sz="2200" dirty="0" err="1" smtClean="0">
                <a:latin typeface="Times New Roman Cyr" pitchFamily="18" charset="0"/>
              </a:rPr>
              <a:t>отве-чать</a:t>
            </a:r>
            <a:r>
              <a:rPr lang="ru-RU" altLang="ru-RU" sz="2200" dirty="0" smtClean="0">
                <a:latin typeface="Times New Roman Cyr" pitchFamily="18" charset="0"/>
              </a:rPr>
              <a:t> по своим обязательствам.</a:t>
            </a:r>
          </a:p>
        </p:txBody>
      </p:sp>
      <p:sp>
        <p:nvSpPr>
          <p:cNvPr id="40" name="Прямоугольник 39"/>
          <p:cNvSpPr>
            <a:spLocks noChangeArrowheads="1"/>
          </p:cNvSpPr>
          <p:nvPr/>
        </p:nvSpPr>
        <p:spPr bwMode="auto">
          <a:xfrm>
            <a:off x="3631607" y="5189558"/>
            <a:ext cx="539638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Отрицательная экономическая прибыль</a:t>
            </a:r>
            <a:r>
              <a:rPr lang="ru-RU" altLang="ru-RU" sz="2200" dirty="0" smtClean="0">
                <a:latin typeface="Times New Roman Cyr" pitchFamily="18" charset="0"/>
              </a:rPr>
              <a:t> не означает, что фирма на грани банк-</a:t>
            </a:r>
            <a:r>
              <a:rPr lang="ru-RU" altLang="ru-RU" sz="2200" dirty="0" err="1" smtClean="0">
                <a:latin typeface="Times New Roman Cyr" pitchFamily="18" charset="0"/>
              </a:rPr>
              <a:t>ротства</a:t>
            </a:r>
            <a:r>
              <a:rPr lang="ru-RU" altLang="ru-RU" sz="2200" dirty="0" smtClean="0">
                <a:latin typeface="Times New Roman Cyr" pitchFamily="18" charset="0"/>
              </a:rPr>
              <a:t>, просто имеются более выгодные альтернативы.</a:t>
            </a:r>
          </a:p>
        </p:txBody>
      </p:sp>
    </p:spTree>
    <p:extLst>
      <p:ext uri="{BB962C8B-B14F-4D97-AF65-F5344CB8AC3E}">
        <p14:creationId xmlns:p14="http://schemas.microsoft.com/office/powerpoint/2010/main" val="164139293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совершенной конкуренции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-325403" y="-2183509"/>
            <a:ext cx="10502558" cy="7308953"/>
            <a:chOff x="-650410" y="-1869749"/>
            <a:chExt cx="9794410" cy="5692464"/>
          </a:xfrm>
        </p:grpSpPr>
        <p:sp>
          <p:nvSpPr>
            <p:cNvPr id="3" name="Дуга 2"/>
            <p:cNvSpPr/>
            <p:nvPr/>
          </p:nvSpPr>
          <p:spPr bwMode="auto">
            <a:xfrm flipH="1" flipV="1">
              <a:off x="387321" y="638460"/>
              <a:ext cx="2885750" cy="2017803"/>
            </a:xfrm>
            <a:prstGeom prst="arc">
              <a:avLst>
                <a:gd name="adj1" fmla="val 16200000"/>
                <a:gd name="adj2" fmla="val 2013156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0" name="Дуга 49"/>
            <p:cNvSpPr/>
            <p:nvPr/>
          </p:nvSpPr>
          <p:spPr bwMode="auto">
            <a:xfrm flipH="1" flipV="1">
              <a:off x="674398" y="-166153"/>
              <a:ext cx="6695392" cy="3546779"/>
            </a:xfrm>
            <a:prstGeom prst="arc">
              <a:avLst>
                <a:gd name="adj1" fmla="val 16324606"/>
                <a:gd name="adj2" fmla="val 2137338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1" name="Line 64"/>
            <p:cNvSpPr>
              <a:spLocks noChangeShapeType="1"/>
            </p:cNvSpPr>
            <p:nvPr/>
          </p:nvSpPr>
          <p:spPr bwMode="auto">
            <a:xfrm>
              <a:off x="534700" y="1346068"/>
              <a:ext cx="11" cy="2087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534712" y="3433374"/>
              <a:ext cx="36278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Rectangle 70"/>
            <p:cNvSpPr>
              <a:spLocks noChangeArrowheads="1"/>
            </p:cNvSpPr>
            <p:nvPr/>
          </p:nvSpPr>
          <p:spPr bwMode="auto">
            <a:xfrm>
              <a:off x="3920595" y="3109541"/>
              <a:ext cx="533910" cy="425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216121" y="1189335"/>
              <a:ext cx="314876" cy="417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3238176" y="2993920"/>
              <a:ext cx="713203" cy="47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AFC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182" name="Овал 7181"/>
            <p:cNvSpPr/>
            <p:nvPr/>
          </p:nvSpPr>
          <p:spPr bwMode="auto">
            <a:xfrm>
              <a:off x="2200255" y="2220628"/>
              <a:ext cx="95144" cy="869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9" name="Овал 58"/>
            <p:cNvSpPr/>
            <p:nvPr/>
          </p:nvSpPr>
          <p:spPr bwMode="auto">
            <a:xfrm>
              <a:off x="1789941" y="2612796"/>
              <a:ext cx="95144" cy="8694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7184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ru-RU"/>
            </a:p>
          </p:txBody>
        </p:sp>
        <p:sp>
          <p:nvSpPr>
            <p:cNvPr id="64" name="Дуга 63"/>
            <p:cNvSpPr/>
            <p:nvPr/>
          </p:nvSpPr>
          <p:spPr bwMode="auto">
            <a:xfrm flipV="1">
              <a:off x="-623391" y="-977150"/>
              <a:ext cx="4932647" cy="3633416"/>
            </a:xfrm>
            <a:prstGeom prst="arc">
              <a:avLst>
                <a:gd name="adj1" fmla="val 16200000"/>
                <a:gd name="adj2" fmla="val 2026006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5" name="Дуга 64"/>
            <p:cNvSpPr/>
            <p:nvPr/>
          </p:nvSpPr>
          <p:spPr bwMode="auto">
            <a:xfrm flipH="1" flipV="1">
              <a:off x="533889" y="1009430"/>
              <a:ext cx="906722" cy="1913105"/>
            </a:xfrm>
            <a:prstGeom prst="arc">
              <a:avLst>
                <a:gd name="adj1" fmla="val 16200000"/>
                <a:gd name="adj2" fmla="val 2066906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6" name="Дуга 65"/>
            <p:cNvSpPr/>
            <p:nvPr/>
          </p:nvSpPr>
          <p:spPr bwMode="auto">
            <a:xfrm flipV="1">
              <a:off x="-650410" y="-710877"/>
              <a:ext cx="3273798" cy="3633416"/>
            </a:xfrm>
            <a:prstGeom prst="arc">
              <a:avLst>
                <a:gd name="adj1" fmla="val 16200000"/>
                <a:gd name="adj2" fmla="val 20431975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7" name="Дуга 66"/>
            <p:cNvSpPr/>
            <p:nvPr/>
          </p:nvSpPr>
          <p:spPr bwMode="auto">
            <a:xfrm flipV="1">
              <a:off x="-143910" y="-1369318"/>
              <a:ext cx="4751671" cy="3633416"/>
            </a:xfrm>
            <a:prstGeom prst="arc">
              <a:avLst>
                <a:gd name="adj1" fmla="val 16200000"/>
                <a:gd name="adj2" fmla="val 1935729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8" name="Дуга 67"/>
            <p:cNvSpPr/>
            <p:nvPr/>
          </p:nvSpPr>
          <p:spPr bwMode="auto">
            <a:xfrm flipH="1" flipV="1">
              <a:off x="654652" y="-1869749"/>
              <a:ext cx="3192667" cy="4133529"/>
            </a:xfrm>
            <a:prstGeom prst="arc">
              <a:avLst>
                <a:gd name="adj1" fmla="val 16200000"/>
                <a:gd name="adj2" fmla="val 1898418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3665492" y="1936152"/>
              <a:ext cx="713203" cy="47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AVC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244667" y="1432069"/>
              <a:ext cx="713203" cy="47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ATC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1938797" y="1368461"/>
              <a:ext cx="713203" cy="477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MC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2" name="Line 65"/>
            <p:cNvSpPr>
              <a:spLocks noChangeShapeType="1"/>
            </p:cNvSpPr>
            <p:nvPr/>
          </p:nvSpPr>
          <p:spPr bwMode="auto">
            <a:xfrm>
              <a:off x="552593" y="2283287"/>
              <a:ext cx="1685891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>
              <a:off x="548021" y="2664106"/>
              <a:ext cx="1294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-169788" y="2007329"/>
              <a:ext cx="677798" cy="417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baseline="-25000" dirty="0" err="1" smtClean="0"/>
                <a:t>безуб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-134714" y="2372035"/>
              <a:ext cx="677798" cy="417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baseline="-25000" dirty="0" err="1" smtClean="0"/>
                <a:t>закр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542514" y="1915019"/>
              <a:ext cx="1916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V="1">
              <a:off x="2458529" y="1915018"/>
              <a:ext cx="0" cy="1518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none" w="sm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103517" y="1683416"/>
              <a:ext cx="404493" cy="417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ru-RU" altLang="ru-RU" sz="2200" i="1" dirty="0" smtClean="0"/>
                <a:t>*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9" name="Rectangle 70"/>
            <p:cNvSpPr>
              <a:spLocks noChangeArrowheads="1"/>
            </p:cNvSpPr>
            <p:nvPr/>
          </p:nvSpPr>
          <p:spPr bwMode="auto">
            <a:xfrm>
              <a:off x="2267702" y="3404814"/>
              <a:ext cx="404493" cy="417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i="1" dirty="0" smtClean="0"/>
                <a:t>*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</p:grpSp>
      <p:sp>
        <p:nvSpPr>
          <p:cNvPr id="80" name="Прямоугольник 14"/>
          <p:cNvSpPr>
            <a:spLocks noChangeArrowheads="1"/>
          </p:cNvSpPr>
          <p:nvPr/>
        </p:nvSpPr>
        <p:spPr bwMode="auto">
          <a:xfrm>
            <a:off x="159355" y="1061069"/>
            <a:ext cx="882113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На рынке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совершенной конкуренции</a:t>
            </a:r>
            <a:r>
              <a:rPr lang="ru-RU" altLang="ru-RU" sz="2200" dirty="0" smtClean="0">
                <a:latin typeface="Times New Roman Cyr" pitchFamily="18" charset="0"/>
              </a:rPr>
              <a:t>, где множество фирм производит однородный продукт, каждая из них является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ценополучателем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81" name="Прямоугольник 14"/>
          <p:cNvSpPr>
            <a:spLocks noChangeArrowheads="1"/>
          </p:cNvSpPr>
          <p:nvPr/>
        </p:nvSpPr>
        <p:spPr bwMode="auto">
          <a:xfrm>
            <a:off x="5196103" y="1803561"/>
            <a:ext cx="382001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l-GR" altLang="ru-RU" sz="2200" i="1" dirty="0" smtClean="0">
                <a:latin typeface="Times New Roman Cyr" pitchFamily="18" charset="0"/>
              </a:rPr>
              <a:t>π</a:t>
            </a:r>
            <a:r>
              <a:rPr lang="ru-RU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</a:rPr>
              <a:t>TR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en-US" altLang="ru-RU" sz="2200" i="1" dirty="0" smtClean="0">
                <a:latin typeface="Times New Roman Cyr" pitchFamily="18" charset="0"/>
              </a:rPr>
              <a:t>TC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err="1" smtClean="0">
                <a:latin typeface="Times New Roman Cyr" pitchFamily="18" charset="0"/>
              </a:rPr>
              <a:t>pq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en-US" altLang="ru-RU" sz="2200" i="1" dirty="0" smtClean="0">
                <a:latin typeface="Times New Roman Cyr" pitchFamily="18" charset="0"/>
              </a:rPr>
              <a:t>TC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 max</a:t>
            </a:r>
            <a:r>
              <a:rPr lang="en-US" altLang="ru-RU" sz="2200" dirty="0" smtClean="0">
                <a:latin typeface="Times New Roman Cyr" pitchFamily="18" charset="0"/>
              </a:rPr>
              <a:t>,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l-GR" altLang="ru-RU" sz="2200" i="1" dirty="0" smtClean="0">
                <a:latin typeface="Times New Roman Cyr" pitchFamily="18" charset="0"/>
              </a:rPr>
              <a:t>π</a:t>
            </a:r>
            <a:r>
              <a:rPr lang="en-US" altLang="ru-RU" sz="2200" dirty="0" smtClean="0">
                <a:latin typeface="Times New Roman Cyr" pitchFamily="18" charset="0"/>
              </a:rPr>
              <a:t>'</a:t>
            </a:r>
            <a:r>
              <a:rPr lang="ru-RU" altLang="ru-RU" sz="2200" dirty="0" smtClean="0">
                <a:latin typeface="Times New Roman Cyr" pitchFamily="18" charset="0"/>
              </a:rPr>
              <a:t> =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en-US" altLang="ru-RU" sz="2200" i="1" dirty="0" smtClean="0">
                <a:latin typeface="Times New Roman Cyr" pitchFamily="18" charset="0"/>
              </a:rPr>
              <a:t>TC’= </a:t>
            </a:r>
            <a:r>
              <a:rPr lang="en-US" altLang="ru-RU" sz="2200" dirty="0" smtClean="0">
                <a:latin typeface="Times New Roman Cyr" pitchFamily="18" charset="0"/>
              </a:rPr>
              <a:t>0,     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=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MC</a:t>
            </a:r>
          </a:p>
        </p:txBody>
      </p:sp>
      <p:sp>
        <p:nvSpPr>
          <p:cNvPr id="82" name="Прямоугольник 14"/>
          <p:cNvSpPr>
            <a:spLocks noChangeArrowheads="1"/>
          </p:cNvSpPr>
          <p:nvPr/>
        </p:nvSpPr>
        <p:spPr bwMode="auto">
          <a:xfrm>
            <a:off x="5196103" y="2466820"/>
            <a:ext cx="38200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Зона прибыли: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l-GR" altLang="ru-RU" sz="2200" i="1" dirty="0" smtClean="0">
                <a:latin typeface="Times New Roman Cyr" pitchFamily="18" charset="0"/>
              </a:rPr>
              <a:t>π</a:t>
            </a:r>
            <a:r>
              <a:rPr lang="ru-RU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</a:rPr>
              <a:t>TR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en-US" altLang="ru-RU" sz="2200" i="1" dirty="0" smtClean="0">
                <a:latin typeface="Times New Roman Cyr" pitchFamily="18" charset="0"/>
              </a:rPr>
              <a:t>TC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err="1" smtClean="0">
                <a:latin typeface="Times New Roman Cyr" pitchFamily="18" charset="0"/>
              </a:rPr>
              <a:t>pq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en-US" altLang="ru-RU" sz="2200" i="1" dirty="0" smtClean="0">
                <a:latin typeface="Times New Roman Cyr" pitchFamily="18" charset="0"/>
              </a:rPr>
              <a:t>TC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&gt; 0</a:t>
            </a:r>
            <a:r>
              <a:rPr lang="en-US" altLang="ru-RU" sz="2200" dirty="0" smtClean="0">
                <a:latin typeface="Times New Roman Cyr" pitchFamily="18" charset="0"/>
              </a:rPr>
              <a:t>,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p </a:t>
            </a:r>
            <a:r>
              <a:rPr lang="en-US" altLang="ru-RU" sz="2200" dirty="0" smtClean="0">
                <a:latin typeface="Times New Roman Cyr" pitchFamily="18" charset="0"/>
              </a:rPr>
              <a:t>&gt; </a:t>
            </a:r>
            <a:r>
              <a:rPr lang="en-US" altLang="ru-RU" sz="2200" i="1" dirty="0" smtClean="0">
                <a:latin typeface="Times New Roman Cyr" pitchFamily="18" charset="0"/>
              </a:rPr>
              <a:t>TC</a:t>
            </a:r>
            <a:r>
              <a:rPr lang="en-US" altLang="ru-RU" sz="2200" dirty="0" smtClean="0">
                <a:latin typeface="Times New Roman Cyr" pitchFamily="18" charset="0"/>
              </a:rPr>
              <a:t>/</a:t>
            </a:r>
            <a:r>
              <a:rPr lang="en-US" altLang="ru-RU" sz="2200" i="1" dirty="0" smtClean="0">
                <a:latin typeface="Times New Roman Cyr" pitchFamily="18" charset="0"/>
              </a:rPr>
              <a:t>q</a:t>
            </a:r>
            <a:r>
              <a:rPr lang="en-US" altLang="ru-RU" sz="2200" dirty="0" smtClean="0">
                <a:latin typeface="Times New Roman Cyr" pitchFamily="18" charset="0"/>
              </a:rPr>
              <a:t>,   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ru-RU" altLang="ru-RU" sz="2200" b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безуб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=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min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ATC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3" name="Прямоугольник 14"/>
          <p:cNvSpPr>
            <a:spLocks noChangeArrowheads="1"/>
          </p:cNvSpPr>
          <p:nvPr/>
        </p:nvSpPr>
        <p:spPr bwMode="auto">
          <a:xfrm>
            <a:off x="5172353" y="3532130"/>
            <a:ext cx="38200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Зона закрытия: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l-GR" altLang="ru-RU" sz="2200" i="1" dirty="0" smtClean="0">
                <a:latin typeface="Times New Roman Cyr" pitchFamily="18" charset="0"/>
              </a:rPr>
              <a:t>π</a:t>
            </a:r>
            <a:r>
              <a:rPr lang="ru-RU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err="1" smtClean="0">
                <a:latin typeface="Times New Roman Cyr" pitchFamily="18" charset="0"/>
              </a:rPr>
              <a:t>pq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en-US" altLang="ru-RU" sz="2200" i="1" dirty="0" smtClean="0">
                <a:latin typeface="Times New Roman Cyr" pitchFamily="18" charset="0"/>
              </a:rPr>
              <a:t>FC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en-US" altLang="ru-RU" sz="2200" i="1" dirty="0" smtClean="0">
                <a:latin typeface="Times New Roman Cyr" pitchFamily="18" charset="0"/>
              </a:rPr>
              <a:t>VC</a:t>
            </a:r>
            <a:r>
              <a:rPr lang="en-US" altLang="ru-RU" sz="2200" dirty="0" smtClean="0">
                <a:latin typeface="Times New Roman Cyr" pitchFamily="18" charset="0"/>
              </a:rPr>
              <a:t> &lt; – </a:t>
            </a:r>
            <a:r>
              <a:rPr lang="en-US" altLang="ru-RU" sz="2200" i="1" dirty="0" smtClean="0">
                <a:latin typeface="Times New Roman Cyr" pitchFamily="18" charset="0"/>
              </a:rPr>
              <a:t>FC</a:t>
            </a:r>
            <a:r>
              <a:rPr lang="en-US" altLang="ru-RU" sz="2200" dirty="0" smtClean="0">
                <a:latin typeface="Times New Roman Cyr" pitchFamily="18" charset="0"/>
              </a:rPr>
              <a:t>,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err="1" smtClean="0">
                <a:latin typeface="Times New Roman Cyr" pitchFamily="18" charset="0"/>
              </a:rPr>
              <a:t>pq</a:t>
            </a:r>
            <a:r>
              <a:rPr lang="en-US" altLang="ru-RU" sz="2200" i="1" dirty="0" smtClean="0">
                <a:latin typeface="Times New Roman Cyr" pitchFamily="18" charset="0"/>
              </a:rPr>
              <a:t> &lt; VC,   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p</a:t>
            </a:r>
            <a:r>
              <a:rPr lang="ru-RU" altLang="ru-RU" sz="2200" b="1" baseline="-25000" dirty="0" err="1" smtClean="0">
                <a:solidFill>
                  <a:srgbClr val="00FFFF"/>
                </a:solidFill>
                <a:latin typeface="Times New Roman Cyr" pitchFamily="18" charset="0"/>
              </a:rPr>
              <a:t>закр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= 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min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AVC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4" name="Прямоугольник 14"/>
          <p:cNvSpPr>
            <a:spLocks noChangeArrowheads="1"/>
          </p:cNvSpPr>
          <p:nvPr/>
        </p:nvSpPr>
        <p:spPr bwMode="auto">
          <a:xfrm>
            <a:off x="5166953" y="4589376"/>
            <a:ext cx="3820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В промежутке зона убытков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5" name="Прямоугольник 14"/>
          <p:cNvSpPr>
            <a:spLocks noChangeArrowheads="1"/>
          </p:cNvSpPr>
          <p:nvPr/>
        </p:nvSpPr>
        <p:spPr bwMode="auto">
          <a:xfrm>
            <a:off x="189969" y="5349388"/>
            <a:ext cx="880239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Причины убывания предельных издержек: </a:t>
            </a:r>
            <a:r>
              <a:rPr lang="ru-RU" altLang="ru-RU" sz="2200" dirty="0" smtClean="0">
                <a:latin typeface="Times New Roman Cyr" pitchFamily="18" charset="0"/>
              </a:rPr>
              <a:t>специализация труда, оп-</a:t>
            </a:r>
            <a:r>
              <a:rPr lang="ru-RU" altLang="ru-RU" sz="2200" dirty="0" err="1" smtClean="0">
                <a:latin typeface="Times New Roman Cyr" pitchFamily="18" charset="0"/>
              </a:rPr>
              <a:t>товые</a:t>
            </a:r>
            <a:r>
              <a:rPr lang="ru-RU" altLang="ru-RU" sz="2200" dirty="0" smtClean="0">
                <a:latin typeface="Times New Roman Cyr" pitchFamily="18" charset="0"/>
              </a:rPr>
              <a:t> закупки сырья и материалов, логистика,…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Причины возрастания предельных издержек: </a:t>
            </a:r>
            <a:r>
              <a:rPr lang="ru-RU" altLang="ru-RU" sz="2200" dirty="0" smtClean="0">
                <a:latin typeface="Times New Roman Cyr" pitchFamily="18" charset="0"/>
              </a:rPr>
              <a:t>приближение к грани-</a:t>
            </a:r>
            <a:r>
              <a:rPr lang="ru-RU" altLang="ru-RU" sz="2200" dirty="0" err="1" smtClean="0">
                <a:latin typeface="Times New Roman Cyr" pitchFamily="18" charset="0"/>
              </a:rPr>
              <a:t>це</a:t>
            </a:r>
            <a:r>
              <a:rPr lang="ru-RU" altLang="ru-RU" sz="2200" dirty="0" smtClean="0">
                <a:latin typeface="Times New Roman Cyr" pitchFamily="18" charset="0"/>
              </a:rPr>
              <a:t> производственных возможностей при фиксированных мощностях.</a:t>
            </a:r>
            <a:endParaRPr lang="en-US" altLang="ru-RU" sz="22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86" name="Прямоугольник 14"/>
          <p:cNvSpPr>
            <a:spLocks noChangeArrowheads="1"/>
          </p:cNvSpPr>
          <p:nvPr/>
        </p:nvSpPr>
        <p:spPr bwMode="auto">
          <a:xfrm>
            <a:off x="189969" y="4942495"/>
            <a:ext cx="88023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latin typeface="Times New Roman Cyr" pitchFamily="18" charset="0"/>
              </a:rPr>
              <a:t>Предельные издержки пересекают средние в точках минимума!</a:t>
            </a:r>
            <a:endParaRPr lang="en-US" altLang="ru-RU" sz="2200" b="1" dirty="0" smtClean="0">
              <a:latin typeface="Times New Roman Cyr" pitchFamily="18" charset="0"/>
            </a:endParaRPr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совершенной конкуренции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50478"/>
              </p:ext>
            </p:extLst>
          </p:nvPr>
        </p:nvGraphicFramePr>
        <p:xfrm>
          <a:off x="201882" y="1613325"/>
          <a:ext cx="8775861" cy="3346541"/>
        </p:xfrm>
        <a:graphic>
          <a:graphicData uri="http://schemas.openxmlformats.org/drawingml/2006/table">
            <a:tbl>
              <a:tblPr/>
              <a:tblGrid>
                <a:gridCol w="78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совершенной конкуренции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15904"/>
              </p:ext>
            </p:extLst>
          </p:nvPr>
        </p:nvGraphicFramePr>
        <p:xfrm>
          <a:off x="201882" y="1613325"/>
          <a:ext cx="8775861" cy="3346541"/>
        </p:xfrm>
        <a:graphic>
          <a:graphicData uri="http://schemas.openxmlformats.org/drawingml/2006/table">
            <a:tbl>
              <a:tblPr/>
              <a:tblGrid>
                <a:gridCol w="78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292659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b="1" dirty="0">
              <a:latin typeface="Times New Roman Cyr" pitchFamily="18" charset="0"/>
            </a:endParaRPr>
          </a:p>
        </p:txBody>
      </p:sp>
      <p:sp>
        <p:nvSpPr>
          <p:cNvPr id="12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Рынок совершенной конкуренции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aphicFrame>
        <p:nvGraphicFramePr>
          <p:cNvPr id="1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78104"/>
              </p:ext>
            </p:extLst>
          </p:nvPr>
        </p:nvGraphicFramePr>
        <p:xfrm>
          <a:off x="201882" y="1613325"/>
          <a:ext cx="8775861" cy="3346541"/>
        </p:xfrm>
        <a:graphic>
          <a:graphicData uri="http://schemas.openxmlformats.org/drawingml/2006/table">
            <a:tbl>
              <a:tblPr/>
              <a:tblGrid>
                <a:gridCol w="78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3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24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3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p = </a:t>
                      </a: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TC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TR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π</a:t>
                      </a: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–220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–370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–150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360</a:t>
                      </a:r>
                      <a:endParaRPr kumimoji="0" lang="ru-RU" alt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60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–900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  <a:defRPr/>
                      </a:pP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292659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19769</TotalTime>
  <Words>1481</Words>
  <Application>Microsoft Office PowerPoint</Application>
  <PresentationFormat>Экран (4:3)</PresentationFormat>
  <Paragraphs>708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640</cp:revision>
  <dcterms:created xsi:type="dcterms:W3CDTF">1997-05-19T02:18:46Z</dcterms:created>
  <dcterms:modified xsi:type="dcterms:W3CDTF">2019-02-04T08:02:06Z</dcterms:modified>
</cp:coreProperties>
</file>