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91" r:id="rId2"/>
    <p:sldId id="374" r:id="rId3"/>
    <p:sldId id="389" r:id="rId4"/>
    <p:sldId id="390" r:id="rId5"/>
    <p:sldId id="392" r:id="rId6"/>
    <p:sldId id="386" r:id="rId7"/>
    <p:sldId id="384" r:id="rId8"/>
    <p:sldId id="393" r:id="rId9"/>
    <p:sldId id="383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D60093"/>
    <a:srgbClr val="FFFF00"/>
    <a:srgbClr val="C0C0C0"/>
    <a:srgbClr val="CC0066"/>
    <a:srgbClr val="9967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6259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 smtClean="0">
              <a:latin typeface="Times New Roman Cyr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0553-344F-4A99-873C-5D8C2393736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84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8CDE-3A62-465A-A8EE-D35781A5854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72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30E-97B5-465E-A102-733CE04C958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70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4AC0D-582C-44A8-AA5B-C44A760FBF3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85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1279-DCF7-4335-9120-E9892096D54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34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067F-9065-4269-AD79-23BF9703A4D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5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3AFB-41DA-4833-A465-66E70F0E459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39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E666-7EBB-4068-A900-C71AB86DD7A3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47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EC32-2D24-4F81-82F6-F47551F3220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24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824F8-E5F7-4B99-B2B4-AE8141E12A6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314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1789-02B4-40D4-A239-4AFCE843151A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50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1FC6624-A302-4940-9581-5EF9D45F96B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8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 фирмы. Продолжение</a:t>
            </a:r>
            <a:endParaRPr lang="ru-RU" altLang="ru-RU" sz="44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Фирма в долгосрочном периоде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0" name="Прямоугольник 14"/>
          <p:cNvSpPr>
            <a:spLocks noChangeArrowheads="1"/>
          </p:cNvSpPr>
          <p:nvPr/>
        </p:nvSpPr>
        <p:spPr bwMode="auto">
          <a:xfrm>
            <a:off x="179124" y="1065997"/>
            <a:ext cx="876573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Краткосрочный период</a:t>
            </a:r>
            <a:r>
              <a:rPr lang="ru-RU" altLang="ru-RU" sz="2200" dirty="0">
                <a:latin typeface="Times New Roman Cyr" pitchFamily="18" charset="0"/>
              </a:rPr>
              <a:t> – период, в который у фирмы зафиксированы производственные мощности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СК: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l-GR" altLang="ru-RU" sz="2200" i="1" dirty="0" smtClean="0">
                <a:latin typeface="Times New Roman Cyr" pitchFamily="18" charset="0"/>
              </a:rPr>
              <a:t>π</a:t>
            </a:r>
            <a:r>
              <a:rPr lang="en-US" altLang="ru-RU" sz="2200" i="1" dirty="0" smtClean="0">
                <a:latin typeface="Times New Roman Cyr" pitchFamily="18" charset="0"/>
              </a:rPr>
              <a:t> </a:t>
            </a:r>
            <a:r>
              <a:rPr lang="el-GR" altLang="ru-RU" sz="2200" dirty="0" smtClean="0">
                <a:latin typeface="Times New Roman Cyr" pitchFamily="18" charset="0"/>
                <a:sym typeface="Symbol"/>
              </a:rPr>
              <a:t>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max,  </a:t>
            </a:r>
            <a:r>
              <a:rPr lang="en-US" altLang="ru-RU" sz="2200" i="1" dirty="0" smtClean="0">
                <a:latin typeface="Times New Roman Cyr" pitchFamily="18" charset="0"/>
              </a:rPr>
              <a:t>p = MC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baseline="-25000" dirty="0" err="1">
                <a:latin typeface="Times New Roman Cyr" pitchFamily="18" charset="0"/>
              </a:rPr>
              <a:t>безуб</a:t>
            </a:r>
            <a:r>
              <a:rPr lang="ru-RU" altLang="ru-RU" sz="2200" dirty="0">
                <a:latin typeface="Times New Roman Cyr" pitchFamily="18" charset="0"/>
              </a:rPr>
              <a:t> = </a:t>
            </a:r>
            <a:r>
              <a:rPr lang="en-US" altLang="ru-RU" sz="2200" dirty="0">
                <a:latin typeface="Times New Roman Cyr" pitchFamily="18" charset="0"/>
              </a:rPr>
              <a:t>min </a:t>
            </a:r>
            <a:r>
              <a:rPr lang="en-US" altLang="ru-RU" sz="2200" i="1" dirty="0" smtClean="0">
                <a:latin typeface="Times New Roman Cyr" pitchFamily="18" charset="0"/>
              </a:rPr>
              <a:t>ATC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  <a:r>
              <a:rPr lang="ru-RU" altLang="ru-RU" sz="2200" dirty="0" smtClean="0">
                <a:latin typeface="Times New Roman Cyr" pitchFamily="18" charset="0"/>
              </a:rPr>
              <a:t> 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baseline="-25000" dirty="0" err="1">
                <a:latin typeface="Times New Roman Cyr" pitchFamily="18" charset="0"/>
              </a:rPr>
              <a:t>закр</a:t>
            </a:r>
            <a:r>
              <a:rPr lang="ru-RU" altLang="ru-RU" sz="2200" dirty="0">
                <a:latin typeface="Times New Roman Cyr" pitchFamily="18" charset="0"/>
              </a:rPr>
              <a:t> = </a:t>
            </a:r>
            <a:r>
              <a:rPr lang="en-US" altLang="ru-RU" sz="2200" dirty="0">
                <a:latin typeface="Times New Roman Cyr" pitchFamily="18" charset="0"/>
              </a:rPr>
              <a:t>min </a:t>
            </a:r>
            <a:r>
              <a:rPr lang="en-US" altLang="ru-RU" sz="2200" i="1" dirty="0" smtClean="0">
                <a:latin typeface="Times New Roman Cyr" pitchFamily="18" charset="0"/>
              </a:rPr>
              <a:t>AVC</a:t>
            </a:r>
            <a:r>
              <a:rPr lang="ru-RU" altLang="ru-RU" sz="2200" i="1" dirty="0" smtClean="0">
                <a:latin typeface="Times New Roman Cyr" pitchFamily="18" charset="0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 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Монополия: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l-GR" altLang="ru-RU" sz="2200" i="1" dirty="0">
                <a:latin typeface="Times New Roman Cyr" pitchFamily="18" charset="0"/>
              </a:rPr>
              <a:t>π</a:t>
            </a:r>
            <a:r>
              <a:rPr lang="en-US" altLang="ru-RU" sz="2200" i="1" dirty="0">
                <a:latin typeface="Times New Roman Cyr" pitchFamily="18" charset="0"/>
              </a:rPr>
              <a:t> </a:t>
            </a:r>
            <a:r>
              <a:rPr lang="el-GR" altLang="ru-RU" sz="2200" dirty="0">
                <a:latin typeface="Times New Roman Cyr" pitchFamily="18" charset="0"/>
                <a:sym typeface="Symbol"/>
              </a:rPr>
              <a:t>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 max,  </a:t>
            </a:r>
            <a:r>
              <a:rPr lang="en-US" altLang="ru-RU" sz="2200" i="1" dirty="0" smtClean="0">
                <a:latin typeface="Times New Roman Cyr" pitchFamily="18" charset="0"/>
              </a:rPr>
              <a:t>MR </a:t>
            </a:r>
            <a:r>
              <a:rPr lang="en-US" altLang="ru-RU" sz="2200" i="1" dirty="0">
                <a:latin typeface="Times New Roman Cyr" pitchFamily="18" charset="0"/>
              </a:rPr>
              <a:t>= </a:t>
            </a:r>
            <a:r>
              <a:rPr lang="en-US" altLang="ru-RU" sz="2200" i="1" dirty="0" smtClean="0">
                <a:latin typeface="Times New Roman Cyr" pitchFamily="18" charset="0"/>
              </a:rPr>
              <a:t>MC</a:t>
            </a:r>
            <a:r>
              <a:rPr lang="ru-RU" altLang="ru-RU" sz="2200" i="1" dirty="0" smtClean="0">
                <a:latin typeface="Times New Roman Cyr" pitchFamily="18" charset="0"/>
              </a:rPr>
              <a:t>.</a:t>
            </a:r>
            <a:endParaRPr lang="en-US" altLang="ru-RU" sz="2200" dirty="0">
              <a:latin typeface="Times New Roman Cyr" pitchFamily="18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372032" y="1895090"/>
            <a:ext cx="980512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227332" y="1065997"/>
            <a:ext cx="4753891" cy="5483745"/>
            <a:chOff x="595828" y="569837"/>
            <a:chExt cx="5291032" cy="6321105"/>
          </a:xfrm>
        </p:grpSpPr>
        <p:sp>
          <p:nvSpPr>
            <p:cNvPr id="11" name="Line 64"/>
            <p:cNvSpPr>
              <a:spLocks noChangeShapeType="1"/>
            </p:cNvSpPr>
            <p:nvPr/>
          </p:nvSpPr>
          <p:spPr bwMode="auto">
            <a:xfrm>
              <a:off x="945392" y="3623401"/>
              <a:ext cx="12" cy="2680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>
              <a:off x="945405" y="6303439"/>
              <a:ext cx="4707972" cy="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Rectangle 70"/>
            <p:cNvSpPr>
              <a:spLocks noChangeArrowheads="1"/>
            </p:cNvSpPr>
            <p:nvPr/>
          </p:nvSpPr>
          <p:spPr bwMode="auto">
            <a:xfrm>
              <a:off x="5314348" y="5855843"/>
              <a:ext cx="572512" cy="546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595828" y="3453964"/>
              <a:ext cx="337642" cy="536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6" name="Овал 15"/>
            <p:cNvSpPr/>
            <p:nvPr/>
          </p:nvSpPr>
          <p:spPr bwMode="auto">
            <a:xfrm>
              <a:off x="3588218" y="5885844"/>
              <a:ext cx="102023" cy="11162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7" name="Овал 16"/>
            <p:cNvSpPr/>
            <p:nvPr/>
          </p:nvSpPr>
          <p:spPr bwMode="auto">
            <a:xfrm>
              <a:off x="2487777" y="5877572"/>
              <a:ext cx="102023" cy="11162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9" name="Дуга 18"/>
            <p:cNvSpPr/>
            <p:nvPr/>
          </p:nvSpPr>
          <p:spPr bwMode="auto">
            <a:xfrm flipV="1">
              <a:off x="1142466" y="1018497"/>
              <a:ext cx="924387" cy="4375378"/>
            </a:xfrm>
            <a:prstGeom prst="arc">
              <a:avLst>
                <a:gd name="adj1" fmla="val 13647488"/>
                <a:gd name="adj2" fmla="val 1843818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3" name="Дуга 22"/>
            <p:cNvSpPr/>
            <p:nvPr/>
          </p:nvSpPr>
          <p:spPr bwMode="auto">
            <a:xfrm flipH="1" flipV="1">
              <a:off x="870098" y="571911"/>
              <a:ext cx="3423501" cy="5363549"/>
            </a:xfrm>
            <a:prstGeom prst="arc">
              <a:avLst>
                <a:gd name="adj1" fmla="val 16200000"/>
                <a:gd name="adj2" fmla="val 1898418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1150417" y="3636250"/>
              <a:ext cx="764768" cy="613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ATC</a:t>
              </a:r>
              <a:r>
                <a:rPr lang="en-US" altLang="ru-RU" sz="2200" baseline="-25000" dirty="0" smtClean="0">
                  <a:latin typeface="Times New Roman Cyr" pitchFamily="18" charset="0"/>
                </a:rPr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 flipV="1">
              <a:off x="2538788" y="5917996"/>
              <a:ext cx="0" cy="38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1009816" y="6298572"/>
              <a:ext cx="1477961" cy="591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/>
                <a:t>Положит.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ЭМ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35" name="Дуга 34"/>
            <p:cNvSpPr/>
            <p:nvPr/>
          </p:nvSpPr>
          <p:spPr bwMode="auto">
            <a:xfrm flipV="1">
              <a:off x="2119924" y="1558009"/>
              <a:ext cx="924387" cy="4375378"/>
            </a:xfrm>
            <a:prstGeom prst="arc">
              <a:avLst>
                <a:gd name="adj1" fmla="val 11247586"/>
                <a:gd name="adj2" fmla="val 2026006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6" name="Дуга 35"/>
            <p:cNvSpPr/>
            <p:nvPr/>
          </p:nvSpPr>
          <p:spPr bwMode="auto">
            <a:xfrm flipH="1" flipV="1">
              <a:off x="3177162" y="1560082"/>
              <a:ext cx="908232" cy="4375378"/>
            </a:xfrm>
            <a:prstGeom prst="arc">
              <a:avLst>
                <a:gd name="adj1" fmla="val 10954359"/>
                <a:gd name="adj2" fmla="val 2026006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7" name="Line 65"/>
            <p:cNvSpPr>
              <a:spLocks noChangeShapeType="1"/>
            </p:cNvSpPr>
            <p:nvPr/>
          </p:nvSpPr>
          <p:spPr bwMode="auto">
            <a:xfrm>
              <a:off x="2589800" y="5935460"/>
              <a:ext cx="1049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Дуга 37"/>
            <p:cNvSpPr/>
            <p:nvPr/>
          </p:nvSpPr>
          <p:spPr bwMode="auto">
            <a:xfrm flipV="1">
              <a:off x="1804760" y="569837"/>
              <a:ext cx="3657810" cy="5363549"/>
            </a:xfrm>
            <a:prstGeom prst="arc">
              <a:avLst>
                <a:gd name="adj1" fmla="val 16200000"/>
                <a:gd name="adj2" fmla="val 1898418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9" name="Дуга 38"/>
            <p:cNvSpPr/>
            <p:nvPr/>
          </p:nvSpPr>
          <p:spPr bwMode="auto">
            <a:xfrm flipH="1" flipV="1">
              <a:off x="4137566" y="1063922"/>
              <a:ext cx="956990" cy="4375378"/>
            </a:xfrm>
            <a:prstGeom prst="arc">
              <a:avLst>
                <a:gd name="adj1" fmla="val 13111499"/>
                <a:gd name="adj2" fmla="val 1873608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0" name="Line 65"/>
            <p:cNvSpPr>
              <a:spLocks noChangeShapeType="1"/>
            </p:cNvSpPr>
            <p:nvPr/>
          </p:nvSpPr>
          <p:spPr bwMode="auto">
            <a:xfrm flipV="1">
              <a:off x="3635987" y="5918606"/>
              <a:ext cx="0" cy="3858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4329788" y="3623401"/>
              <a:ext cx="764768" cy="613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ATC</a:t>
              </a:r>
              <a:r>
                <a:rPr lang="ru-RU" altLang="ru-RU" sz="2200" baseline="-25000" dirty="0" smtClean="0">
                  <a:latin typeface="Times New Roman Cyr" pitchFamily="18" charset="0"/>
                </a:rPr>
                <a:t>4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2417197" y="6298571"/>
              <a:ext cx="1366094" cy="591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/>
                <a:t>Пост.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ЭМ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3640173" y="6299711"/>
              <a:ext cx="1586714" cy="591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err="1" smtClean="0"/>
                <a:t>Отрицат</a:t>
              </a:r>
              <a:r>
                <a:rPr lang="ru-RU" altLang="ru-RU" sz="2200" dirty="0" smtClean="0"/>
                <a:t>.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ЭМ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1096896" y="5655062"/>
              <a:ext cx="924387" cy="613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LATC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</p:grpSp>
      <p:sp>
        <p:nvSpPr>
          <p:cNvPr id="45" name="Text Box 388"/>
          <p:cNvSpPr txBox="1">
            <a:spLocks noChangeArrowheads="1"/>
          </p:cNvSpPr>
          <p:nvPr/>
        </p:nvSpPr>
        <p:spPr bwMode="auto">
          <a:xfrm>
            <a:off x="163030" y="3099000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Эффект масштаба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6" name="Прямоугольник 14"/>
          <p:cNvSpPr>
            <a:spLocks noChangeArrowheads="1"/>
          </p:cNvSpPr>
          <p:nvPr/>
        </p:nvSpPr>
        <p:spPr bwMode="auto">
          <a:xfrm>
            <a:off x="4912983" y="3567403"/>
            <a:ext cx="412148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Положительный ЭМ: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Рост производства приводит к падению средних издержек.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Постоянный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ЭМ: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>
                <a:latin typeface="Times New Roman Cyr" pitchFamily="18" charset="0"/>
              </a:rPr>
              <a:t>Рост производства </a:t>
            </a:r>
            <a:r>
              <a:rPr lang="ru-RU" altLang="ru-RU" sz="2200" dirty="0" smtClean="0">
                <a:latin typeface="Times New Roman Cyr" pitchFamily="18" charset="0"/>
              </a:rPr>
              <a:t>сохраняет не-</a:t>
            </a:r>
            <a:r>
              <a:rPr lang="ru-RU" altLang="ru-RU" sz="2200" dirty="0" err="1" smtClean="0">
                <a:latin typeface="Times New Roman Cyr" pitchFamily="18" charset="0"/>
              </a:rPr>
              <a:t>изменными</a:t>
            </a:r>
            <a:r>
              <a:rPr lang="ru-RU" altLang="ru-RU" sz="2200" dirty="0" smtClean="0">
                <a:latin typeface="Times New Roman Cyr" pitchFamily="18" charset="0"/>
              </a:rPr>
              <a:t> средние издержки.</a:t>
            </a:r>
            <a:endParaRPr lang="ru-RU" altLang="ru-RU" sz="2200" dirty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Отрицательный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ЭМ: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>
                <a:latin typeface="Times New Roman Cyr" pitchFamily="18" charset="0"/>
              </a:rPr>
              <a:t>Рост производства приводит </a:t>
            </a:r>
            <a:r>
              <a:rPr lang="ru-RU" altLang="ru-RU" sz="2200" dirty="0" smtClean="0">
                <a:latin typeface="Times New Roman Cyr" pitchFamily="18" charset="0"/>
              </a:rPr>
              <a:t>к увеличению </a:t>
            </a:r>
            <a:r>
              <a:rPr lang="ru-RU" altLang="ru-RU" sz="2200" dirty="0">
                <a:latin typeface="Times New Roman Cyr" pitchFamily="18" charset="0"/>
              </a:rPr>
              <a:t>средних </a:t>
            </a:r>
            <a:r>
              <a:rPr lang="ru-RU" altLang="ru-RU" sz="2200" dirty="0" smtClean="0">
                <a:latin typeface="Times New Roman Cyr" pitchFamily="18" charset="0"/>
              </a:rPr>
              <a:t>издержек.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2563" y="2426081"/>
            <a:ext cx="8762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Долгосрочный период </a:t>
            </a:r>
            <a:r>
              <a:rPr lang="ru-RU" altLang="ru-RU" sz="2200" dirty="0"/>
              <a:t>– период, в который можно изменить все факторы производства, фирмы входят на рынок и уходят с рынка.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45" grpId="0"/>
      <p:bldP spid="4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Эффект масштаба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производственные функции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5" name="Прямоугольник 13"/>
          <p:cNvSpPr>
            <a:spLocks noChangeArrowheads="1"/>
          </p:cNvSpPr>
          <p:nvPr/>
        </p:nvSpPr>
        <p:spPr bwMode="auto">
          <a:xfrm>
            <a:off x="133289" y="1517440"/>
            <a:ext cx="892581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Ключевые особенности каждого из участков: 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Положительный ЭМ: </a:t>
            </a:r>
            <a:r>
              <a:rPr lang="ru-RU" altLang="ru-RU" sz="2200" dirty="0" smtClean="0">
                <a:latin typeface="Times New Roman Cyr" pitchFamily="18" charset="0"/>
              </a:rPr>
              <a:t>переход к более эффективным технологиям.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Постоянный ЭМ: </a:t>
            </a:r>
            <a:r>
              <a:rPr lang="ru-RU" altLang="ru-RU" sz="2200" dirty="0" smtClean="0">
                <a:latin typeface="Times New Roman Cyr" pitchFamily="18" charset="0"/>
              </a:rPr>
              <a:t>тиражирование технологии.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Отрицательный ЭМ: </a:t>
            </a:r>
            <a:r>
              <a:rPr lang="ru-RU" altLang="ru-RU" sz="2200" dirty="0" smtClean="0">
                <a:latin typeface="Times New Roman Cyr" pitchFamily="18" charset="0"/>
              </a:rPr>
              <a:t>сложности координации.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13"/>
              <p:cNvSpPr>
                <a:spLocks noChangeArrowheads="1"/>
              </p:cNvSpPr>
              <p:nvPr/>
            </p:nvSpPr>
            <p:spPr bwMode="auto">
              <a:xfrm>
                <a:off x="108650" y="3127876"/>
                <a:ext cx="8925813" cy="2123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Положительный ЭМ: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рост использования факторов в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раз приводит к росту производства более чем в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раз: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/>
                      </a:rPr>
                      <m:t>𝑞</m:t>
                    </m:r>
                    <m:r>
                      <a:rPr lang="en-US" altLang="ru-RU" sz="2200" b="0" i="1" smtClean="0">
                        <a:latin typeface="Cambria Math"/>
                      </a:rPr>
                      <m:t>(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𝐾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,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𝐿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)≥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𝑞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/>
                      </a:rPr>
                      <m:t>𝐾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Постоянный ЭМ: </a:t>
                </a:r>
                <a:r>
                  <a:rPr lang="ru-RU" altLang="ru-RU" sz="2200" dirty="0">
                    <a:latin typeface="Times New Roman Cyr" pitchFamily="18" charset="0"/>
                  </a:rPr>
                  <a:t>рост использования факторов в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раз </a:t>
                </a:r>
                <a:r>
                  <a:rPr lang="ru-RU" altLang="ru-RU" sz="2200" dirty="0">
                    <a:latin typeface="Times New Roman Cyr" pitchFamily="18" charset="0"/>
                  </a:rPr>
                  <a:t>приводит к росту производства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в точности </a:t>
                </a:r>
                <a:r>
                  <a:rPr lang="ru-RU" altLang="ru-RU" sz="2200" dirty="0">
                    <a:latin typeface="Times New Roman Cyr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>
                    <a:latin typeface="Times New Roman Cyr" pitchFamily="18" charset="0"/>
                  </a:rPr>
                  <a:t>раз: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ru-RU" sz="2200" i="1">
                            <a:latin typeface="Cambria Math"/>
                            <a:sym typeface="Symbol"/>
                          </a:rPr>
                          <m:t>𝐾</m:t>
                        </m:r>
                        <m:r>
                          <a:rPr lang="en-US" altLang="ru-RU" sz="2200" i="1">
                            <a:latin typeface="Cambria Math"/>
                            <a:sym typeface="Symbol"/>
                          </a:rPr>
                          <m:t>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ru-RU" sz="2200" i="1">
                            <a:latin typeface="Cambria Math"/>
                            <a:sym typeface="Symbol"/>
                          </a:rPr>
                          <m:t>𝐿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ru-RU" sz="2200" i="1">
                        <a:latin typeface="Cambria Math"/>
                        <a:sym typeface="Symbol"/>
                      </a:rPr>
                      <m:t>𝑞</m:t>
                    </m:r>
                    <m:r>
                      <a:rPr lang="ru-RU" altLang="ru-RU" sz="2200" i="1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𝐾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Отрицательный ЭМ: </a:t>
                </a:r>
                <a:r>
                  <a:rPr lang="ru-RU" altLang="ru-RU" sz="2200" dirty="0">
                    <a:latin typeface="Times New Roman Cyr" pitchFamily="18" charset="0"/>
                  </a:rPr>
                  <a:t>рост использования факторов в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>
                    <a:latin typeface="Times New Roman Cyr" pitchFamily="18" charset="0"/>
                  </a:rPr>
                  <a:t>раз приводит к росту производства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менее чем в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>
                    <a:latin typeface="Times New Roman Cyr" pitchFamily="18" charset="0"/>
                  </a:rPr>
                  <a:t>раз: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ru-RU" sz="2200" i="1">
                            <a:latin typeface="Cambria Math"/>
                            <a:sym typeface="Symbol"/>
                          </a:rPr>
                          <m:t>𝐾</m:t>
                        </m:r>
                        <m:r>
                          <a:rPr lang="en-US" altLang="ru-RU" sz="2200" i="1">
                            <a:latin typeface="Cambria Math"/>
                            <a:sym typeface="Symbol"/>
                          </a:rPr>
                          <m:t>,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ru-RU" sz="2200" i="1">
                            <a:latin typeface="Cambria Math"/>
                            <a:sym typeface="Symbol"/>
                          </a:rPr>
                          <m:t>𝐿</m:t>
                        </m:r>
                      </m:e>
                    </m:d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≤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ru-RU" sz="2200" i="1">
                        <a:latin typeface="Cambria Math"/>
                        <a:sym typeface="Symbol"/>
                      </a:rPr>
                      <m:t>𝑞</m:t>
                    </m:r>
                    <m:r>
                      <a:rPr lang="ru-RU" altLang="ru-RU" sz="2200" i="1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𝐾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𝐿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ru-RU" altLang="ru-RU" sz="2200" dirty="0">
                    <a:latin typeface="Times New Roman Cyr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9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650" y="3127876"/>
                <a:ext cx="8925813" cy="2123658"/>
              </a:xfrm>
              <a:prstGeom prst="rect">
                <a:avLst/>
              </a:prstGeom>
              <a:blipFill>
                <a:blip r:embed="rId3"/>
                <a:stretch>
                  <a:fillRect l="-888" t="-2011" r="-888" b="-51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13"/>
              <p:cNvSpPr>
                <a:spLocks noChangeArrowheads="1"/>
              </p:cNvSpPr>
              <p:nvPr/>
            </p:nvSpPr>
            <p:spPr bwMode="auto">
              <a:xfrm>
                <a:off x="108650" y="5420701"/>
                <a:ext cx="892581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Функция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 Cyr" pitchFamily="18" charset="0"/>
                  </a:rPr>
                  <a:t>Кобба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-Дугласа: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ru-RU" sz="2200" b="0" i="1" smtClean="0">
                            <a:latin typeface="Cambria Math"/>
                            <a:sym typeface="Symbol"/>
                          </a:rPr>
                          <m:t>𝐾</m:t>
                        </m:r>
                        <m:r>
                          <a:rPr lang="en-US" altLang="ru-RU" sz="2200" b="0" i="1" smtClean="0">
                            <a:latin typeface="Cambria Math"/>
                            <a:sym typeface="Symbol"/>
                          </a:rPr>
                          <m:t>,  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𝜆</m:t>
                        </m:r>
                        <m:r>
                          <a:rPr lang="en-US" altLang="ru-RU" sz="2200" b="0" i="1" smtClean="0">
                            <a:latin typeface="Cambria Math"/>
                            <a:sym typeface="Symbol"/>
                          </a:rPr>
                          <m:t>𝐿</m:t>
                        </m:r>
                      </m:e>
                    </m:d>
                    <m:r>
                      <a:rPr lang="ru-RU" altLang="ru-RU" sz="22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𝐴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ru-RU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𝜆</m:t>
                        </m:r>
                        <m:r>
                          <a:rPr lang="en-US" altLang="ru-RU" sz="2200" b="0" i="1" smtClean="0">
                            <a:latin typeface="Cambria Math"/>
                            <a:sym typeface="Symbol"/>
                          </a:rPr>
                          <m:t>𝐾</m:t>
                        </m:r>
                      </m:e>
                    </m:d>
                    <m:r>
                      <a:rPr lang="en-US" altLang="ru-RU" sz="2200" b="0" i="1" baseline="30000" smtClean="0">
                        <a:latin typeface="Cambria Math"/>
                        <a:sym typeface="Symbol"/>
                      </a:rPr>
                      <m:t>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ru-RU" alt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𝜆</m:t>
                        </m:r>
                        <m:r>
                          <a:rPr lang="en-US" altLang="ru-RU" sz="2200" b="0" i="1" smtClean="0">
                            <a:latin typeface="Cambria Math"/>
                            <a:sym typeface="Symbol"/>
                          </a:rPr>
                          <m:t>𝐿</m:t>
                        </m:r>
                      </m:e>
                    </m:d>
                    <m:r>
                      <a:rPr lang="en-US" altLang="ru-RU" sz="2200" i="1" baseline="30000" smtClean="0">
                        <a:latin typeface="Cambria Math"/>
                        <a:sym typeface="Symbol"/>
                      </a:rPr>
                      <m:t></m:t>
                    </m:r>
                    <m:r>
                      <a:rPr lang="en-US" altLang="ru-RU" sz="2200" b="0" i="1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a:rPr lang="ru-RU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𝜆</m:t>
                    </m:r>
                    <m:r>
                      <m:rPr>
                        <m:nor/>
                      </m:rPr>
                      <a:rPr lang="en-US" altLang="ru-RU" sz="2200" baseline="30000" dirty="0">
                        <a:latin typeface="Times New Roman Cyr" pitchFamily="18" charset="0"/>
                        <a:sym typeface="Symbol"/>
                      </a:rPr>
                      <m:t>+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𝐴𝐾</m:t>
                    </m:r>
                    <m:r>
                      <a:rPr lang="en-US" altLang="ru-RU" sz="2200" i="1" baseline="30000">
                        <a:latin typeface="Cambria Math"/>
                        <a:sym typeface="Symbol"/>
                      </a:rPr>
                      <m:t></m:t>
                    </m:r>
                    <m:r>
                      <a:rPr lang="en-US" altLang="ru-RU" sz="2200" b="0" i="1" smtClean="0">
                        <a:latin typeface="Cambria Math"/>
                        <a:sym typeface="Symbol"/>
                      </a:rPr>
                      <m:t>𝐿</m:t>
                    </m:r>
                    <m:r>
                      <a:rPr lang="en-US" altLang="ru-RU" sz="2200" i="1" baseline="30000">
                        <a:latin typeface="Cambria Math"/>
                        <a:sym typeface="Symbol"/>
                      </a:rPr>
                      <m:t>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Линейная функция: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</a:t>
                </a:r>
                <a:r>
                  <a:rPr lang="ru-RU" altLang="ru-RU" sz="2200" dirty="0">
                    <a:latin typeface="Times New Roman Cyr" pitchFamily="18" charset="0"/>
                  </a:rPr>
                  <a:t>𝑞(</a:t>
                </a:r>
                <a14:m>
                  <m:oMath xmlns:m="http://schemas.openxmlformats.org/officeDocument/2006/math">
                    <m:r>
                      <a:rPr lang="ru-RU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𝜆</m:t>
                    </m:r>
                  </m:oMath>
                </a14:m>
                <a:r>
                  <a:rPr lang="ru-RU" altLang="ru-RU" sz="2200" dirty="0">
                    <a:latin typeface="Times New Roman Cyr" pitchFamily="18" charset="0"/>
                  </a:rPr>
                  <a:t>𝐾,</a:t>
                </a:r>
                <a:r>
                  <a:rPr lang="ru-RU" altLang="ru-RU" sz="2200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𝜆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𝐿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)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=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a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(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/>
                  </a:rPr>
                  <a:t>K</a:t>
                </a:r>
                <a:r>
                  <a:rPr lang="en-US" altLang="ru-RU" sz="2200" dirty="0" smtClean="0">
                    <a:latin typeface="Times New Roman Cyr" pitchFamily="18" charset="0"/>
                    <a:sym typeface="Symbol"/>
                  </a:rPr>
                  <a:t>) 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/>
                  </a:rPr>
                  <a:t>+ b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(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/>
                  </a:rPr>
                  <a:t>L</a:t>
                </a:r>
                <a:r>
                  <a:rPr lang="en-US" altLang="ru-RU" sz="2200" dirty="0" smtClean="0">
                    <a:latin typeface="Times New Roman Cyr" pitchFamily="18" charset="0"/>
                    <a:sym typeface="Symbol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ru-RU" sz="2200" i="1" dirty="0">
                        <a:latin typeface="Times New Roman Cyr" pitchFamily="18" charset="0"/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en-US" altLang="ru-RU" sz="2200" b="0" i="0" dirty="0" smtClean="0">
                        <a:latin typeface="Times New Roman Cyr" pitchFamily="18" charset="0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ru-RU" sz="2200" i="1" dirty="0">
                        <a:latin typeface="Times New Roman Cyr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ru-RU" sz="2200" i="1" dirty="0">
                        <a:latin typeface="Times New Roman Cyr" pitchFamily="18" charset="0"/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ru-RU" sz="2200" dirty="0">
                        <a:latin typeface="Times New Roman Cyr" pitchFamily="18" charset="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altLang="ru-RU" sz="2200" i="1" dirty="0">
                        <a:latin typeface="Times New Roman Cyr" pitchFamily="18" charset="0"/>
                        <a:sym typeface="Symbol"/>
                      </a:rPr>
                      <m:t>+ </m:t>
                    </m:r>
                    <m:r>
                      <m:rPr>
                        <m:nor/>
                      </m:rPr>
                      <a:rPr lang="en-US" altLang="ru-RU" sz="2200" i="1" dirty="0">
                        <a:latin typeface="Times New Roman Cyr" pitchFamily="18" charset="0"/>
                        <a:sym typeface="Symbol"/>
                      </a:rPr>
                      <m:t>bL</m:t>
                    </m:r>
                    <m:r>
                      <m:rPr>
                        <m:nor/>
                      </m:rPr>
                      <a:rPr lang="en-US" altLang="ru-RU" sz="2200" b="0" dirty="0" smtClean="0">
                        <a:latin typeface="Times New Roman Cyr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ru-RU" altLang="ru-RU" sz="2200" dirty="0">
                    <a:latin typeface="Times New Roman Cyr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3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650" y="5420701"/>
                <a:ext cx="8925813" cy="769441"/>
              </a:xfrm>
              <a:prstGeom prst="rect">
                <a:avLst/>
              </a:prstGeom>
              <a:blipFill>
                <a:blip r:embed="rId4"/>
                <a:stretch>
                  <a:fillRect l="-888" t="-5556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354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49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Особенности монополистического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ценообразования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130628" y="1518561"/>
            <a:ext cx="882113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Монополия – неэффективна</a:t>
            </a:r>
            <a:r>
              <a:rPr lang="ru-RU" altLang="ru-RU" sz="2200" dirty="0" smtClean="0">
                <a:latin typeface="Times New Roman Cyr" pitchFamily="18" charset="0"/>
              </a:rPr>
              <a:t> из-за занижения выпуска относительно уровня совершенной конкуренции.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дискриминация </a:t>
            </a:r>
            <a:r>
              <a:rPr lang="ru-RU" altLang="ru-RU" sz="2200" dirty="0" smtClean="0">
                <a:latin typeface="Times New Roman Cyr" pitchFamily="18" charset="0"/>
              </a:rPr>
              <a:t>– продажа продукции разным потребителям по разным ценам; механизм, позволяющий снизить неэффективность. При этом большая часть потребительского излишка достается фирме.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7" name="Прямоугольник 14"/>
          <p:cNvSpPr>
            <a:spLocks noChangeArrowheads="1"/>
          </p:cNvSpPr>
          <p:nvPr/>
        </p:nvSpPr>
        <p:spPr bwMode="auto">
          <a:xfrm>
            <a:off x="130627" y="3333717"/>
            <a:ext cx="88211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Условия ценовой дискриминации: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Наличие рыночной власти.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Присутствие потребителей с разной ценовой эластичностью спроса.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Ограниченность возможности перепродажи.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8" name="Прямоугольник 14"/>
          <p:cNvSpPr>
            <a:spLocks noChangeArrowheads="1"/>
          </p:cNvSpPr>
          <p:nvPr/>
        </p:nvSpPr>
        <p:spPr bwMode="auto">
          <a:xfrm>
            <a:off x="130627" y="4862265"/>
            <a:ext cx="88211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Виды ценовой дискриминации: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ЦД 1-степени (совершенная ЦД – каждому потребителю своя цена!)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ЦД 2-степени (добровольный выбор условий потребителями).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ЦД 3-степени (жесткое разделение рынка на сегменты).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221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дискриминация 1-степени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1" name="Прямоугольник 14"/>
          <p:cNvSpPr>
            <a:spLocks noChangeArrowheads="1"/>
          </p:cNvSpPr>
          <p:nvPr/>
        </p:nvSpPr>
        <p:spPr bwMode="auto">
          <a:xfrm>
            <a:off x="2815270" y="1111806"/>
            <a:ext cx="61652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## </a:t>
            </a:r>
            <a:r>
              <a:rPr lang="ru-RU" altLang="ru-RU" sz="2200" dirty="0" smtClean="0">
                <a:latin typeface="Times New Roman Cyr" pitchFamily="18" charset="0"/>
              </a:rPr>
              <a:t>Восточный базар, постоянная часть двойного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 тарифа,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аукционы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26205" y="1090243"/>
            <a:ext cx="2767495" cy="2463527"/>
            <a:chOff x="172495" y="1322259"/>
            <a:chExt cx="3434821" cy="2674962"/>
          </a:xfrm>
        </p:grpSpPr>
        <p:sp>
          <p:nvSpPr>
            <p:cNvPr id="29" name="Line 64"/>
            <p:cNvSpPr>
              <a:spLocks noChangeShapeType="1"/>
            </p:cNvSpPr>
            <p:nvPr/>
          </p:nvSpPr>
          <p:spPr bwMode="auto">
            <a:xfrm>
              <a:off x="573477" y="1360492"/>
              <a:ext cx="11" cy="22518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65"/>
            <p:cNvSpPr>
              <a:spLocks noChangeShapeType="1"/>
            </p:cNvSpPr>
            <p:nvPr/>
          </p:nvSpPr>
          <p:spPr bwMode="auto">
            <a:xfrm flipV="1">
              <a:off x="573489" y="3610199"/>
              <a:ext cx="2872823" cy="1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 flipV="1">
              <a:off x="575606" y="2895682"/>
              <a:ext cx="2573191" cy="516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3052633" y="3181998"/>
              <a:ext cx="554683" cy="45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257081" y="1322259"/>
              <a:ext cx="327127" cy="450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7" name="Rectangle 70"/>
            <p:cNvSpPr>
              <a:spLocks noChangeArrowheads="1"/>
            </p:cNvSpPr>
            <p:nvPr/>
          </p:nvSpPr>
          <p:spPr bwMode="auto">
            <a:xfrm>
              <a:off x="2127796" y="3574352"/>
              <a:ext cx="622214" cy="42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578641" y="1585856"/>
              <a:ext cx="2570156" cy="20227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74"/>
            <p:cNvSpPr>
              <a:spLocks noChangeShapeType="1"/>
            </p:cNvSpPr>
            <p:nvPr/>
          </p:nvSpPr>
          <p:spPr bwMode="auto">
            <a:xfrm flipH="1" flipV="1">
              <a:off x="573477" y="3228631"/>
              <a:ext cx="873240" cy="2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871973" y="1556453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2715434" y="2509858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4" name="Line 74"/>
            <p:cNvSpPr>
              <a:spLocks noChangeShapeType="1"/>
            </p:cNvSpPr>
            <p:nvPr/>
          </p:nvSpPr>
          <p:spPr bwMode="auto">
            <a:xfrm flipH="1" flipV="1">
              <a:off x="2426983" y="3035839"/>
              <a:ext cx="0" cy="57279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 flipH="1" flipV="1">
              <a:off x="584208" y="3039432"/>
              <a:ext cx="18360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172495" y="2767390"/>
              <a:ext cx="406146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7" name="Прямоугольный треугольник 46"/>
            <p:cNvSpPr/>
            <p:nvPr/>
          </p:nvSpPr>
          <p:spPr bwMode="auto">
            <a:xfrm>
              <a:off x="575606" y="1585856"/>
              <a:ext cx="1844647" cy="1449983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8" name="Прямоугольный треугольник 47"/>
            <p:cNvSpPr/>
            <p:nvPr/>
          </p:nvSpPr>
          <p:spPr bwMode="auto">
            <a:xfrm flipV="1">
              <a:off x="575606" y="3039430"/>
              <a:ext cx="1844647" cy="372555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556538" y="2450178"/>
              <a:ext cx="1222978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>
                  <a:solidFill>
                    <a:schemeClr val="bg2"/>
                  </a:solidFill>
                  <a:latin typeface="Times New Roman Cyr" pitchFamily="18" charset="0"/>
                </a:rPr>
                <a:t>С</a:t>
              </a:r>
              <a:r>
                <a:rPr lang="en-US" altLang="ru-RU" sz="2200" i="1" dirty="0" smtClean="0">
                  <a:solidFill>
                    <a:schemeClr val="bg2"/>
                  </a:solidFill>
                  <a:latin typeface="Times New Roman Cyr" pitchFamily="18" charset="0"/>
                </a:rPr>
                <a:t>S</a:t>
              </a:r>
              <a:r>
                <a:rPr lang="en-US" altLang="ru-RU" sz="2200" dirty="0" smtClean="0">
                  <a:solidFill>
                    <a:schemeClr val="bg2"/>
                  </a:solidFill>
                  <a:latin typeface="Times New Roman Cyr" pitchFamily="18" charset="0"/>
                  <a:sym typeface="Symbol"/>
                </a:rPr>
                <a:t></a:t>
              </a:r>
              <a:r>
                <a:rPr lang="en-US" altLang="ru-RU" sz="2200" i="1" dirty="0" smtClean="0">
                  <a:solidFill>
                    <a:schemeClr val="bg2"/>
                  </a:solidFill>
                  <a:latin typeface="Times New Roman Cyr" pitchFamily="18" charset="0"/>
                  <a:sym typeface="Symbol"/>
                </a:rPr>
                <a:t>PS</a:t>
              </a:r>
              <a:endParaRPr lang="ru-RU" altLang="ru-RU" sz="2200" i="1" dirty="0">
                <a:solidFill>
                  <a:schemeClr val="bg2"/>
                </a:solidFill>
                <a:latin typeface="Times New Roman Cyr" pitchFamily="18" charset="0"/>
              </a:endParaRPr>
            </a:p>
          </p:txBody>
        </p: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184061" y="4921231"/>
            <a:ext cx="89090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Открытые аукционы: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Английский (повышающий) – «12 стульев», «</a:t>
            </a:r>
            <a:r>
              <a:rPr lang="en-US" altLang="ru-RU" sz="2200" dirty="0">
                <a:latin typeface="Times New Roman Cyr" pitchFamily="18" charset="-52"/>
              </a:rPr>
              <a:t>Sotheby’s</a:t>
            </a:r>
            <a:r>
              <a:rPr lang="ru-RU" altLang="ru-RU" sz="2200" dirty="0">
                <a:latin typeface="Times New Roman Cyr" pitchFamily="18" charset="-52"/>
              </a:rPr>
              <a:t>».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Голландский (понижающий) – тюльпаны в Голландии.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182563" y="5943653"/>
            <a:ext cx="8909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Закрытые аукционы: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Первой </a:t>
            </a:r>
            <a:r>
              <a:rPr lang="ru-RU" altLang="ru-RU" sz="2200" dirty="0" smtClean="0">
                <a:latin typeface="Times New Roman Cyr" pitchFamily="18" charset="-52"/>
              </a:rPr>
              <a:t>цены.     2. Второй цены (</a:t>
            </a:r>
            <a:r>
              <a:rPr lang="ru-RU" altLang="ru-RU" sz="2200" dirty="0" err="1" smtClean="0">
                <a:latin typeface="Times New Roman Cyr" pitchFamily="18" charset="-52"/>
              </a:rPr>
              <a:t>Викри</a:t>
            </a:r>
            <a:r>
              <a:rPr lang="ru-RU" altLang="ru-RU" sz="2200" dirty="0" smtClean="0">
                <a:latin typeface="Times New Roman Cyr" pitchFamily="18" charset="-52"/>
              </a:rPr>
              <a:t>).     3. Со </a:t>
            </a:r>
            <a:r>
              <a:rPr lang="ru-RU" altLang="ru-RU" sz="2200" dirty="0">
                <a:latin typeface="Times New Roman Cyr" pitchFamily="18" charset="-52"/>
              </a:rPr>
              <a:t>всеобщей </a:t>
            </a:r>
            <a:r>
              <a:rPr lang="ru-RU" altLang="ru-RU" sz="2200" dirty="0" smtClean="0">
                <a:latin typeface="Times New Roman Cyr" pitchFamily="18" charset="-52"/>
              </a:rPr>
              <a:t>оплатой.</a:t>
            </a:r>
            <a:endParaRPr lang="ru-RU" altLang="ru-RU" sz="2200" dirty="0">
              <a:latin typeface="Times New Roman Cyr" pitchFamily="18" charset="-52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33031" y="3517327"/>
            <a:ext cx="876110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Оптимальность</a:t>
            </a:r>
            <a:r>
              <a:rPr lang="ru-RU" altLang="ru-RU" sz="2200" dirty="0" smtClean="0">
                <a:latin typeface="Times New Roman Cyr" pitchFamily="18" charset="-52"/>
              </a:rPr>
              <a:t> – собрать </a:t>
            </a:r>
            <a:r>
              <a:rPr lang="ru-RU" altLang="ru-RU" sz="2200" dirty="0">
                <a:latin typeface="Times New Roman Cyr" pitchFamily="18" charset="-52"/>
              </a:rPr>
              <a:t>максимум </a:t>
            </a:r>
            <a:r>
              <a:rPr lang="ru-RU" altLang="ru-RU" sz="2200" dirty="0" smtClean="0">
                <a:latin typeface="Times New Roman Cyr" pitchFamily="18" charset="-52"/>
              </a:rPr>
              <a:t>денег. Частоты </a:t>
            </a:r>
            <a:r>
              <a:rPr lang="en-US" altLang="ru-RU" sz="2200" dirty="0">
                <a:latin typeface="Times New Roman Cyr" pitchFamily="18" charset="-52"/>
              </a:rPr>
              <a:t>3G</a:t>
            </a:r>
            <a:r>
              <a:rPr lang="ru-RU" altLang="ru-RU" sz="2200" dirty="0">
                <a:latin typeface="Times New Roman Cyr" pitchFamily="18" charset="-52"/>
              </a:rPr>
              <a:t> </a:t>
            </a:r>
            <a:r>
              <a:rPr lang="ru-RU" altLang="ru-RU" sz="2200" dirty="0" smtClean="0">
                <a:latin typeface="Times New Roman Cyr" pitchFamily="18" charset="-52"/>
              </a:rPr>
              <a:t>–</a:t>
            </a:r>
            <a:br>
              <a:rPr lang="ru-RU" altLang="ru-RU" sz="2200" dirty="0" smtClean="0">
                <a:latin typeface="Times New Roman Cyr" pitchFamily="18" charset="-52"/>
              </a:rPr>
            </a:br>
            <a:r>
              <a:rPr lang="ru-RU" altLang="ru-RU" sz="2200" dirty="0" smtClean="0">
                <a:latin typeface="Times New Roman Cyr" pitchFamily="18" charset="-52"/>
              </a:rPr>
              <a:t>650 евро/чел</a:t>
            </a:r>
            <a:r>
              <a:rPr lang="ru-RU" altLang="ru-RU" sz="2200" dirty="0">
                <a:latin typeface="Times New Roman Cyr" pitchFamily="18" charset="-52"/>
              </a:rPr>
              <a:t>. в </a:t>
            </a:r>
            <a:r>
              <a:rPr lang="ru-RU" altLang="ru-RU" sz="2200" dirty="0" smtClean="0">
                <a:latin typeface="Times New Roman Cyr" pitchFamily="18" charset="-52"/>
              </a:rPr>
              <a:t>Великобритании</a:t>
            </a:r>
            <a:r>
              <a:rPr lang="en-US" altLang="ru-RU" sz="2200" dirty="0" smtClean="0">
                <a:latin typeface="Times New Roman Cyr" pitchFamily="18" charset="-52"/>
              </a:rPr>
              <a:t> vs </a:t>
            </a:r>
            <a:r>
              <a:rPr lang="en-US" altLang="ru-RU" sz="2200" dirty="0">
                <a:latin typeface="Times New Roman Cyr" pitchFamily="18" charset="-52"/>
              </a:rPr>
              <a:t>20 </a:t>
            </a:r>
            <a:r>
              <a:rPr lang="ru-RU" altLang="ru-RU" sz="2200" dirty="0">
                <a:latin typeface="Times New Roman Cyr" pitchFamily="18" charset="-52"/>
              </a:rPr>
              <a:t>евро/чел. в Швейцарии.</a:t>
            </a:r>
          </a:p>
          <a:p>
            <a:pPr>
              <a:buFontTx/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Эффективность</a:t>
            </a:r>
            <a:r>
              <a:rPr lang="ru-RU" altLang="ru-RU" sz="2200" dirty="0" smtClean="0">
                <a:latin typeface="Times New Roman Cyr" pitchFamily="18" charset="-52"/>
              </a:rPr>
              <a:t> – распределить </a:t>
            </a:r>
            <a:r>
              <a:rPr lang="ru-RU" altLang="ru-RU" sz="2200" dirty="0">
                <a:latin typeface="Times New Roman Cyr" pitchFamily="18" charset="-52"/>
              </a:rPr>
              <a:t>собственность.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Получить информацию об оценках </a:t>
            </a:r>
            <a:r>
              <a:rPr lang="ru-RU" altLang="ru-RU" sz="2200" dirty="0" smtClean="0">
                <a:latin typeface="Times New Roman Cyr" pitchFamily="18" charset="-52"/>
              </a:rPr>
              <a:t>участников.</a:t>
            </a:r>
            <a:endParaRPr lang="ru-RU" altLang="ru-RU" sz="2200" dirty="0">
              <a:latin typeface="Times New Roman Cyr" pitchFamily="18" charset="-52"/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2839108" y="1825493"/>
            <a:ext cx="614137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Преимущества аукционов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Работают с «тонкими рынками</a:t>
            </a:r>
            <a:r>
              <a:rPr lang="ru-RU" altLang="ru-RU" sz="2200" dirty="0" smtClean="0">
                <a:latin typeface="Times New Roman Cyr" pitchFamily="18" charset="-52"/>
              </a:rPr>
              <a:t>», в </a:t>
            </a:r>
            <a:r>
              <a:rPr lang="ru-RU" altLang="ru-RU" sz="2200" dirty="0" err="1">
                <a:latin typeface="Times New Roman Cyr" pitchFamily="18" charset="-52"/>
              </a:rPr>
              <a:t>т.ч</a:t>
            </a:r>
            <a:r>
              <a:rPr lang="ru-RU" altLang="ru-RU" sz="2200" dirty="0">
                <a:latin typeface="Times New Roman Cyr" pitchFamily="18" charset="-52"/>
              </a:rPr>
              <a:t>. с </a:t>
            </a:r>
            <a:r>
              <a:rPr lang="ru-RU" altLang="ru-RU" sz="2200" dirty="0" smtClean="0">
                <a:latin typeface="Times New Roman Cyr" pitchFamily="18" charset="-52"/>
              </a:rPr>
              <a:t>экс-</a:t>
            </a:r>
            <a:br>
              <a:rPr lang="ru-RU" altLang="ru-RU" sz="2200" dirty="0" smtClean="0">
                <a:latin typeface="Times New Roman Cyr" pitchFamily="18" charset="-52"/>
              </a:rPr>
            </a:br>
            <a:r>
              <a:rPr lang="ru-RU" altLang="ru-RU" sz="2200" dirty="0" err="1" smtClean="0">
                <a:latin typeface="Times New Roman Cyr" pitchFamily="18" charset="-52"/>
              </a:rPr>
              <a:t>клюзивными</a:t>
            </a:r>
            <a:r>
              <a:rPr lang="ru-RU" altLang="ru-RU" sz="2200" dirty="0" smtClean="0">
                <a:latin typeface="Times New Roman Cyr" pitchFamily="18" charset="-52"/>
              </a:rPr>
              <a:t> </a:t>
            </a:r>
            <a:r>
              <a:rPr lang="ru-RU" altLang="ru-RU" sz="2200" dirty="0">
                <a:latin typeface="Times New Roman Cyr" pitchFamily="18" charset="-52"/>
              </a:rPr>
              <a:t>товарами.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Работают при наличии частной информации.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Формируют цены.</a:t>
            </a:r>
          </a:p>
        </p:txBody>
      </p:sp>
    </p:spTree>
    <p:extLst>
      <p:ext uri="{BB962C8B-B14F-4D97-AF65-F5344CB8AC3E}">
        <p14:creationId xmlns:p14="http://schemas.microsoft.com/office/powerpoint/2010/main" val="164139293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9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дискриминация 2-степени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0" name="Прямоугольник 14"/>
          <p:cNvSpPr>
            <a:spLocks noChangeArrowheads="1"/>
          </p:cNvSpPr>
          <p:nvPr/>
        </p:nvSpPr>
        <p:spPr bwMode="auto">
          <a:xfrm>
            <a:off x="145708" y="1074717"/>
            <a:ext cx="888875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1.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дискриминация по объемам.</a:t>
            </a:r>
            <a:r>
              <a:rPr lang="ru-RU" altLang="ru-RU" sz="2200" dirty="0" smtClean="0">
                <a:latin typeface="Times New Roman Cyr" pitchFamily="18" charset="0"/>
              </a:rPr>
              <a:t/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en-US" altLang="ru-RU" sz="2200" dirty="0" smtClean="0">
                <a:latin typeface="Times New Roman Cyr" pitchFamily="18" charset="0"/>
              </a:rPr>
              <a:t>     ## </a:t>
            </a:r>
            <a:r>
              <a:rPr lang="ru-RU" altLang="ru-RU" sz="2200" dirty="0" smtClean="0">
                <a:latin typeface="Times New Roman Cyr" pitchFamily="18" charset="0"/>
              </a:rPr>
              <a:t>Опт-розница, карточки в метро, сигареты блоками, сок коробками,</a:t>
            </a:r>
            <a:endParaRPr lang="en-US" altLang="ru-RU" sz="2200" dirty="0" smtClean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     </a:t>
            </a:r>
            <a:r>
              <a:rPr lang="ru-RU" altLang="ru-RU" sz="2200" dirty="0" smtClean="0">
                <a:latin typeface="Times New Roman Cyr" pitchFamily="18" charset="0"/>
              </a:rPr>
              <a:t>     двойной тариф, </a:t>
            </a:r>
            <a:r>
              <a:rPr lang="ru-RU" altLang="ru-RU" sz="2200" dirty="0" err="1" smtClean="0">
                <a:latin typeface="Times New Roman Cyr" pitchFamily="18" charset="0"/>
              </a:rPr>
              <a:t>безлимитный</a:t>
            </a:r>
            <a:r>
              <a:rPr lang="ru-RU" altLang="ru-RU" sz="2200" dirty="0" smtClean="0">
                <a:latin typeface="Times New Roman Cyr" pitchFamily="18" charset="0"/>
              </a:rPr>
              <a:t> тариф.</a:t>
            </a:r>
          </a:p>
        </p:txBody>
      </p:sp>
      <p:sp>
        <p:nvSpPr>
          <p:cNvPr id="85" name="Прямоугольник 14"/>
          <p:cNvSpPr>
            <a:spLocks noChangeArrowheads="1"/>
          </p:cNvSpPr>
          <p:nvPr/>
        </p:nvSpPr>
        <p:spPr bwMode="auto">
          <a:xfrm>
            <a:off x="137150" y="4904629"/>
            <a:ext cx="880239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</a:rPr>
              <a:t>## </a:t>
            </a:r>
            <a:r>
              <a:rPr lang="ru-RU" altLang="ru-RU" sz="2200" dirty="0" smtClean="0">
                <a:latin typeface="Times New Roman Cyr" pitchFamily="18" charset="0"/>
              </a:rPr>
              <a:t>Сниженные цены для школьников, студентов, пенсионеров;</a:t>
            </a:r>
            <a:endParaRPr lang="en-US" altLang="ru-RU" sz="2200" dirty="0" smtClean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    </a:t>
            </a:r>
            <a:r>
              <a:rPr lang="ru-RU" altLang="ru-RU" sz="2200" dirty="0" smtClean="0">
                <a:latin typeface="Times New Roman Cyr" pitchFamily="18" charset="0"/>
              </a:rPr>
              <a:t>Повышенные цены для иностранцев;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     Различные цены для различных рынков;</a:t>
            </a:r>
            <a:br>
              <a:rPr lang="ru-RU" altLang="ru-RU" sz="2200" dirty="0" smtClean="0">
                <a:latin typeface="Times New Roman Cyr" pitchFamily="18" charset="0"/>
              </a:rPr>
            </a:br>
            <a:r>
              <a:rPr lang="ru-RU" altLang="ru-RU" sz="2200" dirty="0" smtClean="0">
                <a:latin typeface="Times New Roman Cyr" pitchFamily="18" charset="0"/>
              </a:rPr>
              <a:t>     Сезонные скидки, купоны скидок, продажи по каталогам,…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sp>
        <p:nvSpPr>
          <p:cNvPr id="38" name="Text Box 388"/>
          <p:cNvSpPr txBox="1">
            <a:spLocks noChangeArrowheads="1"/>
          </p:cNvSpPr>
          <p:nvPr/>
        </p:nvSpPr>
        <p:spPr bwMode="auto">
          <a:xfrm>
            <a:off x="182563" y="4319854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дискриминация 3-степени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150" y="2129166"/>
            <a:ext cx="88973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b="1" dirty="0" smtClean="0">
                <a:solidFill>
                  <a:srgbClr val="00FFFF"/>
                </a:solidFill>
              </a:rPr>
              <a:t>2. 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Ценовая </a:t>
            </a:r>
            <a:r>
              <a:rPr lang="ru-RU" altLang="ru-RU" sz="2200" b="1" dirty="0">
                <a:solidFill>
                  <a:srgbClr val="00FFFF"/>
                </a:solidFill>
              </a:rPr>
              <a:t>дискриминация по качеству, условиям продажи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</a:t>
            </a:r>
            <a:r>
              <a:rPr lang="ru-RU" altLang="ru-RU" sz="2200" b="1" dirty="0">
                <a:solidFill>
                  <a:srgbClr val="00FFFF"/>
                </a:solidFill>
              </a:rPr>
              <a:t/>
            </a:r>
            <a:br>
              <a:rPr lang="ru-RU" altLang="ru-RU" sz="2200" b="1" dirty="0">
                <a:solidFill>
                  <a:srgbClr val="00FFFF"/>
                </a:solidFill>
              </a:rPr>
            </a:br>
            <a:r>
              <a:rPr lang="en-US" altLang="ru-RU" sz="2200" b="1" dirty="0" smtClean="0">
                <a:solidFill>
                  <a:srgbClr val="00FFFF"/>
                </a:solidFill>
              </a:rPr>
              <a:t>     </a:t>
            </a:r>
            <a:r>
              <a:rPr lang="en-US" altLang="ru-RU" sz="2200" dirty="0" smtClean="0"/>
              <a:t>## </a:t>
            </a:r>
            <a:r>
              <a:rPr lang="ru-RU" altLang="ru-RU" sz="2200" dirty="0"/>
              <a:t>купе-плацкарта, бизнес-эконом, подарочные издания, упаковка и</a:t>
            </a:r>
            <a:br>
              <a:rPr lang="ru-RU" altLang="ru-RU" sz="2200" dirty="0"/>
            </a:br>
            <a:r>
              <a:rPr lang="ru-RU" altLang="ru-RU" sz="2200" dirty="0"/>
              <a:t>     </a:t>
            </a:r>
            <a:r>
              <a:rPr lang="en-US" altLang="ru-RU" sz="2200" dirty="0" smtClean="0"/>
              <a:t>     </a:t>
            </a:r>
            <a:r>
              <a:rPr lang="ru-RU" altLang="ru-RU" sz="2200" dirty="0" smtClean="0"/>
              <a:t>другие </a:t>
            </a:r>
            <a:r>
              <a:rPr lang="ru-RU" altLang="ru-RU" sz="2200" dirty="0"/>
              <a:t>дополнительные услуги, пакетирование и связывание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2059" y="3175328"/>
            <a:ext cx="88887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b="1" dirty="0" smtClean="0">
                <a:solidFill>
                  <a:srgbClr val="00FFFF"/>
                </a:solidFill>
              </a:rPr>
              <a:t>3. 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Ценовая </a:t>
            </a:r>
            <a:r>
              <a:rPr lang="ru-RU" altLang="ru-RU" sz="2200" b="1" dirty="0">
                <a:solidFill>
                  <a:srgbClr val="00FFFF"/>
                </a:solidFill>
              </a:rPr>
              <a:t>дискриминация по времени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</a:t>
            </a:r>
            <a:endParaRPr lang="en-US" altLang="ru-RU" sz="2200" b="1" dirty="0" smtClean="0">
              <a:solidFill>
                <a:srgbClr val="00FFFF"/>
              </a:solidFill>
            </a:endParaRPr>
          </a:p>
          <a:p>
            <a:r>
              <a:rPr lang="en-US" altLang="ru-RU" sz="2200" dirty="0" smtClean="0"/>
              <a:t>     ## </a:t>
            </a:r>
            <a:r>
              <a:rPr lang="ru-RU" altLang="ru-RU" sz="2200" dirty="0"/>
              <a:t>Интернет ночью, вход в развлекательные центры в выходные дни,</a:t>
            </a:r>
            <a:br>
              <a:rPr lang="ru-RU" altLang="ru-RU" sz="2200" dirty="0"/>
            </a:br>
            <a:r>
              <a:rPr lang="ru-RU" altLang="ru-RU" sz="2200" dirty="0"/>
              <a:t>     </a:t>
            </a:r>
            <a:r>
              <a:rPr lang="en-US" altLang="ru-RU" sz="2200" dirty="0" smtClean="0"/>
              <a:t>     </a:t>
            </a:r>
            <a:r>
              <a:rPr lang="ru-RU" altLang="ru-RU" sz="2200" dirty="0" smtClean="0"/>
              <a:t>авиабилеты </a:t>
            </a:r>
            <a:r>
              <a:rPr lang="ru-RU" altLang="ru-RU" sz="2200" dirty="0"/>
              <a:t>заранее, тарифы РЖД, </a:t>
            </a:r>
            <a:r>
              <a:rPr lang="ru-RU" altLang="ru-RU" sz="2200" dirty="0" err="1"/>
              <a:t>межвременная</a:t>
            </a:r>
            <a:r>
              <a:rPr lang="ru-RU" altLang="ru-RU" sz="2200" dirty="0"/>
              <a:t> дискриминация.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/>
      <p:bldP spid="38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Анализ долгосрочных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инвестиционных проектов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2648"/>
              </p:ext>
            </p:extLst>
          </p:nvPr>
        </p:nvGraphicFramePr>
        <p:xfrm>
          <a:off x="174586" y="1613325"/>
          <a:ext cx="8778605" cy="3345043"/>
        </p:xfrm>
        <a:graphic>
          <a:graphicData uri="http://schemas.openxmlformats.org/drawingml/2006/table">
            <a:tbl>
              <a:tblPr/>
              <a:tblGrid>
                <a:gridCol w="228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Сейчас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Через 1 год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Через 2 года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Итого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1296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1296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70163"/>
              </p:ext>
            </p:extLst>
          </p:nvPr>
        </p:nvGraphicFramePr>
        <p:xfrm>
          <a:off x="176858" y="1615597"/>
          <a:ext cx="8778605" cy="3345043"/>
        </p:xfrm>
        <a:graphic>
          <a:graphicData uri="http://schemas.openxmlformats.org/drawingml/2006/table">
            <a:tbl>
              <a:tblPr/>
              <a:tblGrid>
                <a:gridCol w="228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–300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–1000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1080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Прямоугольник 14"/>
          <p:cNvSpPr>
            <a:spLocks noChangeArrowheads="1"/>
          </p:cNvSpPr>
          <p:nvPr/>
        </p:nvSpPr>
        <p:spPr bwMode="auto">
          <a:xfrm>
            <a:off x="27296" y="5013813"/>
            <a:ext cx="911670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Дисконт – процент, уравнивающий будущие и текущие прибыли и убытки.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Характеристика инвестора! Связана с доступностью кредита.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Типично </a:t>
            </a:r>
            <a:r>
              <a:rPr lang="en-US" altLang="ru-RU" sz="2200" i="1" dirty="0" smtClean="0">
                <a:latin typeface="Times New Roman Cyr" pitchFamily="18" charset="0"/>
              </a:rPr>
              <a:t>d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 max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доступная ставка по депозиту;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sym typeface="Symbol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               </a:t>
            </a:r>
            <a:r>
              <a:rPr lang="en-US" altLang="ru-RU" sz="2200" i="1" dirty="0" smtClean="0">
                <a:latin typeface="Times New Roman Cyr" pitchFamily="18" charset="0"/>
              </a:rPr>
              <a:t>d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 min </a:t>
            </a:r>
            <a:r>
              <a:rPr lang="ru-RU" altLang="ru-RU" sz="2200" dirty="0">
                <a:latin typeface="Times New Roman Cyr" pitchFamily="18" charset="0"/>
                <a:sym typeface="Symbol"/>
              </a:rPr>
              <a:t>доступная ставка по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кредиту.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40" y="6394242"/>
            <a:ext cx="22188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200" dirty="0"/>
              <a:t>## </a:t>
            </a:r>
            <a:r>
              <a:rPr lang="en-US" altLang="ru-RU" sz="2200" i="1" dirty="0"/>
              <a:t>d </a:t>
            </a:r>
            <a:r>
              <a:rPr lang="en-US" altLang="ru-RU" sz="2200" dirty="0"/>
              <a:t>= 0,2 = 20</a:t>
            </a:r>
            <a:r>
              <a:rPr lang="en-US" altLang="ru-RU" sz="2200" dirty="0" smtClean="0"/>
              <a:t>%.</a:t>
            </a:r>
            <a:endParaRPr lang="en-US" altLang="ru-RU" sz="2200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Чистая текущая стоимость (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NPV)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Прямоугольник 14"/>
          <p:cNvSpPr>
            <a:spLocks noChangeArrowheads="1"/>
          </p:cNvSpPr>
          <p:nvPr/>
        </p:nvSpPr>
        <p:spPr bwMode="auto">
          <a:xfrm>
            <a:off x="3207422" y="1088675"/>
            <a:ext cx="58270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NPV </a:t>
            </a:r>
            <a:r>
              <a:rPr lang="en-US" altLang="ru-RU" sz="2200" dirty="0" smtClean="0">
                <a:latin typeface="Times New Roman Cyr" pitchFamily="18" charset="0"/>
              </a:rPr>
              <a:t>&gt; 0 – </a:t>
            </a:r>
            <a:r>
              <a:rPr lang="ru-RU" altLang="ru-RU" sz="2200" dirty="0" smtClean="0">
                <a:latin typeface="Times New Roman Cyr" pitchFamily="18" charset="0"/>
              </a:rPr>
              <a:t>проект выгодно реализовывать,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NPV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&lt;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0 –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проект недостаточно доходен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  <a:sym typeface="Symbol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                при заданном дисконте.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2563" y="1102323"/>
                <a:ext cx="2615781" cy="104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/>
                        </a:rPr>
                        <m:t>𝑁𝑃𝑉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ru-RU" sz="22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t-BR" alt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3" y="1102323"/>
                <a:ext cx="2615781" cy="10445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14"/>
          <p:cNvSpPr>
            <a:spLocks noChangeArrowheads="1"/>
          </p:cNvSpPr>
          <p:nvPr/>
        </p:nvSpPr>
        <p:spPr bwMode="auto">
          <a:xfrm>
            <a:off x="182564" y="2194141"/>
            <a:ext cx="88519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Другие показатели: </a:t>
            </a:r>
          </a:p>
          <a:p>
            <a:pPr marL="355600" indent="-35560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  <a:sym typeface="Symbol"/>
              </a:rPr>
              <a:t>При сравнении проектов кроме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NPV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важно учитывать величину ин-</a:t>
            </a:r>
            <a:r>
              <a:rPr lang="ru-RU" altLang="ru-RU" sz="2200" dirty="0" err="1" smtClean="0">
                <a:latin typeface="Times New Roman Cyr" pitchFamily="18" charset="0"/>
                <a:sym typeface="Symbol"/>
              </a:rPr>
              <a:t>вестиций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и расчетный период проектов 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индикатор скорости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IS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.</a:t>
            </a:r>
          </a:p>
          <a:p>
            <a:pPr marL="355600" indent="-355600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  <a:sym typeface="Symbol"/>
              </a:rPr>
              <a:t>Также важен вопрос: какую доходность приносит проект?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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внут-ренняя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 норма доходности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IRR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sp>
        <p:nvSpPr>
          <p:cNvPr id="9" name="Text Box 388"/>
          <p:cNvSpPr txBox="1">
            <a:spLocks noChangeArrowheads="1"/>
          </p:cNvSpPr>
          <p:nvPr/>
        </p:nvSpPr>
        <p:spPr bwMode="auto">
          <a:xfrm>
            <a:off x="182562" y="4103892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Внутренняя норма доходности (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IRR)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0" name="Прямоугольник 14"/>
          <p:cNvSpPr>
            <a:spLocks noChangeArrowheads="1"/>
          </p:cNvSpPr>
          <p:nvPr/>
        </p:nvSpPr>
        <p:spPr bwMode="auto">
          <a:xfrm>
            <a:off x="182561" y="4797834"/>
            <a:ext cx="89614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Прямая задача: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задан дисконт, находим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NPV.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Обратная задача: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NPV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=0,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находим внутреннюю норму доходности 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IRR</a:t>
            </a:r>
            <a:endParaRPr lang="en-US" altLang="ru-RU" sz="2200" i="1" dirty="0">
              <a:latin typeface="Times New Roman Cyr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82564" y="5458571"/>
                <a:ext cx="3997441" cy="104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ru-RU" sz="22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t-BR" alt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altLang="ru-RU" sz="2200" b="0" i="1" smtClean="0">
                              <a:latin typeface="Cambria Math"/>
                            </a:rPr>
                            <m:t>=0 </m:t>
                          </m:r>
                          <m:r>
                            <a:rPr lang="en-US" altLang="ru-RU" sz="22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u-RU" altLang="ru-RU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u-RU" altLang="ru-RU" sz="2200" b="0" i="1" smtClean="0">
                              <a:latin typeface="Cambria Math"/>
                              <a:sym typeface="Symbol"/>
                            </a:rPr>
                            <m:t>  </m:t>
                          </m:r>
                          <m:r>
                            <a:rPr lang="en-US" altLang="ru-RU" sz="2200" b="0" i="1" smtClean="0">
                              <a:latin typeface="Cambria Math"/>
                              <a:sym typeface="Symbol"/>
                            </a:rPr>
                            <m:t>  </m:t>
                          </m:r>
                          <m:r>
                            <a:rPr lang="en-US" altLang="ru-RU" sz="2200" b="0" i="1" smtClean="0">
                              <a:latin typeface="Cambria Math"/>
                              <a:sym typeface="Symbol"/>
                            </a:rPr>
                            <m:t>𝑑</m:t>
                          </m:r>
                          <m:r>
                            <a:rPr lang="en-US" altLang="ru-RU" sz="2200" b="0" i="1" smtClean="0">
                              <a:latin typeface="Cambria Math"/>
                              <a:sym typeface="Symbol"/>
                            </a:rPr>
                            <m:t>=</m:t>
                          </m:r>
                          <m:r>
                            <a:rPr lang="en-US" altLang="ru-RU" sz="2200" b="0" i="1" smtClean="0">
                              <a:latin typeface="Cambria Math"/>
                              <a:sym typeface="Symbol"/>
                            </a:rPr>
                            <m:t>𝐼𝑅𝑅</m:t>
                          </m:r>
                        </m:e>
                      </m:nary>
                    </m:oMath>
                  </m:oMathPara>
                </a14:m>
                <a:endParaRPr lang="en-US" altLang="ru-RU" sz="2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4" y="5458571"/>
                <a:ext cx="3997441" cy="10445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4503762" y="5499035"/>
            <a:ext cx="44724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i="1" dirty="0">
                <a:sym typeface="Symbol"/>
              </a:rPr>
              <a:t>IRR</a:t>
            </a:r>
            <a:r>
              <a:rPr lang="ru-RU" altLang="ru-RU" sz="2200" dirty="0">
                <a:sym typeface="Symbol"/>
              </a:rPr>
              <a:t> – характеристика </a:t>
            </a:r>
            <a:r>
              <a:rPr lang="ru-RU" altLang="ru-RU" sz="2200" dirty="0" err="1" smtClean="0">
                <a:sym typeface="Symbol"/>
              </a:rPr>
              <a:t>инвестицион</a:t>
            </a:r>
            <a:r>
              <a:rPr lang="en-US" altLang="ru-RU" sz="2200" dirty="0" smtClean="0">
                <a:sym typeface="Symbol"/>
              </a:rPr>
              <a:t>-</a:t>
            </a:r>
            <a:r>
              <a:rPr lang="ru-RU" altLang="ru-RU" sz="2200" dirty="0" err="1" smtClean="0">
                <a:sym typeface="Symbol"/>
              </a:rPr>
              <a:t>ного</a:t>
            </a:r>
            <a:r>
              <a:rPr lang="ru-RU" altLang="ru-RU" sz="2200" dirty="0" smtClean="0">
                <a:sym typeface="Symbol"/>
              </a:rPr>
              <a:t> </a:t>
            </a:r>
            <a:r>
              <a:rPr lang="ru-RU" altLang="ru-RU" sz="2200" dirty="0">
                <a:sym typeface="Symbol"/>
              </a:rPr>
              <a:t>проекта, вкладываем средства в наиболее прибыльные.</a:t>
            </a:r>
          </a:p>
        </p:txBody>
      </p:sp>
    </p:spTree>
    <p:extLst>
      <p:ext uri="{BB962C8B-B14F-4D97-AF65-F5344CB8AC3E}">
        <p14:creationId xmlns:p14="http://schemas.microsoft.com/office/powerpoint/2010/main" val="30039840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  <p:bldP spid="9" grpId="0"/>
      <p:bldP spid="10" grpId="0"/>
      <p:bldP spid="11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22636</TotalTime>
  <Words>717</Words>
  <Application>Microsoft Office PowerPoint</Application>
  <PresentationFormat>Экран (4:3)</PresentationFormat>
  <Paragraphs>154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672</cp:revision>
  <dcterms:created xsi:type="dcterms:W3CDTF">1997-05-19T02:18:46Z</dcterms:created>
  <dcterms:modified xsi:type="dcterms:W3CDTF">2019-02-04T08:02:29Z</dcterms:modified>
</cp:coreProperties>
</file>