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91" r:id="rId2"/>
    <p:sldId id="400" r:id="rId3"/>
    <p:sldId id="401" r:id="rId4"/>
    <p:sldId id="396" r:id="rId5"/>
    <p:sldId id="397" r:id="rId6"/>
    <p:sldId id="398" r:id="rId7"/>
    <p:sldId id="389" r:id="rId8"/>
    <p:sldId id="390" r:id="rId9"/>
    <p:sldId id="392" r:id="rId10"/>
    <p:sldId id="386" r:id="rId11"/>
    <p:sldId id="384" r:id="rId12"/>
    <p:sldId id="393" r:id="rId13"/>
    <p:sldId id="394" r:id="rId14"/>
    <p:sldId id="383" r:id="rId15"/>
    <p:sldId id="40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D60093"/>
    <a:srgbClr val="FFFF00"/>
    <a:srgbClr val="C0C0C0"/>
    <a:srgbClr val="CC0066"/>
    <a:srgbClr val="9967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6259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 smtClean="0">
              <a:latin typeface="Times New Roman Cyr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0553-344F-4A99-873C-5D8C2393736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84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8CDE-3A62-465A-A8EE-D35781A5854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72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30E-97B5-465E-A102-733CE04C958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70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4AC0D-582C-44A8-AA5B-C44A760FBF3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85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1279-DCF7-4335-9120-E9892096D54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34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067F-9065-4269-AD79-23BF9703A4D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5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3AFB-41DA-4833-A465-66E70F0E459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39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E666-7EBB-4068-A900-C71AB86DD7A3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47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EC32-2D24-4F81-82F6-F47551F3220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24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824F8-E5F7-4B99-B2B4-AE8141E12A6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314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1789-02B4-40D4-A239-4AFCE843151A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50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1FC6624-A302-4940-9581-5EF9D45F96B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6.jpe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9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 организации рынков</a:t>
            </a:r>
            <a:endParaRPr lang="ru-RU" altLang="ru-RU" sz="44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Бертрана (1883)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41840"/>
              </p:ext>
            </p:extLst>
          </p:nvPr>
        </p:nvGraphicFramePr>
        <p:xfrm>
          <a:off x="3143762" y="1843973"/>
          <a:ext cx="3827053" cy="113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Формула" r:id="rId3" imgW="2692080" imgH="799920" progId="Equation.3">
                  <p:embed/>
                </p:oleObj>
              </mc:Choice>
              <mc:Fallback>
                <p:oleObj name="Формула" r:id="rId3" imgW="2692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762" y="1843973"/>
                        <a:ext cx="3827053" cy="1134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05988" y="1090117"/>
            <a:ext cx="85750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Олигополисты конкурируют по ценам. Весь спрос делится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между</a:t>
            </a:r>
          </a:p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продавцами</a:t>
            </a:r>
            <a:r>
              <a:rPr lang="ru-RU" altLang="ru-RU" sz="2200" b="1" dirty="0">
                <a:solidFill>
                  <a:srgbClr val="00FFFF"/>
                </a:solidFill>
              </a:rPr>
              <a:t>,  которые  устанавливают  минимальную 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цену.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96588" y="2167500"/>
            <a:ext cx="28621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Для случая двух фирм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3375" y="2916705"/>
            <a:ext cx="88408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Оптимальная стратегия:</a:t>
            </a:r>
            <a:r>
              <a:rPr lang="ru-RU" altLang="ru-RU" sz="2200" dirty="0"/>
              <a:t> удешевление продукции с целью захвата </a:t>
            </a:r>
            <a:r>
              <a:rPr lang="ru-RU" altLang="ru-RU" sz="2200" dirty="0" smtClean="0"/>
              <a:t>все-</a:t>
            </a:r>
            <a:r>
              <a:rPr lang="ru-RU" altLang="ru-RU" sz="2200" dirty="0" err="1" smtClean="0"/>
              <a:t>го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рынка при любых ценах конкурентов, превышающих себестоимость.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2238" y="3668963"/>
            <a:ext cx="87982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Парадокс Бертрана:</a:t>
            </a:r>
          </a:p>
          <a:p>
            <a:r>
              <a:rPr lang="ru-RU" altLang="ru-RU" sz="2200" dirty="0"/>
              <a:t>Равновесие на рынке с небольшим количеством фирм достигается при продаже продукции по издержкам.  Фирмы не в состоянии обеспечить себе положительную прибыль, производя однородную продукцию</a:t>
            </a:r>
            <a:r>
              <a:rPr lang="en-US" altLang="ru-RU" sz="2200" dirty="0"/>
              <a:t>.</a:t>
            </a:r>
            <a:endParaRPr lang="ru-RU" altLang="ru-RU" sz="2200" dirty="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82238" y="5042788"/>
            <a:ext cx="87745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Выходы из парадокса Бертрана: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Динамическая ценовая конкуренция.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Модель </a:t>
            </a:r>
            <a:r>
              <a:rPr lang="ru-RU" altLang="ru-RU" sz="2200" dirty="0" err="1">
                <a:latin typeface="Times New Roman Cyr" pitchFamily="18" charset="-52"/>
              </a:rPr>
              <a:t>Эджворта</a:t>
            </a:r>
            <a:r>
              <a:rPr lang="ru-RU" altLang="ru-RU" sz="2200" dirty="0">
                <a:latin typeface="Times New Roman Cyr" pitchFamily="18" charset="-52"/>
              </a:rPr>
              <a:t>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Модели с возрастающими предельными издержками.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Модели с дифференцированным продуктом.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 со сговором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562" y="1075368"/>
            <a:ext cx="87979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Олигополия со сговором</a:t>
            </a:r>
            <a:r>
              <a:rPr lang="ru-RU" altLang="ru-RU" sz="2200" dirty="0">
                <a:latin typeface="+mn-lt"/>
              </a:rPr>
              <a:t> – фирмы пытаются в целях повышения </a:t>
            </a:r>
            <a:r>
              <a:rPr lang="ru-RU" altLang="ru-RU" sz="2200" dirty="0" err="1" smtClean="0">
                <a:latin typeface="+mn-lt"/>
              </a:rPr>
              <a:t>соб-ственной</a:t>
            </a:r>
            <a:r>
              <a:rPr lang="ru-RU" altLang="ru-RU" sz="2200" dirty="0" smtClean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прибыли найти кооперативное решение.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0274" y="1782040"/>
            <a:ext cx="87883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Эдвард </a:t>
            </a:r>
            <a:r>
              <a:rPr lang="ru-RU" altLang="ru-RU" sz="2200" b="1" dirty="0" err="1">
                <a:solidFill>
                  <a:srgbClr val="00FFFF"/>
                </a:solidFill>
              </a:rPr>
              <a:t>Чемберлин</a:t>
            </a:r>
            <a:r>
              <a:rPr lang="ru-RU" altLang="ru-RU" sz="2200" b="1" dirty="0">
                <a:solidFill>
                  <a:srgbClr val="00FFFF"/>
                </a:solidFill>
              </a:rPr>
              <a:t>:</a:t>
            </a:r>
          </a:p>
          <a:p>
            <a:pPr eaLnBrk="1" hangingPunct="1"/>
            <a:r>
              <a:rPr lang="ru-RU" altLang="ru-RU" sz="2200" dirty="0"/>
              <a:t>Фирмы признают свою взаимозависимость и поддерживают </a:t>
            </a:r>
            <a:r>
              <a:rPr lang="ru-RU" altLang="ru-RU" sz="2200" dirty="0" smtClean="0"/>
              <a:t>монополь-</a:t>
            </a:r>
            <a:r>
              <a:rPr lang="ru-RU" altLang="ru-RU" sz="2200" dirty="0" err="1" smtClean="0"/>
              <a:t>ную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цену без явного сговора. </a:t>
            </a:r>
            <a:r>
              <a:rPr lang="ru-RU" altLang="ru-RU" sz="2200" dirty="0" smtClean="0"/>
              <a:t> При </a:t>
            </a:r>
            <a:r>
              <a:rPr lang="ru-RU" altLang="ru-RU" sz="2200" dirty="0"/>
              <a:t>наличии небольшого числа </a:t>
            </a:r>
            <a:r>
              <a:rPr lang="ru-RU" altLang="ru-RU" sz="2200" dirty="0" smtClean="0"/>
              <a:t>продав-</a:t>
            </a:r>
            <a:r>
              <a:rPr lang="ru-RU" altLang="ru-RU" sz="2200" dirty="0" err="1" smtClean="0"/>
              <a:t>цов</a:t>
            </a:r>
            <a:r>
              <a:rPr lang="ru-RU" altLang="ru-RU" sz="2200" dirty="0" smtClean="0"/>
              <a:t> собственное </a:t>
            </a:r>
            <a:r>
              <a:rPr lang="ru-RU" altLang="ru-RU" sz="2200" dirty="0"/>
              <a:t>действие каждого оказывает значительное влияние на конкурентов, которые не будут мириться с потерями. </a:t>
            </a:r>
            <a:r>
              <a:rPr lang="ru-RU" altLang="ru-RU" sz="2200" dirty="0" smtClean="0"/>
              <a:t> Снижение </a:t>
            </a:r>
            <a:r>
              <a:rPr lang="ru-RU" altLang="ru-RU" sz="2200" dirty="0"/>
              <a:t>цены, предпринятое кем бы то ни было, приводит к снижению цен остальных фирм и уменьшению собственных прибылей.  Равновесный результат будет таким же, как если бы между фирмами существовало </a:t>
            </a:r>
            <a:r>
              <a:rPr lang="ru-RU" altLang="ru-RU" sz="2200" dirty="0" smtClean="0"/>
              <a:t>монополи-</a:t>
            </a:r>
            <a:r>
              <a:rPr lang="ru-RU" altLang="ru-RU" sz="2200" dirty="0" err="1" smtClean="0"/>
              <a:t>стическое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соглашение.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80273" y="4869854"/>
            <a:ext cx="878833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Модели олигополии со сговором: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Неявный сговор (ценовое лидерство).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Модель </a:t>
            </a:r>
            <a:r>
              <a:rPr lang="ru-RU" altLang="ru-RU" sz="2200" dirty="0" err="1" smtClean="0"/>
              <a:t>Форхаймера</a:t>
            </a:r>
            <a:r>
              <a:rPr lang="ru-RU" altLang="ru-RU" sz="2200" dirty="0" smtClean="0"/>
              <a:t> (доминирующая фирма)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Картель.</a:t>
            </a:r>
          </a:p>
          <a:p>
            <a:pPr marL="457200" indent="-457200" eaLnBrk="1" hangingPunct="1">
              <a:buAutoNum type="arabicPeriod"/>
            </a:pPr>
            <a:r>
              <a:rPr lang="ru-RU" altLang="ru-RU" sz="2200" dirty="0" smtClean="0"/>
              <a:t>Картель + конкурентное окружение.</a:t>
            </a:r>
            <a:endParaRPr lang="ru-RU" altLang="ru-RU" sz="2200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Ценовые лидеры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88900" y="1017125"/>
            <a:ext cx="8945563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Доминирующая  фирма </a:t>
            </a:r>
            <a:r>
              <a:rPr lang="ru-RU" altLang="ru-RU" sz="2200" dirty="0" smtClean="0">
                <a:latin typeface="Times New Roman Cyr" pitchFamily="18" charset="-52"/>
              </a:rPr>
              <a:t>– фирма</a:t>
            </a:r>
            <a:r>
              <a:rPr lang="ru-RU" altLang="ru-RU" sz="2200" dirty="0">
                <a:latin typeface="Times New Roman Cyr" pitchFamily="18" charset="-52"/>
              </a:rPr>
              <a:t>, </a:t>
            </a:r>
            <a:r>
              <a:rPr lang="ru-RU" altLang="ru-RU" sz="2200" dirty="0" smtClean="0">
                <a:latin typeface="Times New Roman Cyr" pitchFamily="18" charset="-52"/>
              </a:rPr>
              <a:t>владеющая </a:t>
            </a:r>
            <a:r>
              <a:rPr lang="ru-RU" altLang="ru-RU" sz="2200" dirty="0">
                <a:latin typeface="Times New Roman Cyr" pitchFamily="18" charset="-52"/>
              </a:rPr>
              <a:t>большей долей на </a:t>
            </a:r>
            <a:r>
              <a:rPr lang="ru-RU" altLang="ru-RU" sz="2200" dirty="0" err="1" smtClean="0">
                <a:latin typeface="Times New Roman Cyr" pitchFamily="18" charset="-52"/>
              </a:rPr>
              <a:t>рын-ке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и большими ресурсами, </a:t>
            </a:r>
            <a:r>
              <a:rPr lang="ru-RU" altLang="ru-RU" sz="2200" dirty="0" smtClean="0">
                <a:latin typeface="Times New Roman Cyr" pitchFamily="18" charset="-52"/>
              </a:rPr>
              <a:t>которые позволяют </a:t>
            </a:r>
            <a:r>
              <a:rPr lang="ru-RU" altLang="ru-RU" sz="2200" dirty="0">
                <a:latin typeface="Times New Roman Cyr" pitchFamily="18" charset="-52"/>
              </a:rPr>
              <a:t>дольше других </a:t>
            </a:r>
            <a:r>
              <a:rPr lang="ru-RU" altLang="ru-RU" sz="2200" dirty="0" err="1" smtClean="0">
                <a:latin typeface="Times New Roman Cyr" pitchFamily="18" charset="-52"/>
              </a:rPr>
              <a:t>выдер</a:t>
            </a:r>
            <a:r>
              <a:rPr lang="ru-RU" altLang="ru-RU" sz="2200" dirty="0" smtClean="0">
                <a:latin typeface="Times New Roman Cyr" pitchFamily="18" charset="-52"/>
              </a:rPr>
              <a:t>-живать </a:t>
            </a:r>
            <a:r>
              <a:rPr lang="ru-RU" altLang="ru-RU" sz="2200" dirty="0">
                <a:latin typeface="Times New Roman Cyr" pitchFamily="18" charset="-52"/>
              </a:rPr>
              <a:t>ценовую войну. </a:t>
            </a:r>
            <a:r>
              <a:rPr lang="ru-RU" altLang="ru-RU" sz="2200" dirty="0" smtClean="0">
                <a:latin typeface="Times New Roman Cyr" pitchFamily="18" charset="-52"/>
              </a:rPr>
              <a:t>Часто лидер выпускает </a:t>
            </a:r>
            <a:r>
              <a:rPr lang="ru-RU" altLang="ru-RU" sz="2200" dirty="0">
                <a:latin typeface="Times New Roman Cyr" pitchFamily="18" charset="-52"/>
              </a:rPr>
              <a:t>продукт более </a:t>
            </a:r>
            <a:r>
              <a:rPr lang="ru-RU" altLang="ru-RU" sz="2200" dirty="0" smtClean="0">
                <a:latin typeface="Times New Roman Cyr" pitchFamily="18" charset="-52"/>
              </a:rPr>
              <a:t>высоко-</a:t>
            </a:r>
            <a:r>
              <a:rPr lang="ru-RU" altLang="ru-RU" sz="2200" dirty="0" err="1" smtClean="0">
                <a:latin typeface="Times New Roman Cyr" pitchFamily="18" charset="-52"/>
              </a:rPr>
              <a:t>го</a:t>
            </a:r>
            <a:r>
              <a:rPr lang="ru-RU" altLang="ru-RU" sz="2200" dirty="0" smtClean="0">
                <a:latin typeface="Times New Roman Cyr" pitchFamily="18" charset="-52"/>
              </a:rPr>
              <a:t> качества</a:t>
            </a:r>
            <a:r>
              <a:rPr lang="ru-RU" altLang="ru-RU" sz="2200" dirty="0">
                <a:latin typeface="Times New Roman Cyr" pitchFamily="18" charset="-52"/>
              </a:rPr>
              <a:t>, чем аутсайдеры. </a:t>
            </a:r>
            <a:r>
              <a:rPr lang="ru-RU" altLang="ru-RU" sz="2200" dirty="0" smtClean="0">
                <a:latin typeface="Times New Roman Cyr" pitchFamily="18" charset="-52"/>
              </a:rPr>
              <a:t>При </a:t>
            </a:r>
            <a:r>
              <a:rPr lang="ru-RU" altLang="ru-RU" sz="2200" dirty="0">
                <a:latin typeface="Times New Roman Cyr" pitchFamily="18" charset="-52"/>
              </a:rPr>
              <a:t>этом высокое качество продукта </a:t>
            </a:r>
            <a:r>
              <a:rPr lang="ru-RU" altLang="ru-RU" sz="2200" dirty="0" smtClean="0">
                <a:latin typeface="Times New Roman Cyr" pitchFamily="18" charset="-52"/>
              </a:rPr>
              <a:t>оп-</a:t>
            </a:r>
            <a:r>
              <a:rPr lang="ru-RU" altLang="ru-RU" sz="2200" dirty="0" err="1" smtClean="0">
                <a:latin typeface="Times New Roman Cyr" pitchFamily="18" charset="-52"/>
              </a:rPr>
              <a:t>ределяется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не только внутренними свойствами выпускаемого товара, но рекламой и репутацией фирмы.</a:t>
            </a:r>
            <a:endParaRPr lang="ru-RU" altLang="ru-RU" sz="2200" dirty="0">
              <a:latin typeface="Times New Roman" pitchFamily="18" charset="0"/>
            </a:endParaRPr>
          </a:p>
          <a:p>
            <a:pPr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Группа небольших фирм, заключивших картельное соглашение</a:t>
            </a:r>
            <a:r>
              <a:rPr lang="ru-RU" altLang="ru-RU" sz="2200" dirty="0">
                <a:latin typeface="Times New Roman Cyr" pitchFamily="18" charset="-52"/>
              </a:rPr>
              <a:t>. </a:t>
            </a:r>
            <a:r>
              <a:rPr lang="ru-RU" altLang="ru-RU" sz="2200" dirty="0" smtClean="0">
                <a:latin typeface="Times New Roman Cyr" pitchFamily="18" charset="-52"/>
              </a:rPr>
              <a:t>Координация </a:t>
            </a:r>
            <a:r>
              <a:rPr lang="ru-RU" altLang="ru-RU" sz="2200" dirty="0">
                <a:latin typeface="Times New Roman Cyr" pitchFamily="18" charset="-52"/>
              </a:rPr>
              <a:t>деятельности фирм, заключивших соглашение, </a:t>
            </a:r>
            <a:r>
              <a:rPr lang="ru-RU" altLang="ru-RU" sz="2200" dirty="0" err="1" smtClean="0">
                <a:latin typeface="Times New Roman Cyr" pitchFamily="18" charset="-52"/>
              </a:rPr>
              <a:t>оказы-вает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такое же влияние на рыночную цену, что и одна крупная фирма.</a:t>
            </a:r>
            <a:endParaRPr lang="ru-RU" altLang="ru-RU" sz="2200" dirty="0">
              <a:latin typeface="Times New Roman" pitchFamily="18" charset="0"/>
            </a:endParaRPr>
          </a:p>
          <a:p>
            <a:pPr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Фирма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с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минимальными  издержками</a:t>
            </a:r>
            <a:r>
              <a:rPr lang="ru-RU" altLang="ru-RU" sz="2200" dirty="0">
                <a:latin typeface="Times New Roman Cyr" pitchFamily="18" charset="-52"/>
              </a:rPr>
              <a:t>,  позволяющими </a:t>
            </a:r>
            <a:r>
              <a:rPr lang="ru-RU" altLang="ru-RU" sz="2200" dirty="0" smtClean="0">
                <a:latin typeface="Times New Roman Cyr" pitchFamily="18" charset="-52"/>
              </a:rPr>
              <a:t>установить </a:t>
            </a:r>
            <a:r>
              <a:rPr lang="ru-RU" altLang="ru-RU" sz="2200" dirty="0">
                <a:latin typeface="Times New Roman Cyr" pitchFamily="18" charset="-52"/>
              </a:rPr>
              <a:t>более низкую, чем у остальных, цену и выиграть ценовую войну. </a:t>
            </a:r>
            <a:r>
              <a:rPr lang="ru-RU" altLang="ru-RU" sz="2200" dirty="0" smtClean="0">
                <a:latin typeface="Times New Roman Cyr" pitchFamily="18" charset="-52"/>
              </a:rPr>
              <a:t>При-чинами </a:t>
            </a:r>
            <a:r>
              <a:rPr lang="ru-RU" altLang="ru-RU" sz="2200" dirty="0">
                <a:latin typeface="Times New Roman Cyr" pitchFamily="18" charset="-52"/>
              </a:rPr>
              <a:t>более низких издержек может быть использование более </a:t>
            </a:r>
            <a:r>
              <a:rPr lang="ru-RU" altLang="ru-RU" sz="2200" dirty="0" smtClean="0">
                <a:latin typeface="Times New Roman Cyr" pitchFamily="18" charset="-52"/>
              </a:rPr>
              <a:t>эф-</a:t>
            </a:r>
            <a:r>
              <a:rPr lang="ru-RU" altLang="ru-RU" sz="2200" dirty="0" err="1" smtClean="0">
                <a:latin typeface="Times New Roman Cyr" pitchFamily="18" charset="-52"/>
              </a:rPr>
              <a:t>фективных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технологий и более качественных ресурсов (включая </a:t>
            </a:r>
            <a:r>
              <a:rPr lang="ru-RU" altLang="ru-RU" sz="2200" dirty="0" smtClean="0">
                <a:latin typeface="Times New Roman Cyr" pitchFamily="18" charset="-52"/>
              </a:rPr>
              <a:t>луч-</a:t>
            </a:r>
            <a:r>
              <a:rPr lang="ru-RU" altLang="ru-RU" sz="2200" dirty="0" err="1" smtClean="0">
                <a:latin typeface="Times New Roman Cyr" pitchFamily="18" charset="-52"/>
              </a:rPr>
              <a:t>ший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менеджмент), а также воз-</a:t>
            </a:r>
            <a:r>
              <a:rPr lang="ru-RU" altLang="ru-RU" sz="2200" dirty="0" err="1">
                <a:latin typeface="Times New Roman Cyr" pitchFamily="18" charset="-52"/>
              </a:rPr>
              <a:t>растающая</a:t>
            </a:r>
            <a:r>
              <a:rPr lang="ru-RU" altLang="ru-RU" sz="2200" dirty="0">
                <a:latin typeface="Times New Roman Cyr" pitchFamily="18" charset="-52"/>
              </a:rPr>
              <a:t> отдача от масштаба.</a:t>
            </a:r>
            <a:endParaRPr lang="ru-RU" altLang="ru-RU" sz="2200" dirty="0">
              <a:solidFill>
                <a:srgbClr val="FF0033"/>
              </a:solidFill>
              <a:latin typeface="Times New Roman" pitchFamily="18" charset="0"/>
            </a:endParaRPr>
          </a:p>
          <a:p>
            <a:pPr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Барометрический  лидер</a:t>
            </a:r>
            <a:r>
              <a:rPr lang="ru-RU" altLang="ru-RU" sz="2200" b="1" dirty="0">
                <a:latin typeface="Times New Roman Cyr" pitchFamily="18" charset="-52"/>
              </a:rPr>
              <a:t> </a:t>
            </a:r>
            <a:r>
              <a:rPr lang="ru-RU" altLang="ru-RU" sz="2200" dirty="0" smtClean="0">
                <a:latin typeface="Times New Roman Cyr" pitchFamily="18" charset="-52"/>
              </a:rPr>
              <a:t>– фирма</a:t>
            </a:r>
            <a:r>
              <a:rPr lang="ru-RU" altLang="ru-RU" sz="2200" dirty="0">
                <a:latin typeface="Times New Roman Cyr" pitchFamily="18" charset="-52"/>
              </a:rPr>
              <a:t>, </a:t>
            </a:r>
            <a:r>
              <a:rPr lang="ru-RU" altLang="ru-RU" sz="2200" dirty="0" smtClean="0">
                <a:latin typeface="Times New Roman Cyr" pitchFamily="18" charset="-52"/>
              </a:rPr>
              <a:t>тоньше чувствующая  </a:t>
            </a:r>
            <a:r>
              <a:rPr lang="ru-RU" altLang="ru-RU" sz="2200" dirty="0" err="1" smtClean="0">
                <a:latin typeface="Times New Roman Cyr" pitchFamily="18" charset="-52"/>
              </a:rPr>
              <a:t>конъюнк</a:t>
            </a:r>
            <a:r>
              <a:rPr lang="ru-RU" altLang="ru-RU" sz="2200" dirty="0" smtClean="0">
                <a:latin typeface="Times New Roman Cyr" pitchFamily="18" charset="-52"/>
              </a:rPr>
              <a:t>-туру спроса. </a:t>
            </a:r>
            <a:r>
              <a:rPr lang="ru-RU" altLang="ru-RU" sz="2200" dirty="0">
                <a:latin typeface="Times New Roman Cyr" pitchFamily="18" charset="-52"/>
              </a:rPr>
              <a:t>Также барометрический лидер часто обладает </a:t>
            </a:r>
            <a:r>
              <a:rPr lang="ru-RU" altLang="ru-RU" sz="2200" dirty="0" smtClean="0">
                <a:latin typeface="Times New Roman Cyr" pitchFamily="18" charset="-52"/>
              </a:rPr>
              <a:t>способно-</a:t>
            </a:r>
            <a:r>
              <a:rPr lang="ru-RU" altLang="ru-RU" sz="2200" dirty="0" err="1" smtClean="0">
                <a:latin typeface="Times New Roman Cyr" pitchFamily="18" charset="-52"/>
              </a:rPr>
              <a:t>стью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эффективнее использовать накопленный опыт.</a:t>
            </a:r>
          </a:p>
        </p:txBody>
      </p:sp>
    </p:spTree>
    <p:extLst>
      <p:ext uri="{BB962C8B-B14F-4D97-AF65-F5344CB8AC3E}">
        <p14:creationId xmlns:p14="http://schemas.microsoft.com/office/powerpoint/2010/main" val="30039840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Картель.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Картель + конкурентное окружение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" name="Rectangle 424"/>
          <p:cNvSpPr>
            <a:spLocks noChangeArrowheads="1"/>
          </p:cNvSpPr>
          <p:nvPr/>
        </p:nvSpPr>
        <p:spPr bwMode="auto">
          <a:xfrm>
            <a:off x="168275" y="1415387"/>
            <a:ext cx="88122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Картель </a:t>
            </a:r>
            <a:r>
              <a:rPr lang="ru-RU" altLang="ru-RU" sz="2200" dirty="0"/>
              <a:t>– объединение фирм, одновременно ограничивающих </a:t>
            </a:r>
            <a:r>
              <a:rPr lang="ru-RU" altLang="ru-RU" sz="2200" dirty="0" smtClean="0"/>
              <a:t>постав-</a:t>
            </a:r>
            <a:r>
              <a:rPr lang="ru-RU" altLang="ru-RU" sz="2200" dirty="0" err="1" smtClean="0"/>
              <a:t>ки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продукции на рынок в целях </a:t>
            </a:r>
            <a:r>
              <a:rPr lang="ru-RU" altLang="ru-RU" sz="2200" dirty="0" smtClean="0"/>
              <a:t>роста цены </a:t>
            </a:r>
            <a:r>
              <a:rPr lang="ru-RU" altLang="ru-RU" sz="2200" dirty="0"/>
              <a:t>и максимизации прибыли. </a:t>
            </a:r>
          </a:p>
        </p:txBody>
      </p:sp>
      <p:sp>
        <p:nvSpPr>
          <p:cNvPr id="6" name="Rectangle 425"/>
          <p:cNvSpPr>
            <a:spLocks noChangeArrowheads="1"/>
          </p:cNvSpPr>
          <p:nvPr/>
        </p:nvSpPr>
        <p:spPr bwMode="auto">
          <a:xfrm>
            <a:off x="182563" y="2190882"/>
            <a:ext cx="885666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Картель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не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является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устойчивым объединением производителей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!</a:t>
            </a:r>
          </a:p>
          <a:p>
            <a:pPr eaLnBrk="1" hangingPunct="1"/>
            <a:r>
              <a:rPr lang="ru-RU" altLang="ru-RU" sz="2200" dirty="0">
                <a:latin typeface="Times New Roman Cyr" pitchFamily="18" charset="-52"/>
              </a:rPr>
              <a:t>Каждой отдельной фирме выгодно получить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двойную прибыль</a:t>
            </a:r>
            <a:r>
              <a:rPr lang="ru-RU" altLang="ru-RU" sz="2200" dirty="0">
                <a:latin typeface="Times New Roman Cyr" pitchFamily="18" charset="-52"/>
              </a:rPr>
              <a:t>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 счет </a:t>
            </a:r>
            <a:r>
              <a:rPr lang="ru-RU" altLang="ru-RU" sz="2200" dirty="0" smtClean="0">
                <a:latin typeface="Times New Roman Cyr" pitchFamily="18" charset="-52"/>
              </a:rPr>
              <a:t>высоких </a:t>
            </a:r>
            <a:r>
              <a:rPr lang="ru-RU" altLang="ru-RU" sz="2200" dirty="0">
                <a:latin typeface="Times New Roman Cyr" pitchFamily="18" charset="-52"/>
              </a:rPr>
              <a:t>цен, которые устанавливаются благодаря </a:t>
            </a:r>
            <a:r>
              <a:rPr lang="ru-RU" altLang="ru-RU" sz="2200" dirty="0" smtClean="0">
                <a:latin typeface="Times New Roman Cyr" pitchFamily="18" charset="-52"/>
              </a:rPr>
              <a:t>картелю.</a:t>
            </a:r>
            <a:endParaRPr lang="ru-RU" altLang="ru-RU" sz="2200" dirty="0">
              <a:latin typeface="Times New Roman Cyr" pitchFamily="18" charset="-52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 счет превышения выпуска </a:t>
            </a:r>
            <a:r>
              <a:rPr lang="ru-RU" altLang="ru-RU" sz="2200" dirty="0" smtClean="0">
                <a:latin typeface="Times New Roman Cyr" pitchFamily="18" charset="-52"/>
              </a:rPr>
              <a:t>над </a:t>
            </a:r>
            <a:r>
              <a:rPr lang="ru-RU" altLang="ru-RU" sz="2200" dirty="0">
                <a:latin typeface="Times New Roman Cyr" pitchFamily="18" charset="-52"/>
              </a:rPr>
              <a:t>установленными квотами. </a:t>
            </a:r>
          </a:p>
        </p:txBody>
      </p:sp>
      <p:sp>
        <p:nvSpPr>
          <p:cNvPr id="7" name="Rectangle 428"/>
          <p:cNvSpPr>
            <a:spLocks noChangeArrowheads="1"/>
          </p:cNvSpPr>
          <p:nvPr/>
        </p:nvSpPr>
        <p:spPr bwMode="auto">
          <a:xfrm>
            <a:off x="163575" y="3604834"/>
            <a:ext cx="885190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Задачи, стоящие перед картелем и не имеющие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простого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решения: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определения квот участников картельного соглашения.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перераспределения полученной прибыли (особенно сложна при существенно различающихся издержках).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сохранения и выполнения картельных соглашений (</a:t>
            </a:r>
            <a:r>
              <a:rPr lang="ru-RU" altLang="ru-RU" sz="2200" dirty="0" err="1" smtClean="0">
                <a:latin typeface="Times New Roman Cyr" pitchFamily="18" charset="-52"/>
              </a:rPr>
              <a:t>стремле-ние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нарушить квоты усиливается с ростом рыночной доли картеля).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Задача блокирования появления новых фирм, пополняющих </a:t>
            </a:r>
            <a:r>
              <a:rPr lang="ru-RU" altLang="ru-RU" sz="2200" dirty="0" smtClean="0">
                <a:latin typeface="Times New Roman Cyr" pitchFamily="18" charset="-52"/>
              </a:rPr>
              <a:t>конку-рентное </a:t>
            </a:r>
            <a:r>
              <a:rPr lang="ru-RU" altLang="ru-RU" sz="2200" dirty="0">
                <a:latin typeface="Times New Roman Cyr" pitchFamily="18" charset="-52"/>
              </a:rPr>
              <a:t>окружение.</a:t>
            </a:r>
          </a:p>
        </p:txBody>
      </p:sp>
    </p:spTree>
    <p:extLst>
      <p:ext uri="{BB962C8B-B14F-4D97-AF65-F5344CB8AC3E}">
        <p14:creationId xmlns:p14="http://schemas.microsoft.com/office/powerpoint/2010/main" val="180959386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97913" y="50800"/>
            <a:ext cx="7918450" cy="6729413"/>
            <a:chOff x="2296" y="2104"/>
            <a:chExt cx="8687" cy="11900"/>
          </a:xfrm>
        </p:grpSpPr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2296" y="7578"/>
              <a:ext cx="2501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ОЛИГОПОЛИЯ</a:t>
              </a:r>
              <a:endParaRPr lang="ru-RU" altLang="ru-RU" sz="2000"/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3843" y="4127"/>
              <a:ext cx="1876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без сговора</a:t>
              </a:r>
              <a:endParaRPr lang="ru-RU" altLang="ru-RU" sz="2000"/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4557" y="8530"/>
              <a:ext cx="2380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со сговором</a:t>
              </a:r>
              <a:endParaRPr lang="ru-RU" altLang="ru-RU" sz="2000"/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4557" y="5436"/>
              <a:ext cx="2380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ценовая</a:t>
              </a:r>
              <a:endParaRPr lang="ru-RU" altLang="ru-RU" sz="2000"/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4557" y="2699"/>
              <a:ext cx="2380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количественная</a:t>
              </a:r>
              <a:endParaRPr lang="ru-RU" altLang="ru-RU" sz="2000"/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7294" y="2104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Курно</a:t>
              </a:r>
              <a:endParaRPr lang="ru-RU" altLang="ru-RU" sz="2000"/>
            </a:p>
          </p:txBody>
        </p:sp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7294" y="2699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Штакельберга</a:t>
              </a:r>
              <a:endParaRPr lang="ru-RU" altLang="ru-RU" sz="2000"/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7294" y="3294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Борьба за лидерство</a:t>
              </a:r>
              <a:endParaRPr lang="ru-RU" altLang="ru-RU" sz="2000"/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7294" y="3889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Бертрана</a:t>
              </a:r>
              <a:endParaRPr lang="ru-RU" altLang="ru-RU" sz="2000"/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7294" y="5436"/>
              <a:ext cx="3689" cy="48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Эджворта</a:t>
              </a:r>
              <a:endParaRPr lang="ru-RU" altLang="ru-RU" sz="2000"/>
            </a:p>
          </p:txBody>
        </p: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>
              <a:off x="7294" y="6031"/>
              <a:ext cx="3689" cy="80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Модели с возрастающими</a:t>
              </a:r>
              <a:endParaRPr lang="en-US" altLang="ru-RU" sz="200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предельными издержками</a:t>
              </a:r>
              <a:endParaRPr lang="ru-RU" altLang="ru-RU" sz="2000"/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7294" y="6983"/>
              <a:ext cx="3689" cy="80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Модели с</a:t>
              </a:r>
              <a:r>
                <a:rPr lang="en-US" altLang="ru-RU" sz="2000">
                  <a:latin typeface="Times New Roman" pitchFamily="18" charset="0"/>
                </a:rPr>
                <a:t> </a:t>
              </a:r>
              <a:r>
                <a:rPr lang="ru-RU" altLang="ru-RU" sz="2000">
                  <a:latin typeface="Times New Roman" pitchFamily="18" charset="0"/>
                </a:rPr>
                <a:t>дифференци</a:t>
              </a:r>
              <a:r>
                <a:rPr lang="en-US" altLang="ru-RU" sz="2000">
                  <a:latin typeface="Times New Roman" pitchFamily="18" charset="0"/>
                </a:rPr>
                <a:t>-</a:t>
              </a:r>
            </a:p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рованным продуктом</a:t>
              </a:r>
              <a:endParaRPr lang="ru-RU" altLang="ru-RU" sz="2000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6937" y="2342"/>
              <a:ext cx="357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6937" y="2937"/>
              <a:ext cx="357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6937" y="3175"/>
              <a:ext cx="357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6937" y="4127"/>
              <a:ext cx="357" cy="130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6937" y="4960"/>
              <a:ext cx="357" cy="59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6937" y="5674"/>
              <a:ext cx="357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>
              <a:off x="6937" y="5793"/>
              <a:ext cx="357" cy="59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5033" y="3175"/>
              <a:ext cx="595" cy="95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78"/>
            <p:cNvSpPr>
              <a:spLocks noChangeShapeType="1"/>
            </p:cNvSpPr>
            <p:nvPr/>
          </p:nvSpPr>
          <p:spPr bwMode="auto">
            <a:xfrm>
              <a:off x="4914" y="4603"/>
              <a:ext cx="595" cy="833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79"/>
            <p:cNvSpPr>
              <a:spLocks noChangeShapeType="1"/>
            </p:cNvSpPr>
            <p:nvPr/>
          </p:nvSpPr>
          <p:spPr bwMode="auto">
            <a:xfrm flipV="1">
              <a:off x="2653" y="4603"/>
              <a:ext cx="2023" cy="297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7294" y="7935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Форхаймера</a:t>
              </a:r>
              <a:endParaRPr lang="ru-RU" altLang="ru-RU" sz="2000"/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7294" y="8530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Картель</a:t>
              </a:r>
              <a:endParaRPr lang="ru-RU" altLang="ru-RU" sz="2000"/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7294" y="9125"/>
              <a:ext cx="3689" cy="80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Картель +</a:t>
              </a:r>
              <a:endParaRPr lang="en-US" altLang="ru-RU" sz="200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ru-RU" sz="2000">
                  <a:latin typeface="Times New Roman" pitchFamily="18" charset="0"/>
                </a:rPr>
                <a:t> </a:t>
              </a:r>
              <a:r>
                <a:rPr lang="ru-RU" altLang="ru-RU" sz="2000">
                  <a:latin typeface="Times New Roman" pitchFamily="18" charset="0"/>
                </a:rPr>
                <a:t>конкурентное окружение</a:t>
              </a:r>
              <a:endParaRPr lang="ru-RU" altLang="ru-RU" sz="2000"/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7294" y="10077"/>
              <a:ext cx="3689" cy="48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Бэйна</a:t>
              </a:r>
              <a:endParaRPr lang="ru-RU" altLang="ru-RU" sz="2000"/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2653" y="8054"/>
              <a:ext cx="1904" cy="345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 flipV="1">
              <a:off x="6937" y="8173"/>
              <a:ext cx="373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86"/>
            <p:cNvSpPr>
              <a:spLocks noChangeShapeType="1"/>
            </p:cNvSpPr>
            <p:nvPr/>
          </p:nvSpPr>
          <p:spPr bwMode="auto">
            <a:xfrm flipV="1">
              <a:off x="6937" y="8768"/>
              <a:ext cx="373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6937" y="9006"/>
              <a:ext cx="357" cy="476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 flipV="1">
              <a:off x="6937" y="10315"/>
              <a:ext cx="350" cy="119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V="1">
              <a:off x="6937" y="10910"/>
              <a:ext cx="357" cy="833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Text Box 90"/>
            <p:cNvSpPr txBox="1">
              <a:spLocks noChangeArrowheads="1"/>
            </p:cNvSpPr>
            <p:nvPr/>
          </p:nvSpPr>
          <p:spPr bwMode="auto">
            <a:xfrm>
              <a:off x="7294" y="10672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Модильяни</a:t>
              </a:r>
              <a:endParaRPr lang="ru-RU" altLang="ru-RU" sz="2000"/>
            </a:p>
          </p:txBody>
        </p:sp>
        <p:sp>
          <p:nvSpPr>
            <p:cNvPr id="39" name="Text Box 91"/>
            <p:cNvSpPr txBox="1">
              <a:spLocks noChangeArrowheads="1"/>
            </p:cNvSpPr>
            <p:nvPr/>
          </p:nvSpPr>
          <p:spPr bwMode="auto">
            <a:xfrm>
              <a:off x="7294" y="4484"/>
              <a:ext cx="3689" cy="83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Динамическая</a:t>
              </a:r>
              <a:endParaRPr lang="en-US" altLang="ru-RU" sz="200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ценовая</a:t>
              </a:r>
              <a:r>
                <a:rPr lang="en-US" altLang="ru-RU" sz="2000">
                  <a:latin typeface="Times New Roman" pitchFamily="18" charset="0"/>
                </a:rPr>
                <a:t> </a:t>
              </a:r>
              <a:r>
                <a:rPr lang="ru-RU" altLang="ru-RU" sz="2000">
                  <a:latin typeface="Times New Roman" pitchFamily="18" charset="0"/>
                </a:rPr>
                <a:t>конкуренция</a:t>
              </a:r>
              <a:endParaRPr lang="ru-RU" altLang="ru-RU" sz="2000"/>
            </a:p>
          </p:txBody>
        </p:sp>
        <p:sp>
          <p:nvSpPr>
            <p:cNvPr id="40" name="Text Box 92"/>
            <p:cNvSpPr txBox="1">
              <a:spLocks noChangeArrowheads="1"/>
            </p:cNvSpPr>
            <p:nvPr/>
          </p:nvSpPr>
          <p:spPr bwMode="auto">
            <a:xfrm>
              <a:off x="7294" y="11267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Джелмана-Сэлопа</a:t>
              </a:r>
              <a:endParaRPr lang="ru-RU" altLang="ru-RU" sz="2000"/>
            </a:p>
          </p:txBody>
        </p:sp>
        <p:sp>
          <p:nvSpPr>
            <p:cNvPr id="41" name="Text Box 93"/>
            <p:cNvSpPr txBox="1">
              <a:spLocks noChangeArrowheads="1"/>
            </p:cNvSpPr>
            <p:nvPr/>
          </p:nvSpPr>
          <p:spPr bwMode="auto">
            <a:xfrm>
              <a:off x="7294" y="11862"/>
              <a:ext cx="3689" cy="476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Спенса</a:t>
              </a:r>
              <a:endParaRPr lang="ru-RU" altLang="ru-RU" sz="2000"/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7294" y="12457"/>
              <a:ext cx="3689" cy="59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Модель Милгрома-Робертса</a:t>
              </a:r>
              <a:endParaRPr lang="ru-RU" altLang="ru-RU" sz="2000"/>
            </a:p>
          </p:txBody>
        </p:sp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7294" y="13171"/>
              <a:ext cx="3689" cy="83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Грабительское</a:t>
              </a:r>
              <a:endParaRPr lang="en-US" altLang="ru-RU" sz="200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ru-RU" altLang="ru-RU" sz="2000">
                  <a:latin typeface="Times New Roman" pitchFamily="18" charset="0"/>
                </a:rPr>
                <a:t>ценообразование</a:t>
              </a:r>
              <a:endParaRPr lang="ru-RU" altLang="ru-RU" sz="2000"/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6937" y="5912"/>
              <a:ext cx="357" cy="142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Text Box 97"/>
            <p:cNvSpPr txBox="1">
              <a:spLocks noChangeArrowheads="1"/>
            </p:cNvSpPr>
            <p:nvPr/>
          </p:nvSpPr>
          <p:spPr bwMode="auto">
            <a:xfrm>
              <a:off x="4557" y="11505"/>
              <a:ext cx="2380" cy="83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ru-RU" altLang="ru-RU" sz="2000" b="1">
                  <a:latin typeface="Times New Roman" pitchFamily="18" charset="0"/>
                </a:rPr>
                <a:t>с барьерами</a:t>
              </a:r>
              <a:r>
                <a:rPr lang="en-US" altLang="ru-RU" sz="2000" b="1">
                  <a:latin typeface="Times New Roman" pitchFamily="18" charset="0"/>
                </a:rPr>
                <a:t> </a:t>
              </a:r>
              <a:r>
                <a:rPr lang="ru-RU" altLang="ru-RU" sz="2000" b="1">
                  <a:latin typeface="Times New Roman" pitchFamily="18" charset="0"/>
                </a:rPr>
                <a:t>входа</a:t>
              </a:r>
              <a:endParaRPr lang="ru-RU" altLang="ru-RU" sz="2000"/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 flipV="1">
              <a:off x="6937" y="11505"/>
              <a:ext cx="357" cy="35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6937" y="11981"/>
              <a:ext cx="357" cy="11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6937" y="12100"/>
              <a:ext cx="357" cy="595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6937" y="12338"/>
              <a:ext cx="357" cy="130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4081" y="8054"/>
              <a:ext cx="476" cy="714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13756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Виды отраслевых рынков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51376"/>
              </p:ext>
            </p:extLst>
          </p:nvPr>
        </p:nvGraphicFramePr>
        <p:xfrm>
          <a:off x="67315" y="1166022"/>
          <a:ext cx="9015412" cy="5227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Свойство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Совершенная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Монополистич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Олигополия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Примеры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Кол.фирм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Тип </a:t>
                      </a: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прод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Влияние на цену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Неценов.влияние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Вход на рынок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9170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Виды отраслевых рынков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8734"/>
              </p:ext>
            </p:extLst>
          </p:nvPr>
        </p:nvGraphicFramePr>
        <p:xfrm>
          <a:off x="67315" y="1166022"/>
          <a:ext cx="9015412" cy="5227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Свойство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Совершенная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Монополистич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Олигополия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Примеры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Валютный и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фонд.рынок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рынки с/х продукции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Кол.фирм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Тип </a:t>
                      </a: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прод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Однородный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Влияние на цену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Неценов.влияние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Вход на рынок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Свободен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38417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Виды отраслевых рынков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54745"/>
              </p:ext>
            </p:extLst>
          </p:nvPr>
        </p:nvGraphicFramePr>
        <p:xfrm>
          <a:off x="67315" y="1166022"/>
          <a:ext cx="9015412" cy="5227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Свойство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Совершенная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Монополистич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Олигополия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Примеры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Валютный и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фонд.рынок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рынки с/х продукции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Бытовая техника, продукты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питан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., автомобили,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розн.магазины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кафе, рестораны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Кол.фирм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Тип </a:t>
                      </a: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прод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Однородный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Дифференцир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.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Влияние на цену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Ограничено конкурентами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Неценов.влияние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Максимально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Вход на рынок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Свободен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 спросом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9520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Виды отраслевых рынков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7330"/>
              </p:ext>
            </p:extLst>
          </p:nvPr>
        </p:nvGraphicFramePr>
        <p:xfrm>
          <a:off x="67315" y="1166022"/>
          <a:ext cx="9015412" cy="5227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Свойство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Совершенная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Монополистич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Олигополия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Примеры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Валютный и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фонд.рынок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рынки с/х продукции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Бытовая техника, продукты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питан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., автомобили,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розн.магазины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кафе, рестораны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Добыча и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перераб.нефти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металлургия, авиакомпании, сотовая связь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Кол.фирм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Несколько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Тип </a:t>
                      </a: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прод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Однородный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Дифференцир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.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./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дифф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Влияние на цену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Ограничено конкурентами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Зависит от стратегии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Неценов.влияние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Максимально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Вход на рынок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Свободен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 спросом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 конкурентами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9520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Виды отраслевых рынков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graphicFrame>
        <p:nvGraphicFramePr>
          <p:cNvPr id="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74466"/>
              </p:ext>
            </p:extLst>
          </p:nvPr>
        </p:nvGraphicFramePr>
        <p:xfrm>
          <a:off x="67315" y="1166022"/>
          <a:ext cx="9015412" cy="5227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Свойство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Совершенная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Монополистич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 конкуренция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Олигополия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Монополия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Примеры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Валютный и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фонд.рынок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рынки с/х продукции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Бытовая техника, продукты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питан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., автомобили,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розн.магазины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кафе, рестораны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Добыча и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перераб.нефти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металлургия, авиакомпании, сотовая связь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Железн.дороги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коммунальные услуги, магазин в небольшой деревне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Кол.фирм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Несколько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Одна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Тип </a:t>
                      </a: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прод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Однородный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Дифференцир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.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./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дифф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Уникальный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Влияние на цену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Ограничено конкурентами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Зависит от стратегии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Полное /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огран.гос-вом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Неценов.влияние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Максимально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Присутствует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 форме 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 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 лоббирования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Вход на рынок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Свободен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 спросом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Ограничен конкурентами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Закрыт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9520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4645" y="1068523"/>
            <a:ext cx="883981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</a:rPr>
              <a:t>Особенности: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itchFamily="18" charset="0"/>
              </a:rPr>
              <a:t>Небольшое количество фирм (максимальное число которых зависит от информационной открытости рынка).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itchFamily="18" charset="0"/>
              </a:rPr>
              <a:t>Однородный (нефть) </a:t>
            </a:r>
            <a:r>
              <a:rPr lang="ru-RU" altLang="ru-RU" sz="2200" dirty="0" smtClean="0">
                <a:latin typeface="Times New Roman" pitchFamily="18" charset="0"/>
              </a:rPr>
              <a:t>/ </a:t>
            </a:r>
            <a:r>
              <a:rPr lang="ru-RU" altLang="ru-RU" sz="2200" dirty="0">
                <a:latin typeface="Times New Roman" pitchFamily="18" charset="0"/>
              </a:rPr>
              <a:t>дифференцированный (сотовая связь) продукт.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solidFill>
                  <a:schemeClr val="hlink"/>
                </a:solidFill>
                <a:latin typeface="Times New Roman" pitchFamily="18" charset="0"/>
              </a:rPr>
              <a:t>Стратегическое взаимодействие между производителями.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itchFamily="18" charset="0"/>
              </a:rPr>
              <a:t>Наличие барьеров входа.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4173" y="3147481"/>
            <a:ext cx="86375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</a:rPr>
              <a:t>Олигополия без сговора</a:t>
            </a:r>
            <a:r>
              <a:rPr lang="ru-RU" altLang="ru-RU" sz="2200" dirty="0">
                <a:latin typeface="Times New Roman" pitchFamily="18" charset="0"/>
              </a:rPr>
              <a:t> – каждая из фирм, ориентируясь на действия </a:t>
            </a:r>
            <a:r>
              <a:rPr lang="ru-RU" altLang="ru-RU" sz="2200" dirty="0" smtClean="0">
                <a:latin typeface="Times New Roman" pitchFamily="18" charset="0"/>
              </a:rPr>
              <a:t>конкурентов</a:t>
            </a:r>
            <a:r>
              <a:rPr lang="ru-RU" altLang="ru-RU" sz="2200" dirty="0">
                <a:latin typeface="Times New Roman" pitchFamily="18" charset="0"/>
              </a:rPr>
              <a:t>, самостоятельно максимизирует прибыль, управляя своей ценой и объемом поставок продукции.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0998" y="4190120"/>
            <a:ext cx="86328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Виды олигополии без сговора: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solidFill>
                  <a:srgbClr val="00FFFF"/>
                </a:solidFill>
                <a:latin typeface="Times New Roman Cyr" pitchFamily="18" charset="-52"/>
              </a:rPr>
              <a:t>Количественная олигополия</a:t>
            </a:r>
            <a:r>
              <a:rPr lang="ru-RU" altLang="ru-RU" sz="2200" dirty="0">
                <a:latin typeface="Times New Roman Cyr" pitchFamily="18" charset="-52"/>
              </a:rPr>
              <a:t> (более </a:t>
            </a:r>
            <a:r>
              <a:rPr lang="ru-RU" altLang="ru-RU" sz="2200" dirty="0" smtClean="0">
                <a:latin typeface="Times New Roman Cyr" pitchFamily="18" charset="-52"/>
              </a:rPr>
              <a:t>адекватна, </a:t>
            </a:r>
            <a:r>
              <a:rPr lang="ru-RU" altLang="ru-RU" sz="2200" dirty="0">
                <a:latin typeface="Times New Roman Cyr" pitchFamily="18" charset="-52"/>
              </a:rPr>
              <a:t>когда фирмам после принятия плана относительно трудно изменить производственные мощности, а, следовательно, и объем поставок).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solidFill>
                  <a:srgbClr val="00FFFF"/>
                </a:solidFill>
                <a:latin typeface="Times New Roman Cyr" pitchFamily="18" charset="-52"/>
              </a:rPr>
              <a:t>Ценовая олигополия</a:t>
            </a:r>
            <a:r>
              <a:rPr lang="ru-RU" altLang="ru-RU" sz="2200" dirty="0">
                <a:latin typeface="Times New Roman Cyr" pitchFamily="18" charset="-52"/>
              </a:rPr>
              <a:t> (более адекватна, когда фирмы в состоянии за </a:t>
            </a:r>
            <a:r>
              <a:rPr lang="ru-RU" altLang="ru-RU" sz="2200" dirty="0" smtClean="0">
                <a:latin typeface="Times New Roman Cyr" pitchFamily="18" charset="-52"/>
              </a:rPr>
              <a:t>небольшое </a:t>
            </a:r>
            <a:r>
              <a:rPr lang="ru-RU" altLang="ru-RU" sz="2200" dirty="0">
                <a:latin typeface="Times New Roman Cyr" pitchFamily="18" charset="-52"/>
              </a:rPr>
              <a:t>время существенно изменить объем поставок на рынок, в том числе, при возможности, завоевать весь рынок).</a:t>
            </a:r>
          </a:p>
        </p:txBody>
      </p:sp>
    </p:spTree>
    <p:extLst>
      <p:ext uri="{BB962C8B-B14F-4D97-AF65-F5344CB8AC3E}">
        <p14:creationId xmlns:p14="http://schemas.microsoft.com/office/powerpoint/2010/main" val="20409354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Курно (1838)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8627" y="1257331"/>
            <a:ext cx="884583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ru-RU" sz="2200" b="1" i="1" dirty="0">
                <a:solidFill>
                  <a:srgbClr val="00FFFF"/>
                </a:solidFill>
                <a:latin typeface="Times New Roman" pitchFamily="18" charset="0"/>
              </a:rPr>
              <a:t>n</a:t>
            </a:r>
            <a:r>
              <a:rPr lang="en-US" altLang="ru-RU" sz="2200" b="1" dirty="0">
                <a:solidFill>
                  <a:srgbClr val="00FFFF"/>
                </a:solidFill>
                <a:latin typeface="Times New Roman" pitchFamily="18" charset="0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</a:rPr>
              <a:t>олигополистов</a:t>
            </a:r>
            <a:r>
              <a:rPr lang="ru-RU" altLang="ru-RU" sz="2200" dirty="0">
                <a:latin typeface="Times New Roman" pitchFamily="18" charset="0"/>
              </a:rPr>
              <a:t> с объемами поставок продукции             и функциями издержек                           . Отраслевой спрос задан некоторой функцией</a:t>
            </a:r>
          </a:p>
          <a:p>
            <a:pPr eaLnBrk="1" hangingPunct="1"/>
            <a:r>
              <a:rPr lang="ru-RU" altLang="ru-RU" sz="2200" dirty="0">
                <a:latin typeface="Times New Roman" pitchFamily="18" charset="0"/>
              </a:rPr>
              <a:t>                                . Прибыль каждого </a:t>
            </a:r>
            <a:r>
              <a:rPr lang="en-US" altLang="ru-RU" sz="2200" i="1" dirty="0" err="1">
                <a:latin typeface="Times New Roman" pitchFamily="18" charset="0"/>
              </a:rPr>
              <a:t>i</a:t>
            </a:r>
            <a:r>
              <a:rPr lang="ru-RU" altLang="ru-RU" sz="2200" dirty="0">
                <a:latin typeface="Times New Roman" pitchFamily="18" charset="0"/>
              </a:rPr>
              <a:t>-</a:t>
            </a:r>
            <a:r>
              <a:rPr lang="ru-RU" altLang="ru-RU" sz="2200" dirty="0" err="1">
                <a:latin typeface="Times New Roman" pitchFamily="18" charset="0"/>
              </a:rPr>
              <a:t>олигополиста</a:t>
            </a:r>
            <a:r>
              <a:rPr lang="ru-RU" altLang="ru-RU" sz="2200" dirty="0">
                <a:latin typeface="Times New Roman" pitchFamily="18" charset="0"/>
              </a:rPr>
              <a:t> зависит от объемов поставок конкурентов       и составляет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40689"/>
              </p:ext>
            </p:extLst>
          </p:nvPr>
        </p:nvGraphicFramePr>
        <p:xfrm>
          <a:off x="6345426" y="1320321"/>
          <a:ext cx="819647" cy="33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Формула" r:id="rId3" imgW="583947" imgH="241195" progId="Equation.3">
                  <p:embed/>
                </p:oleObj>
              </mc:Choice>
              <mc:Fallback>
                <p:oleObj name="Формула" r:id="rId3" imgW="5839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426" y="1320321"/>
                        <a:ext cx="819647" cy="335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779853"/>
              </p:ext>
            </p:extLst>
          </p:nvPr>
        </p:nvGraphicFramePr>
        <p:xfrm>
          <a:off x="1491291" y="1701204"/>
          <a:ext cx="1784488" cy="30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Формула" r:id="rId5" imgW="1371600" imgH="241300" progId="Equation.3">
                  <p:embed/>
                </p:oleObj>
              </mc:Choice>
              <mc:Fallback>
                <p:oleObj name="Формула" r:id="rId5" imgW="1371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291" y="1701204"/>
                        <a:ext cx="1784488" cy="309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698919"/>
              </p:ext>
            </p:extLst>
          </p:nvPr>
        </p:nvGraphicFramePr>
        <p:xfrm>
          <a:off x="265144" y="1967019"/>
          <a:ext cx="2221495" cy="3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Формула" r:id="rId7" imgW="1841500" imgH="279400" progId="Equation.3">
                  <p:embed/>
                </p:oleObj>
              </mc:Choice>
              <mc:Fallback>
                <p:oleObj name="Формула" r:id="rId7" imgW="1841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44" y="1967019"/>
                        <a:ext cx="2221495" cy="360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73157"/>
              </p:ext>
            </p:extLst>
          </p:nvPr>
        </p:nvGraphicFramePr>
        <p:xfrm>
          <a:off x="4029299" y="2296631"/>
          <a:ext cx="404385" cy="37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Формула" r:id="rId9" imgW="253890" imgH="241195" progId="Equation.3">
                  <p:embed/>
                </p:oleObj>
              </mc:Choice>
              <mc:Fallback>
                <p:oleObj name="Формула" r:id="rId9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299" y="2296631"/>
                        <a:ext cx="404385" cy="375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70679"/>
              </p:ext>
            </p:extLst>
          </p:nvPr>
        </p:nvGraphicFramePr>
        <p:xfrm>
          <a:off x="746399" y="2562429"/>
          <a:ext cx="7648986" cy="74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Формула" r:id="rId11" imgW="6184800" imgH="571320" progId="Equation.3">
                  <p:embed/>
                </p:oleObj>
              </mc:Choice>
              <mc:Fallback>
                <p:oleObj name="Формула" r:id="rId11" imgW="6184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99" y="2562429"/>
                        <a:ext cx="7648986" cy="747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84034" y="3155884"/>
            <a:ext cx="87964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</a:rPr>
              <a:t>К</a:t>
            </a:r>
            <a:r>
              <a:rPr lang="ru-RU" altLang="ru-RU" sz="2200" b="1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ривые реакции</a:t>
            </a:r>
            <a:r>
              <a:rPr lang="ru-RU" alt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200" dirty="0">
                <a:latin typeface="Times New Roman" pitchFamily="18" charset="0"/>
              </a:rPr>
              <a:t>– оптимальные отклики каждого </a:t>
            </a:r>
            <a:r>
              <a:rPr lang="ru-RU" altLang="ru-RU" sz="2200" dirty="0" err="1">
                <a:latin typeface="Times New Roman" pitchFamily="18" charset="0"/>
              </a:rPr>
              <a:t>олигополиста</a:t>
            </a:r>
            <a:r>
              <a:rPr lang="ru-RU" altLang="ru-RU" sz="2200" dirty="0">
                <a:latin typeface="Times New Roman" pitchFamily="18" charset="0"/>
              </a:rPr>
              <a:t> на </a:t>
            </a:r>
            <a:r>
              <a:rPr lang="ru-RU" altLang="ru-RU" sz="2200" dirty="0" err="1" smtClean="0">
                <a:latin typeface="Times New Roman" pitchFamily="18" charset="0"/>
              </a:rPr>
              <a:t>ме-няющиеся</a:t>
            </a:r>
            <a:r>
              <a:rPr lang="ru-RU" altLang="ru-RU" sz="2200" dirty="0" smtClean="0">
                <a:latin typeface="Times New Roman" pitchFamily="18" charset="0"/>
              </a:rPr>
              <a:t> </a:t>
            </a:r>
            <a:r>
              <a:rPr lang="ru-RU" altLang="ru-RU" sz="2200" dirty="0">
                <a:latin typeface="Times New Roman" pitchFamily="18" charset="0"/>
              </a:rPr>
              <a:t>условия функционирования рынка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34898"/>
              </p:ext>
            </p:extLst>
          </p:nvPr>
        </p:nvGraphicFramePr>
        <p:xfrm>
          <a:off x="723014" y="3889855"/>
          <a:ext cx="2440726" cy="33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Формула" r:id="rId13" imgW="1714320" imgH="241200" progId="Equation.3">
                  <p:embed/>
                </p:oleObj>
              </mc:Choice>
              <mc:Fallback>
                <p:oleObj name="Формула" r:id="rId13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14" y="3889855"/>
                        <a:ext cx="2440726" cy="339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83554" y="4245911"/>
            <a:ext cx="86185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Равновесие Курно в чистых стратегиях существует не всегда!</a:t>
            </a:r>
            <a:endParaRPr lang="ru-RU" altLang="ru-RU" sz="2200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93707" y="4608845"/>
            <a:ext cx="88407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dirty="0"/>
              <a:t>Гарантировать существование, в частности, можно вогнутостью </a:t>
            </a:r>
            <a:r>
              <a:rPr lang="ru-RU" altLang="ru-RU" sz="2200" dirty="0" err="1" smtClean="0"/>
              <a:t>функ-ции</a:t>
            </a:r>
            <a:r>
              <a:rPr lang="ru-RU" altLang="ru-RU" sz="2200" dirty="0" smtClean="0"/>
              <a:t> прибыли </a:t>
            </a:r>
            <a:r>
              <a:rPr lang="ru-RU" altLang="ru-RU" sz="2200" dirty="0"/>
              <a:t>по выпуску, </a:t>
            </a:r>
            <a:r>
              <a:rPr lang="ru-RU" altLang="ru-RU" sz="2200" dirty="0" smtClean="0"/>
              <a:t> однако </a:t>
            </a:r>
            <a:r>
              <a:rPr lang="ru-RU" altLang="ru-RU" sz="2200" dirty="0"/>
              <a:t>это предположение не </a:t>
            </a:r>
            <a:r>
              <a:rPr lang="ru-RU" altLang="ru-RU" sz="2200" dirty="0" smtClean="0"/>
              <a:t>выполняется </a:t>
            </a:r>
            <a:r>
              <a:rPr lang="ru-RU" altLang="ru-RU" sz="2200" dirty="0"/>
              <a:t>даже </a:t>
            </a:r>
            <a:r>
              <a:rPr lang="ru-RU" altLang="ru-RU" sz="2200" dirty="0" smtClean="0"/>
              <a:t>при возрастающих </a:t>
            </a:r>
            <a:r>
              <a:rPr lang="ru-RU" altLang="ru-RU" sz="2200" dirty="0"/>
              <a:t>предельных издержках, если функция спроса достаточно выпукла.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1833" y="6010016"/>
            <a:ext cx="55733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Равновесие Курно не всегда единственно!</a:t>
            </a:r>
            <a:r>
              <a:rPr lang="ru-RU" altLang="ru-RU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91221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Курно с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линейным спросом и издержками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22783"/>
              </p:ext>
            </p:extLst>
          </p:nvPr>
        </p:nvGraphicFramePr>
        <p:xfrm>
          <a:off x="2010200" y="1452692"/>
          <a:ext cx="1206724" cy="32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Формула" r:id="rId3" imgW="850680" imgH="228600" progId="Equation.3">
                  <p:embed/>
                </p:oleObj>
              </mc:Choice>
              <mc:Fallback>
                <p:oleObj name="Формула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200" y="1452692"/>
                        <a:ext cx="1206724" cy="32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488856"/>
              </p:ext>
            </p:extLst>
          </p:nvPr>
        </p:nvGraphicFramePr>
        <p:xfrm>
          <a:off x="3394638" y="1424689"/>
          <a:ext cx="1227368" cy="34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Формула" r:id="rId5" imgW="863280" imgH="241200" progId="Equation.3">
                  <p:embed/>
                </p:oleObj>
              </mc:Choice>
              <mc:Fallback>
                <p:oleObj name="Формула" r:id="rId5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638" y="1424689"/>
                        <a:ext cx="1227368" cy="341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74628"/>
              </p:ext>
            </p:extLst>
          </p:nvPr>
        </p:nvGraphicFramePr>
        <p:xfrm>
          <a:off x="4800412" y="1448792"/>
          <a:ext cx="2535435" cy="33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Формула" r:id="rId7" imgW="1765080" imgH="241200" progId="Equation.3">
                  <p:embed/>
                </p:oleObj>
              </mc:Choice>
              <mc:Fallback>
                <p:oleObj name="Формула" r:id="rId7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412" y="1448792"/>
                        <a:ext cx="2535435" cy="339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23928"/>
              </p:ext>
            </p:extLst>
          </p:nvPr>
        </p:nvGraphicFramePr>
        <p:xfrm>
          <a:off x="697113" y="2149538"/>
          <a:ext cx="5645937" cy="47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Формула" r:id="rId9" imgW="4178160" imgH="355320" progId="Equation.3">
                  <p:embed/>
                </p:oleObj>
              </mc:Choice>
              <mc:Fallback>
                <p:oleObj name="Формула" r:id="rId9" imgW="41781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13" y="2149538"/>
                        <a:ext cx="5645937" cy="476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75864"/>
              </p:ext>
            </p:extLst>
          </p:nvPr>
        </p:nvGraphicFramePr>
        <p:xfrm>
          <a:off x="703462" y="2615250"/>
          <a:ext cx="5792333" cy="47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Формула" r:id="rId11" imgW="4292280" imgH="355320" progId="Equation.3">
                  <p:embed/>
                </p:oleObj>
              </mc:Choice>
              <mc:Fallback>
                <p:oleObj name="Формула" r:id="rId11" imgW="4292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62" y="2615250"/>
                        <a:ext cx="5792333" cy="476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40771"/>
              </p:ext>
            </p:extLst>
          </p:nvPr>
        </p:nvGraphicFramePr>
        <p:xfrm>
          <a:off x="6751338" y="1946400"/>
          <a:ext cx="1610014" cy="62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Формула" r:id="rId13" imgW="1180800" imgH="457200" progId="Equation.3">
                  <p:embed/>
                </p:oleObj>
              </mc:Choice>
              <mc:Fallback>
                <p:oleObj name="Формула" r:id="rId13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338" y="1946400"/>
                        <a:ext cx="1610014" cy="624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4384"/>
              </p:ext>
            </p:extLst>
          </p:nvPr>
        </p:nvGraphicFramePr>
        <p:xfrm>
          <a:off x="6736288" y="2436813"/>
          <a:ext cx="1651762" cy="62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Формула" r:id="rId15" imgW="1206360" imgH="457200" progId="Equation.3">
                  <p:embed/>
                </p:oleObj>
              </mc:Choice>
              <mc:Fallback>
                <p:oleObj name="Формула" r:id="rId15" imgW="1206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288" y="2436813"/>
                        <a:ext cx="1651762" cy="626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25828"/>
              </p:ext>
            </p:extLst>
          </p:nvPr>
        </p:nvGraphicFramePr>
        <p:xfrm>
          <a:off x="709049" y="3226562"/>
          <a:ext cx="3625445" cy="62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Формула" r:id="rId17" imgW="2641320" imgH="457200" progId="Equation.3">
                  <p:embed/>
                </p:oleObj>
              </mc:Choice>
              <mc:Fallback>
                <p:oleObj name="Формула" r:id="rId17" imgW="264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49" y="3226562"/>
                        <a:ext cx="3625445" cy="627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231325" y="1730563"/>
            <a:ext cx="24416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Кривые реакции:</a:t>
            </a: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212463" y="2909063"/>
            <a:ext cx="789947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Равновесие Курно при различных и одинаковых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издержках: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5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49241"/>
              </p:ext>
            </p:extLst>
          </p:nvPr>
        </p:nvGraphicFramePr>
        <p:xfrm>
          <a:off x="6777564" y="3171824"/>
          <a:ext cx="1598612" cy="65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Формула" r:id="rId19" imgW="1117440" imgH="457200" progId="Equation.3">
                  <p:embed/>
                </p:oleObj>
              </mc:Choice>
              <mc:Fallback>
                <p:oleObj name="Формула" r:id="rId19" imgW="111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564" y="3171824"/>
                        <a:ext cx="1598612" cy="655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223575" y="3768600"/>
            <a:ext cx="77369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Кривые реакции при различных и одинаковых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издержках: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pic>
        <p:nvPicPr>
          <p:cNvPr id="53" name="Picture 74" descr="Pic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202750"/>
            <a:ext cx="3800475" cy="26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5" descr="Pic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4193225"/>
            <a:ext cx="3081337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9293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21083</TotalTime>
  <Words>1116</Words>
  <Application>Microsoft Office PowerPoint</Application>
  <PresentationFormat>Экран (4:3)</PresentationFormat>
  <Paragraphs>245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Monotype Sorts</vt:lpstr>
      <vt:lpstr>Times New Roman</vt:lpstr>
      <vt:lpstr>Times New Roman Cyr</vt:lpstr>
      <vt:lpstr>Мерцание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686</cp:revision>
  <dcterms:created xsi:type="dcterms:W3CDTF">1997-05-19T02:18:46Z</dcterms:created>
  <dcterms:modified xsi:type="dcterms:W3CDTF">2019-02-04T08:02:51Z</dcterms:modified>
</cp:coreProperties>
</file>