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91" r:id="rId2"/>
    <p:sldId id="369" r:id="rId3"/>
    <p:sldId id="363" r:id="rId4"/>
    <p:sldId id="368" r:id="rId5"/>
    <p:sldId id="387" r:id="rId6"/>
    <p:sldId id="388" r:id="rId7"/>
    <p:sldId id="397" r:id="rId8"/>
    <p:sldId id="398" r:id="rId9"/>
    <p:sldId id="399" r:id="rId10"/>
    <p:sldId id="400" r:id="rId11"/>
    <p:sldId id="375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youtube.com/alexanderfilatov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vk.com/baikalreading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www.coursera.org/learn/otraslevye-rynki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youtube.com/playlist?list=PLlx2izuC9gjjtfdiuaK1SrG7zdZS6vQHa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07010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1.1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Введение в теорию отраслевых 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рынков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Теория </a:t>
            </a:r>
            <a:r>
              <a:rPr lang="ru-RU" altLang="ru-RU" b="1" dirty="0" smtClean="0">
                <a:solidFill>
                  <a:srgbClr val="FFFF00"/>
                </a:solidFill>
                <a:latin typeface="Times New Roman Cyr" pitchFamily="18" charset="0"/>
              </a:rPr>
              <a:t>организации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рынков: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сторический обзор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8587" y="1535587"/>
            <a:ext cx="89058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1980-…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теоретико-игровая парадигма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ведут стратегическое взаимодействие – необходимо изучать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рав-новесия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устойчивые ситуации, в которых никому не выгодно менять поведение.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Проблема: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какая из сотен моделей лучше описывает реальность.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1988 – Жан Тироль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theory of industrial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8587" y="3721751"/>
            <a:ext cx="89058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1990-…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новое эмпирическое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Сложные эмпирические модели, ставшие возможными благодаря раз-витию эконометрического инструментария, вычислительной техники и создания пакетов программ для продвинутых исследований.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8586" y="5230807"/>
            <a:ext cx="89058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2000-…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поведенческое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Учет нестандартных предпочтений, ошибочных представлений и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нера-ционального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поведения.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5151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Немного о себе</a:t>
            </a:r>
          </a:p>
        </p:txBody>
      </p:sp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04788" y="1096963"/>
            <a:ext cx="8802687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900" b="1" dirty="0">
                <a:solidFill>
                  <a:srgbClr val="00FFFF"/>
                </a:solidFill>
                <a:latin typeface="Times New Roman Cyr" pitchFamily="18" charset="0"/>
              </a:rPr>
              <a:t>Филатов Александр Юрьевич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Главный научный сотрудник, доцент, заведующий лабораторией моде-</a:t>
            </a:r>
            <a:r>
              <a:rPr lang="ru-RU" altLang="ru-RU" sz="2200" dirty="0" err="1">
                <a:latin typeface="Times New Roman Cyr" pitchFamily="18" charset="0"/>
              </a:rPr>
              <a:t>лирования</a:t>
            </a:r>
            <a:r>
              <a:rPr lang="ru-RU" altLang="ru-RU" sz="2200" dirty="0">
                <a:latin typeface="Times New Roman Cyr" pitchFamily="18" charset="0"/>
              </a:rPr>
              <a:t> социально-экономических процессов ШЭМ ДВФУ.</a:t>
            </a:r>
            <a:endParaRPr lang="ru-RU" altLang="ru-RU" sz="2200" dirty="0" smtClean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Образование:</a:t>
            </a:r>
            <a:endParaRPr lang="ru-RU" altLang="ru-RU" sz="2200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ИГУ </a:t>
            </a:r>
            <a:r>
              <a:rPr lang="ru-RU" altLang="ru-RU" sz="2200" dirty="0">
                <a:latin typeface="Times New Roman Cyr" pitchFamily="18" charset="0"/>
              </a:rPr>
              <a:t>«Математические методы в экономике» (1998</a:t>
            </a:r>
            <a:r>
              <a:rPr lang="ru-RU" altLang="ru-RU" sz="2200" dirty="0" smtClean="0">
                <a:latin typeface="Times New Roman Cyr" pitchFamily="18" charset="0"/>
              </a:rPr>
              <a:t>).</a:t>
            </a:r>
            <a:endParaRPr lang="ru-RU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Кандидат физико-математических наук (2001), доцент (2005</a:t>
            </a:r>
            <a:r>
              <a:rPr lang="ru-RU" altLang="ru-RU" sz="2200" dirty="0" smtClean="0">
                <a:latin typeface="Times New Roman Cyr" pitchFamily="18" charset="0"/>
              </a:rPr>
              <a:t>).</a:t>
            </a:r>
            <a:endParaRPr lang="ru-RU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Программы повышения квалификации: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РЭШ, НИУ ВШЭ, МГУ, Европейский университет СПб,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CERGE</a:t>
            </a:r>
            <a:r>
              <a:rPr lang="ru-RU" altLang="ru-RU" sz="2200" dirty="0">
                <a:latin typeface="Times New Roman Cyr" pitchFamily="18" charset="0"/>
              </a:rPr>
              <a:t>-</a:t>
            </a:r>
            <a:r>
              <a:rPr lang="en-US" altLang="ru-RU" sz="2200" dirty="0">
                <a:latin typeface="Times New Roman Cyr" pitchFamily="18" charset="0"/>
              </a:rPr>
              <a:t>EI</a:t>
            </a:r>
            <a:r>
              <a:rPr lang="ru-RU" altLang="ru-RU" sz="2200" dirty="0">
                <a:latin typeface="Times New Roman Cyr" pitchFamily="18" charset="0"/>
              </a:rPr>
              <a:t>, </a:t>
            </a:r>
            <a:r>
              <a:rPr lang="en-US" altLang="ru-RU" sz="2200" dirty="0">
                <a:latin typeface="Times New Roman Cyr" pitchFamily="18" charset="0"/>
              </a:rPr>
              <a:t>IOS</a:t>
            </a:r>
            <a:r>
              <a:rPr lang="ru-RU" altLang="ru-RU" sz="2200" dirty="0">
                <a:latin typeface="Times New Roman Cyr" pitchFamily="18" charset="0"/>
              </a:rPr>
              <a:t>, </a:t>
            </a:r>
            <a:r>
              <a:rPr lang="en-US" altLang="ru-RU" sz="2200" dirty="0">
                <a:latin typeface="Times New Roman Cyr" pitchFamily="18" charset="0"/>
              </a:rPr>
              <a:t>Indiana </a:t>
            </a:r>
            <a:r>
              <a:rPr lang="en-US" altLang="ru-RU" sz="2200" dirty="0" smtClean="0">
                <a:latin typeface="Times New Roman Cyr" pitchFamily="18" charset="0"/>
              </a:rPr>
              <a:t>University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Научные интересы: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Теория </a:t>
            </a:r>
            <a:r>
              <a:rPr lang="ru-RU" altLang="ru-RU" sz="2200" dirty="0">
                <a:latin typeface="Times New Roman Cyr" pitchFamily="18" charset="0"/>
              </a:rPr>
              <a:t>отраслевых рынков, пространственная экономика, </a:t>
            </a:r>
            <a:r>
              <a:rPr lang="ru-RU" altLang="ru-RU" sz="2200" dirty="0" smtClean="0">
                <a:latin typeface="Times New Roman Cyr" pitchFamily="18" charset="0"/>
              </a:rPr>
              <a:t>олигополия</a:t>
            </a:r>
            <a:r>
              <a:rPr lang="ru-RU" altLang="ru-RU" sz="2200" dirty="0">
                <a:latin typeface="Times New Roman Cyr" pitchFamily="18" charset="0"/>
              </a:rPr>
              <a:t>, монополия и монополистическая конкуренция, экономика </a:t>
            </a:r>
            <a:r>
              <a:rPr lang="ru-RU" altLang="ru-RU" sz="2200" dirty="0" smtClean="0">
                <a:latin typeface="Times New Roman Cyr" pitchFamily="18" charset="0"/>
              </a:rPr>
              <a:t>энергетики</a:t>
            </a:r>
            <a:r>
              <a:rPr lang="ru-RU" altLang="ru-RU" sz="2200" dirty="0">
                <a:latin typeface="Times New Roman Cyr" pitchFamily="18" charset="0"/>
              </a:rPr>
              <a:t>, экономика неоднородности, теория игр, прикладная </a:t>
            </a:r>
            <a:r>
              <a:rPr lang="ru-RU" altLang="ru-RU" sz="2200" dirty="0" smtClean="0">
                <a:latin typeface="Times New Roman Cyr" pitchFamily="18" charset="0"/>
              </a:rPr>
              <a:t>эконометрика</a:t>
            </a:r>
            <a:endParaRPr lang="ru-RU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Связь: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  <a:hlinkClick r:id="rId2"/>
              </a:rPr>
              <a:t>alexander.filatov@gmail.com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en-US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dirty="0" smtClean="0">
                <a:latin typeface="Times New Roman Cyr" pitchFamily="18" charset="0"/>
                <a:hlinkClick r:id="rId3"/>
              </a:rPr>
              <a:t>http</a:t>
            </a:r>
            <a:r>
              <a:rPr lang="en-US" altLang="ru-RU" sz="2200" dirty="0">
                <a:latin typeface="Times New Roman Cyr" pitchFamily="18" charset="0"/>
                <a:hlinkClick r:id="rId3"/>
              </a:rPr>
              <a:t>s</a:t>
            </a:r>
            <a:r>
              <a:rPr lang="en-US" altLang="ru-RU" sz="2200" dirty="0" smtClean="0">
                <a:latin typeface="Times New Roman Cyr" pitchFamily="18" charset="0"/>
                <a:hlinkClick r:id="rId3"/>
              </a:rPr>
              <a:t>://vk.com/alexander.filatov</a:t>
            </a:r>
            <a:r>
              <a:rPr lang="en-US" altLang="ru-RU" sz="2200" dirty="0" smtClean="0">
                <a:latin typeface="Times New Roman Cyr" pitchFamily="18" charset="0"/>
              </a:rPr>
              <a:t>, </a:t>
            </a:r>
            <a:r>
              <a:rPr lang="en-US" altLang="ru-RU" sz="2200" dirty="0" smtClean="0">
                <a:latin typeface="Times New Roman Cyr" pitchFamily="18" charset="0"/>
                <a:hlinkClick r:id="rId4"/>
              </a:rPr>
              <a:t>https://vk.com/baikalreadings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en-US" altLang="ru-RU" sz="2200" dirty="0">
              <a:latin typeface="Times New Roman Cyr" pitchFamily="18" charset="0"/>
            </a:endParaRPr>
          </a:p>
        </p:txBody>
      </p:sp>
      <p:sp>
        <p:nvSpPr>
          <p:cNvPr id="410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Литература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352" y="3900255"/>
            <a:ext cx="9041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b="1" dirty="0">
                <a:solidFill>
                  <a:srgbClr val="00FFFF"/>
                </a:solidFill>
                <a:latin typeface="Times New Roman Cyr" pitchFamily="18" charset="-52"/>
                <a:cs typeface="+mn-cs"/>
              </a:rPr>
              <a:t>Дополнительные материалы:</a:t>
            </a:r>
          </a:p>
          <a:p>
            <a:pPr marL="352425" indent="-352425" eaLnBrk="0" hangingPunct="0">
              <a:buFontTx/>
              <a:buAutoNum type="arabicPeriod"/>
              <a:defRPr/>
            </a:pPr>
            <a:r>
              <a:rPr lang="ru-RU" dirty="0" smtClean="0">
                <a:latin typeface="Times New Roman Cyr" pitchFamily="18" charset="-52"/>
                <a:cs typeface="+mn-cs"/>
              </a:rPr>
              <a:t>Презентации</a:t>
            </a:r>
            <a:r>
              <a:rPr lang="ru-RU" dirty="0">
                <a:latin typeface="Times New Roman Cyr" pitchFamily="18" charset="-52"/>
                <a:cs typeface="+mn-cs"/>
              </a:rPr>
              <a:t>, книги, </a:t>
            </a:r>
            <a:r>
              <a:rPr lang="ru-RU" dirty="0" err="1">
                <a:latin typeface="Times New Roman Cyr" pitchFamily="18" charset="-52"/>
                <a:cs typeface="+mn-cs"/>
              </a:rPr>
              <a:t>видеолекции</a:t>
            </a:r>
            <a:r>
              <a:rPr lang="ru-RU" dirty="0">
                <a:latin typeface="Times New Roman Cyr" pitchFamily="18" charset="-52"/>
                <a:cs typeface="+mn-cs"/>
              </a:rPr>
              <a:t> в группе </a:t>
            </a:r>
            <a:r>
              <a:rPr lang="en-US" dirty="0">
                <a:latin typeface="Times New Roman Cyr" pitchFamily="18" charset="-52"/>
                <a:cs typeface="+mn-cs"/>
                <a:hlinkClick r:id="rId2"/>
              </a:rPr>
              <a:t>http://</a:t>
            </a:r>
            <a:r>
              <a:rPr lang="en-US" dirty="0" smtClean="0">
                <a:latin typeface="Times New Roman Cyr" pitchFamily="18" charset="-52"/>
                <a:cs typeface="+mn-cs"/>
                <a:hlinkClick r:id="rId2"/>
              </a:rPr>
              <a:t>vk.com/baikalreadings</a:t>
            </a:r>
            <a:r>
              <a:rPr lang="ru-RU" dirty="0" smtClean="0">
                <a:latin typeface="Times New Roman Cyr" pitchFamily="18" charset="-52"/>
                <a:cs typeface="+mn-cs"/>
              </a:rPr>
              <a:t>,</a:t>
            </a:r>
            <a:br>
              <a:rPr lang="ru-RU" dirty="0" smtClean="0">
                <a:latin typeface="Times New Roman Cyr" pitchFamily="18" charset="-52"/>
                <a:cs typeface="+mn-cs"/>
              </a:rPr>
            </a:br>
            <a:r>
              <a:rPr lang="ru-RU" dirty="0" smtClean="0">
                <a:latin typeface="Times New Roman Cyr" pitchFamily="18" charset="-52"/>
                <a:cs typeface="+mn-cs"/>
              </a:rPr>
              <a:t>в </a:t>
            </a:r>
            <a:r>
              <a:rPr lang="ru-RU" dirty="0" err="1" smtClean="0">
                <a:latin typeface="Times New Roman Cyr" pitchFamily="18" charset="-52"/>
                <a:cs typeface="+mn-cs"/>
              </a:rPr>
              <a:t>т.ч</a:t>
            </a:r>
            <a:r>
              <a:rPr lang="ru-RU" dirty="0" smtClean="0">
                <a:latin typeface="Times New Roman Cyr" pitchFamily="18" charset="-52"/>
                <a:cs typeface="+mn-cs"/>
              </a:rPr>
              <a:t>. курсы </a:t>
            </a:r>
            <a:r>
              <a:rPr lang="ru-RU" dirty="0" err="1" smtClean="0">
                <a:latin typeface="Times New Roman Cyr" pitchFamily="18" charset="-52"/>
                <a:cs typeface="+mn-cs"/>
              </a:rPr>
              <a:t>Азамата</a:t>
            </a:r>
            <a:r>
              <a:rPr lang="ru-RU" dirty="0" smtClean="0">
                <a:latin typeface="Times New Roman Cyr" pitchFamily="18" charset="-52"/>
                <a:cs typeface="+mn-cs"/>
              </a:rPr>
              <a:t> </a:t>
            </a:r>
            <a:r>
              <a:rPr lang="ru-RU" dirty="0" err="1" smtClean="0">
                <a:latin typeface="Times New Roman Cyr" pitchFamily="18" charset="-52"/>
                <a:cs typeface="+mn-cs"/>
              </a:rPr>
              <a:t>Валея</a:t>
            </a:r>
            <a:r>
              <a:rPr lang="ru-RU" dirty="0" smtClean="0">
                <a:latin typeface="Times New Roman Cyr" pitchFamily="18" charset="-52"/>
                <a:cs typeface="+mn-cs"/>
              </a:rPr>
              <a:t> (</a:t>
            </a:r>
            <a:r>
              <a:rPr lang="en-US" dirty="0" smtClean="0">
                <a:latin typeface="Times New Roman Cyr" pitchFamily="18" charset="-52"/>
                <a:cs typeface="+mn-cs"/>
              </a:rPr>
              <a:t>CERGE-EI)</a:t>
            </a:r>
            <a:r>
              <a:rPr lang="ru-RU" dirty="0" smtClean="0">
                <a:latin typeface="Times New Roman Cyr" pitchFamily="18" charset="-52"/>
                <a:cs typeface="+mn-cs"/>
              </a:rPr>
              <a:t>  «Теория отраслевых рынков», «Экономический анализ рекламы», «Потребительский поиск и ценовая дисперсия», «Экономика инноваций».</a:t>
            </a:r>
          </a:p>
          <a:p>
            <a:pPr marL="352425" indent="-352425" eaLnBrk="0" hangingPunct="0">
              <a:buFontTx/>
              <a:buAutoNum type="arabicPeriod"/>
              <a:defRPr/>
            </a:pPr>
            <a:r>
              <a:rPr lang="ru-RU" dirty="0">
                <a:latin typeface="Times New Roman Cyr" pitchFamily="18" charset="-52"/>
              </a:rPr>
              <a:t>Данный курс на </a:t>
            </a:r>
            <a:r>
              <a:rPr lang="ru-RU" dirty="0" err="1">
                <a:latin typeface="Times New Roman Cyr" pitchFamily="18" charset="-52"/>
              </a:rPr>
              <a:t>youtube</a:t>
            </a:r>
            <a:r>
              <a:rPr lang="ru-RU" dirty="0">
                <a:latin typeface="Times New Roman Cyr" pitchFamily="18" charset="-52"/>
              </a:rPr>
              <a:t>-канале </a:t>
            </a:r>
            <a:r>
              <a:rPr lang="ru-RU" dirty="0">
                <a:latin typeface="Times New Roman Cyr" pitchFamily="18" charset="-52"/>
                <a:hlinkClick r:id="rId3"/>
              </a:rPr>
              <a:t>https://youtube.com/alexanderfilatov</a:t>
            </a:r>
            <a:r>
              <a:rPr lang="ru-RU" dirty="0">
                <a:latin typeface="Times New Roman Cyr" pitchFamily="18" charset="-52"/>
              </a:rPr>
              <a:t>:</a:t>
            </a:r>
            <a:br>
              <a:rPr lang="ru-RU" dirty="0">
                <a:latin typeface="Times New Roman Cyr" pitchFamily="18" charset="-52"/>
              </a:rPr>
            </a:br>
            <a:r>
              <a:rPr lang="en-US" dirty="0">
                <a:latin typeface="Times New Roman Cyr" pitchFamily="18" charset="-52"/>
                <a:hlinkClick r:id="rId4"/>
              </a:rPr>
              <a:t>https://</a:t>
            </a:r>
            <a:r>
              <a:rPr lang="en-US" dirty="0" smtClean="0">
                <a:latin typeface="Times New Roman Cyr" pitchFamily="18" charset="-52"/>
                <a:hlinkClick r:id="rId4"/>
              </a:rPr>
              <a:t>www.youtube.com/playlist?list=PLlx2izuC9gjjtfdiuaK1SrG7zdZS6vQHa</a:t>
            </a:r>
            <a:endParaRPr lang="ru-RU" dirty="0" smtClean="0">
              <a:latin typeface="Times New Roman Cyr" pitchFamily="18" charset="-52"/>
              <a:cs typeface="+mn-cs"/>
            </a:endParaRPr>
          </a:p>
          <a:p>
            <a:pPr marL="352425" indent="-352425" eaLnBrk="0" hangingPunct="0">
              <a:buFontTx/>
              <a:buAutoNum type="arabicPeriod"/>
              <a:defRPr/>
            </a:pPr>
            <a:r>
              <a:rPr lang="en-US" dirty="0" smtClean="0">
                <a:latin typeface="Times New Roman Cyr" pitchFamily="18" charset="-52"/>
                <a:cs typeface="+mn-cs"/>
              </a:rPr>
              <a:t>Coursera</a:t>
            </a:r>
            <a:r>
              <a:rPr lang="en-US" dirty="0">
                <a:latin typeface="Times New Roman Cyr" pitchFamily="18" charset="-52"/>
                <a:cs typeface="+mn-cs"/>
              </a:rPr>
              <a:t>: </a:t>
            </a:r>
            <a:r>
              <a:rPr lang="ru-RU" dirty="0" smtClean="0">
                <a:latin typeface="Times New Roman Cyr" pitchFamily="18" charset="-52"/>
                <a:cs typeface="+mn-cs"/>
              </a:rPr>
              <a:t>теория </a:t>
            </a:r>
            <a:r>
              <a:rPr lang="ru-RU" dirty="0">
                <a:latin typeface="Times New Roman Cyr" pitchFamily="18" charset="-52"/>
                <a:cs typeface="+mn-cs"/>
              </a:rPr>
              <a:t>отраслевых </a:t>
            </a:r>
            <a:r>
              <a:rPr lang="ru-RU" dirty="0" smtClean="0">
                <a:latin typeface="Times New Roman Cyr" pitchFamily="18" charset="-52"/>
                <a:cs typeface="+mn-cs"/>
              </a:rPr>
              <a:t>рынков, курс </a:t>
            </a:r>
            <a:r>
              <a:rPr lang="ru-RU" dirty="0" smtClean="0">
                <a:latin typeface="Times New Roman Cyr" pitchFamily="18" charset="-52"/>
              </a:rPr>
              <a:t>Светланы </a:t>
            </a:r>
            <a:r>
              <a:rPr lang="ru-RU" dirty="0" err="1" smtClean="0">
                <a:latin typeface="Times New Roman Cyr" pitchFamily="18" charset="-52"/>
              </a:rPr>
              <a:t>Авдашевой</a:t>
            </a:r>
            <a:r>
              <a:rPr lang="ru-RU" dirty="0" smtClean="0">
                <a:latin typeface="Times New Roman Cyr" pitchFamily="18" charset="-52"/>
                <a:cs typeface="+mn-cs"/>
              </a:rPr>
              <a:t>:</a:t>
            </a:r>
            <a:r>
              <a:rPr lang="ru-RU" dirty="0">
                <a:latin typeface="Times New Roman Cyr" pitchFamily="18" charset="-52"/>
                <a:cs typeface="+mn-cs"/>
              </a:rPr>
              <a:t/>
            </a:r>
            <a:br>
              <a:rPr lang="ru-RU" dirty="0">
                <a:latin typeface="Times New Roman Cyr" pitchFamily="18" charset="-52"/>
                <a:cs typeface="+mn-cs"/>
              </a:rPr>
            </a:br>
            <a:r>
              <a:rPr lang="en-US" dirty="0">
                <a:latin typeface="Times New Roman Cyr" pitchFamily="18" charset="-52"/>
                <a:cs typeface="+mn-cs"/>
                <a:hlinkClick r:id="rId5"/>
              </a:rPr>
              <a:t>https://</a:t>
            </a:r>
            <a:r>
              <a:rPr lang="en-US" dirty="0" smtClean="0">
                <a:latin typeface="Times New Roman Cyr" pitchFamily="18" charset="-52"/>
                <a:cs typeface="+mn-cs"/>
                <a:hlinkClick r:id="rId5"/>
              </a:rPr>
              <a:t>www.coursera.org/learn/otraslevye-rynki</a:t>
            </a:r>
            <a:r>
              <a:rPr lang="ru-RU" dirty="0" smtClean="0">
                <a:latin typeface="Times New Roman Cyr" pitchFamily="18" charset="-52"/>
                <a:cs typeface="+mn-cs"/>
              </a:rPr>
              <a:t>.</a:t>
            </a:r>
            <a:endParaRPr lang="ru-RU" dirty="0">
              <a:latin typeface="Times New Roman Cyr" pitchFamily="18" charset="-52"/>
              <a:cs typeface="+mn-cs"/>
            </a:endParaRPr>
          </a:p>
        </p:txBody>
      </p:sp>
      <p:sp>
        <p:nvSpPr>
          <p:cNvPr id="512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689" y="1327233"/>
            <a:ext cx="1628441" cy="24426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6998" y="1321888"/>
            <a:ext cx="1632004" cy="24480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9979" y="1327232"/>
            <a:ext cx="1628442" cy="24426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9398" y="1321889"/>
            <a:ext cx="1632004" cy="24480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0199" y="1321887"/>
            <a:ext cx="1770290" cy="2448007"/>
          </a:xfrm>
          <a:prstGeom prst="rect">
            <a:avLst/>
          </a:prstGeom>
        </p:spPr>
      </p:pic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Экзамен</a:t>
            </a:r>
          </a:p>
        </p:txBody>
      </p:sp>
      <p:sp>
        <p:nvSpPr>
          <p:cNvPr id="6147" name="Rectangle 389"/>
          <p:cNvSpPr>
            <a:spLocks noChangeArrowheads="1"/>
          </p:cNvSpPr>
          <p:nvPr/>
        </p:nvSpPr>
        <p:spPr bwMode="auto">
          <a:xfrm>
            <a:off x="209550" y="1082449"/>
            <a:ext cx="89344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52425" indent="-352425"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Посещение </a:t>
            </a:r>
            <a:r>
              <a:rPr lang="ru-RU" altLang="ru-RU" sz="2200" dirty="0" smtClean="0">
                <a:latin typeface="Times New Roman Cyr" pitchFamily="18" charset="0"/>
              </a:rPr>
              <a:t>и краткие еженедельные тесты = 8*2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16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b="1" dirty="0">
              <a:latin typeface="Times New Roman Cyr" pitchFamily="18" charset="0"/>
            </a:endParaRPr>
          </a:p>
          <a:p>
            <a:pPr marL="352425" indent="-352425"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Еженедельные контрольные работы = 8*5 </a:t>
            </a:r>
            <a:r>
              <a:rPr lang="ru-RU" altLang="ru-RU" sz="2200" dirty="0">
                <a:latin typeface="Times New Roman Cyr" pitchFamily="18" charset="0"/>
              </a:rPr>
              <a:t>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40</a:t>
            </a:r>
            <a:b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(выполняются на </a:t>
            </a:r>
            <a:r>
              <a:rPr lang="ru-RU" altLang="ru-RU" sz="2200" dirty="0">
                <a:latin typeface="Times New Roman Cyr" pitchFamily="18" charset="0"/>
              </a:rPr>
              <a:t>индивидуальных </a:t>
            </a:r>
            <a:r>
              <a:rPr lang="ru-RU" altLang="ru-RU" sz="2200" dirty="0" smtClean="0">
                <a:latin typeface="Times New Roman Cyr" pitchFamily="18" charset="0"/>
              </a:rPr>
              <a:t>данных).</a:t>
            </a:r>
          </a:p>
          <a:p>
            <a:pPr marL="352425" indent="-352425"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Индивидуальная обзорная работа по </a:t>
            </a:r>
            <a:r>
              <a:rPr lang="ru-RU" altLang="ru-RU" sz="2200" dirty="0" smtClean="0">
                <a:latin typeface="Times New Roman Cyr" pitchFamily="18" charset="0"/>
              </a:rPr>
              <a:t>предложенной статье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(презентация </a:t>
            </a:r>
            <a:r>
              <a:rPr lang="ru-RU" altLang="ru-RU" sz="2200" dirty="0">
                <a:latin typeface="Times New Roman Cyr" pitchFamily="18" charset="0"/>
              </a:rPr>
              <a:t>5 минут + авторский текст 2000-4000 знаков) =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5+5=10</a:t>
            </a:r>
            <a:b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понимание темы, логика изложения;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аргументированные выводы, обоснованная личная позиция;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качество слайдов и стиль изложения;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качество оформления </a:t>
            </a:r>
          </a:p>
          <a:p>
            <a:pPr marL="352425" indent="-352425"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Активность </a:t>
            </a:r>
            <a:r>
              <a:rPr lang="ru-RU" altLang="ru-RU" sz="2200" dirty="0">
                <a:latin typeface="Times New Roman Cyr" pitchFamily="18" charset="0"/>
              </a:rPr>
              <a:t>на занятии (ответы на вопросы, </a:t>
            </a:r>
            <a:r>
              <a:rPr lang="ru-RU" altLang="ru-RU" sz="2200" dirty="0" smtClean="0">
                <a:latin typeface="Times New Roman Cyr" pitchFamily="18" charset="0"/>
              </a:rPr>
              <a:t>дополнительные задания и т.д.) </a:t>
            </a:r>
            <a:r>
              <a:rPr lang="ru-RU" altLang="ru-RU" sz="2200" dirty="0">
                <a:latin typeface="Times New Roman Cyr" pitchFamily="18" charset="0"/>
              </a:rPr>
              <a:t>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10 </a:t>
            </a:r>
            <a:r>
              <a:rPr lang="ru-RU" altLang="ru-RU" sz="2200" dirty="0" smtClean="0">
                <a:latin typeface="Times New Roman Cyr" pitchFamily="18" charset="0"/>
              </a:rPr>
              <a:t>– </a:t>
            </a:r>
            <a:r>
              <a:rPr lang="ru-RU" altLang="ru-RU" sz="2200" dirty="0">
                <a:latin typeface="Times New Roman Cyr" pitchFamily="18" charset="0"/>
              </a:rPr>
              <a:t>«долларовая система</a:t>
            </a:r>
            <a:r>
              <a:rPr lang="ru-RU" altLang="ru-RU" sz="2200" dirty="0" smtClean="0">
                <a:latin typeface="Times New Roman Cyr" pitchFamily="18" charset="0"/>
              </a:rPr>
              <a:t>».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marL="352425" indent="-352425"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Коллоквиум (2 </a:t>
            </a:r>
            <a:r>
              <a:rPr lang="ru-RU" altLang="ru-RU" sz="2200" dirty="0">
                <a:latin typeface="Times New Roman Cyr" pitchFamily="18" charset="0"/>
              </a:rPr>
              <a:t>теоретических вопроса + </a:t>
            </a:r>
            <a:r>
              <a:rPr lang="ru-RU" altLang="ru-RU" sz="2200" dirty="0" smtClean="0">
                <a:latin typeface="Times New Roman Cyr" pitchFamily="18" charset="0"/>
              </a:rPr>
              <a:t>практическое задание) </a:t>
            </a:r>
            <a:r>
              <a:rPr lang="ru-RU" altLang="ru-RU" sz="2200" dirty="0">
                <a:latin typeface="Times New Roman Cyr" pitchFamily="18" charset="0"/>
              </a:rPr>
              <a:t>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24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4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209550" y="5214904"/>
            <a:ext cx="87709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Ориентировочная шкала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оценок:</a:t>
            </a:r>
            <a:endParaRPr lang="ru-RU" altLang="ru-RU" sz="2200" b="1" dirty="0">
              <a:solidFill>
                <a:srgbClr val="00FFFF"/>
              </a:solidFill>
            </a:endParaRPr>
          </a:p>
          <a:p>
            <a:pPr eaLnBrk="1" hangingPunct="1"/>
            <a:r>
              <a:rPr lang="ru-RU" altLang="ru-RU" sz="2200" dirty="0" smtClean="0"/>
              <a:t>≥ 50 </a:t>
            </a:r>
            <a:r>
              <a:rPr lang="ru-RU" altLang="ru-RU" sz="2200" dirty="0"/>
              <a:t>баллов </a:t>
            </a:r>
            <a:r>
              <a:rPr lang="ru-RU" altLang="ru-RU" sz="2200" dirty="0" smtClean="0"/>
              <a:t>(38 без коллоквиума) – </a:t>
            </a:r>
            <a:r>
              <a:rPr lang="ru-RU" altLang="ru-RU" sz="2200" dirty="0"/>
              <a:t>удовлетворительно;</a:t>
            </a:r>
          </a:p>
          <a:p>
            <a:pPr eaLnBrk="1" hangingPunct="1"/>
            <a:r>
              <a:rPr lang="ru-RU" altLang="ru-RU" sz="2200" dirty="0"/>
              <a:t>≥ 65 баллов </a:t>
            </a:r>
            <a:r>
              <a:rPr lang="ru-RU" altLang="ru-RU" sz="2200" dirty="0" smtClean="0"/>
              <a:t>(49 без коллоквиума) – </a:t>
            </a:r>
            <a:r>
              <a:rPr lang="ru-RU" altLang="ru-RU" sz="2200" dirty="0"/>
              <a:t>хорошо;</a:t>
            </a:r>
          </a:p>
          <a:p>
            <a:pPr eaLnBrk="1" hangingPunct="1"/>
            <a:r>
              <a:rPr lang="ru-RU" altLang="ru-RU" sz="2200" dirty="0"/>
              <a:t>≥ 80 баллов </a:t>
            </a:r>
            <a:r>
              <a:rPr lang="ru-RU" altLang="ru-RU" sz="2200" dirty="0" smtClean="0"/>
              <a:t>(60 без коллоквиума) – отлично.</a:t>
            </a:r>
            <a:endParaRPr lang="ru-RU" altLang="ru-RU" sz="2200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Содержание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курса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" y="1066834"/>
            <a:ext cx="9075744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marL="352425" indent="-352425">
              <a:buAutoNum type="arabicPeriod"/>
            </a:pPr>
            <a:r>
              <a:rPr lang="ru-RU" altLang="ru-RU" sz="2200" dirty="0" smtClean="0"/>
              <a:t>Введение в теорию организации </a:t>
            </a:r>
            <a:r>
              <a:rPr lang="ru-RU" altLang="ru-RU" sz="2200" dirty="0" smtClean="0"/>
              <a:t>рынков.</a:t>
            </a:r>
            <a:endParaRPr lang="ru-RU" altLang="ru-RU" sz="2200" dirty="0" smtClean="0"/>
          </a:p>
          <a:p>
            <a:pPr marL="352425" indent="-352425">
              <a:buAutoNum type="arabicPeriod"/>
            </a:pPr>
            <a:r>
              <a:rPr lang="ru-RU" altLang="ru-RU" sz="2200" dirty="0" smtClean="0"/>
              <a:t>Источники </a:t>
            </a:r>
            <a:r>
              <a:rPr lang="ru-RU" altLang="ru-RU" sz="2200" dirty="0" smtClean="0"/>
              <a:t>рыночной власти.</a:t>
            </a:r>
          </a:p>
          <a:p>
            <a:pPr marL="352425" indent="-352425">
              <a:buAutoNum type="arabicPeriod"/>
            </a:pPr>
            <a:r>
              <a:rPr lang="ru-RU" altLang="ru-RU" sz="2200" dirty="0" smtClean="0"/>
              <a:t>Антимонопольная политика.</a:t>
            </a:r>
          </a:p>
          <a:p>
            <a:pPr marL="352425" indent="-352425">
              <a:buAutoNum type="arabicPeriod"/>
            </a:pPr>
            <a:r>
              <a:rPr lang="ru-RU" altLang="ru-RU" sz="2200" dirty="0" smtClean="0"/>
              <a:t>Инновации, сети, посредники.</a:t>
            </a:r>
            <a:endParaRPr lang="en-US" altLang="ru-RU" sz="2200" dirty="0" smtClean="0"/>
          </a:p>
          <a:p>
            <a:pPr marL="352425" indent="-352425">
              <a:buAutoNum type="arabicPeriod"/>
            </a:pPr>
            <a:r>
              <a:rPr lang="ru-RU" altLang="ru-RU" sz="2200" dirty="0" smtClean="0"/>
              <a:t>Олигополия с однородным продуктом.</a:t>
            </a:r>
          </a:p>
          <a:p>
            <a:pPr marL="352425" indent="-352425">
              <a:buAutoNum type="arabicPeriod"/>
            </a:pPr>
            <a:r>
              <a:rPr lang="ru-RU" altLang="ru-RU" sz="2200" dirty="0" smtClean="0"/>
              <a:t>Олигополия </a:t>
            </a:r>
            <a:r>
              <a:rPr lang="ru-RU" altLang="ru-RU" sz="2200" dirty="0" smtClean="0"/>
              <a:t>с дифференцированным продуктом.</a:t>
            </a:r>
          </a:p>
          <a:p>
            <a:pPr marL="352425" indent="-352425">
              <a:buAutoNum type="arabicPeriod"/>
            </a:pPr>
            <a:r>
              <a:rPr lang="ru-RU" altLang="ru-RU" sz="2200" dirty="0" smtClean="0"/>
              <a:t>Модели пространственного размещения.</a:t>
            </a:r>
            <a:endParaRPr lang="ru-RU" altLang="ru-RU" sz="2200" dirty="0" smtClean="0"/>
          </a:p>
          <a:p>
            <a:pPr marL="352425" indent="-352425">
              <a:buAutoNum type="arabicPeriod"/>
            </a:pPr>
            <a:r>
              <a:rPr lang="ru-RU" altLang="ru-RU" sz="2200" dirty="0" smtClean="0"/>
              <a:t>Вход на рынок.</a:t>
            </a:r>
          </a:p>
          <a:p>
            <a:pPr marL="352425" indent="-352425">
              <a:buAutoNum type="arabicPeriod"/>
            </a:pPr>
            <a:r>
              <a:rPr lang="ru-RU" altLang="ru-RU" sz="2200" dirty="0" smtClean="0"/>
              <a:t>Горизонтальные </a:t>
            </a:r>
            <a:r>
              <a:rPr lang="ru-RU" altLang="ru-RU" sz="2200" dirty="0" smtClean="0"/>
              <a:t>слияния.</a:t>
            </a:r>
          </a:p>
          <a:p>
            <a:pPr marL="352425" indent="-352425">
              <a:buAutoNum type="arabicPeriod"/>
            </a:pPr>
            <a:r>
              <a:rPr lang="ru-RU" altLang="ru-RU" sz="2200" dirty="0" smtClean="0"/>
              <a:t>Сговоры и их устойчивость.</a:t>
            </a:r>
          </a:p>
          <a:p>
            <a:pPr marL="352425" indent="-352425">
              <a:buAutoNum type="arabicPeriod"/>
            </a:pPr>
            <a:r>
              <a:rPr lang="ru-RU" altLang="ru-RU" sz="2200" dirty="0" smtClean="0"/>
              <a:t>Выявление сговоров.</a:t>
            </a:r>
            <a:endParaRPr lang="ru-RU" altLang="ru-RU" sz="2200" dirty="0" smtClean="0"/>
          </a:p>
          <a:p>
            <a:pPr marL="352425" indent="-352425">
              <a:buAutoNum type="arabicPeriod"/>
            </a:pPr>
            <a:r>
              <a:rPr lang="ru-RU" altLang="ru-RU" sz="2200" dirty="0" smtClean="0"/>
              <a:t>Вертикальные отношения.</a:t>
            </a:r>
            <a:endParaRPr lang="ru-RU" altLang="ru-RU" sz="2200" dirty="0" smtClean="0"/>
          </a:p>
          <a:p>
            <a:pPr marL="352425" indent="-352425">
              <a:buAutoNum type="arabicPeriod"/>
            </a:pPr>
            <a:r>
              <a:rPr lang="ru-RU" altLang="ru-RU" sz="2200" dirty="0" smtClean="0"/>
              <a:t>Экономический анализ рекламы.</a:t>
            </a:r>
            <a:endParaRPr lang="ru-RU" altLang="ru-RU" sz="2200" dirty="0" smtClean="0"/>
          </a:p>
          <a:p>
            <a:pPr marL="352425" indent="-352425">
              <a:buAutoNum type="arabicPeriod"/>
            </a:pPr>
            <a:r>
              <a:rPr lang="ru-RU" altLang="ru-RU" sz="2200" dirty="0" smtClean="0"/>
              <a:t>Ценовая дисперсия и потребительский поиск.</a:t>
            </a:r>
            <a:endParaRPr lang="ru-RU" altLang="ru-RU" sz="2200" dirty="0" smtClean="0"/>
          </a:p>
          <a:p>
            <a:pPr marL="352425" indent="-352425">
              <a:buAutoNum type="arabicPeriod"/>
            </a:pPr>
            <a:r>
              <a:rPr lang="ru-RU" altLang="ru-RU" sz="2200" dirty="0" smtClean="0"/>
              <a:t>Введение в экспериментальную </a:t>
            </a:r>
            <a:r>
              <a:rPr lang="ru-RU" altLang="ru-RU" sz="2200" dirty="0" smtClean="0"/>
              <a:t>и поведенческую экономику</a:t>
            </a:r>
            <a:r>
              <a:rPr lang="ru-RU" altLang="ru-RU" sz="2200" dirty="0" smtClean="0"/>
              <a:t>.</a:t>
            </a:r>
          </a:p>
          <a:p>
            <a:pPr marL="352425" indent="-352425">
              <a:buAutoNum type="arabicPeriod"/>
            </a:pPr>
            <a:r>
              <a:rPr lang="ru-RU" altLang="ru-RU" sz="2200" dirty="0" smtClean="0"/>
              <a:t>Поведенческая экономика отраслевых рынков.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1772446686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Теория </a:t>
            </a:r>
            <a:r>
              <a:rPr lang="ru-RU" altLang="ru-RU" b="1" dirty="0" smtClean="0">
                <a:solidFill>
                  <a:srgbClr val="FFFF00"/>
                </a:solidFill>
                <a:latin typeface="Times New Roman Cyr" pitchFamily="18" charset="0"/>
              </a:rPr>
              <a:t>организации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рынков: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сторический обзор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6380" y="1546404"/>
            <a:ext cx="879792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 1930-х годов:</a:t>
            </a:r>
            <a:endParaRPr lang="ru-RU" sz="220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было отдельной науки (только анализ отдельных отраслей).</a:t>
            </a:r>
          </a:p>
          <a:p>
            <a:pPr marL="457200" lvl="0" indent="-4572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Изучались технические процессы производства, размер и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располо-жение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заводов, вопросы собственности и условий труда.</a:t>
            </a:r>
          </a:p>
          <a:p>
            <a:pPr marL="457200" lvl="0" indent="-4572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Практически не изучалось влияние на цену.</a:t>
            </a:r>
            <a:endParaRPr lang="en-US" sz="2200" u="none" strike="noStrike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hangingPunct="0">
              <a:spcAft>
                <a:spcPts val="0"/>
              </a:spcAft>
              <a:buSzPct val="100000"/>
              <a:buFontTx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Практически не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было содержательной теории (только теория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совер-шенной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конкуренции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монополии).</a:t>
            </a:r>
          </a:p>
          <a:p>
            <a:pPr marL="457200" lvl="0" indent="-4572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конца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XIX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века – консенсус в среде экономистов, что совершен-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конкуренция не работает; интерес (в первую очередь в США) к антимонопольной политике (в 1890 принят первый закон, акт Шер-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мана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 нелегальности ценовых соглашений между конкурентами).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6379" y="5485944"/>
            <a:ext cx="87979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1930-1960 – Гарвардская школа (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Чемберлин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Мэйсон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Бэйн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ru-RU" sz="220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Новая парадигма: «структура → стратегии → результат».</a:t>
            </a:r>
          </a:p>
        </p:txBody>
      </p:sp>
    </p:spTree>
    <p:extLst>
      <p:ext uri="{BB962C8B-B14F-4D97-AF65-F5344CB8AC3E}">
        <p14:creationId xmlns:p14="http://schemas.microsoft.com/office/powerpoint/2010/main" val="17436223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Структура – стратегии – результат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1740" y="1231345"/>
            <a:ext cx="4054566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Спрос: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ценовая эластичность, заменители, динамика, циклы и сезонность, способ продажи и маркетинг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44716" y="1231345"/>
            <a:ext cx="4087647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Предложение: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сырье,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техноло-гии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политика профсоюзов, срок службы, ценность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вес,  конку-рентная среда, правовое поле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1740" y="2774704"/>
            <a:ext cx="4822574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Рыночная структура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(structure)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Число фирм, барьеры входа, степень дифференциации продукта, структура издержек, уровень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верт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интеграции…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1741" y="4269936"/>
            <a:ext cx="4822574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Стратегии фирм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(conduct)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Ценовые политики, продвижение и реклама, инвестиции, инновации… 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31741" y="5426614"/>
            <a:ext cx="4822574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(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performance)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Эффективность (прибыль,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рентабель-ность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 рост, занятость, активы…</a:t>
            </a:r>
          </a:p>
        </p:txBody>
      </p:sp>
      <p:sp>
        <p:nvSpPr>
          <p:cNvPr id="11265" name="Полилиния 11264"/>
          <p:cNvSpPr/>
          <p:nvPr/>
        </p:nvSpPr>
        <p:spPr bwMode="auto">
          <a:xfrm>
            <a:off x="128248" y="2005265"/>
            <a:ext cx="497394" cy="1620252"/>
          </a:xfrm>
          <a:custGeom>
            <a:avLst/>
            <a:gdLst>
              <a:gd name="connsiteX0" fmla="*/ 465310 w 497394"/>
              <a:gd name="connsiteY0" fmla="*/ 0 h 1620252"/>
              <a:gd name="connsiteX1" fmla="*/ 89 w 497394"/>
              <a:gd name="connsiteY1" fmla="*/ 882316 h 1620252"/>
              <a:gd name="connsiteX2" fmla="*/ 497394 w 497394"/>
              <a:gd name="connsiteY2" fmla="*/ 1620252 h 16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394" h="1620252">
                <a:moveTo>
                  <a:pt x="465310" y="0"/>
                </a:moveTo>
                <a:cubicBezTo>
                  <a:pt x="230026" y="306137"/>
                  <a:pt x="-5258" y="612274"/>
                  <a:pt x="89" y="882316"/>
                </a:cubicBezTo>
                <a:cubicBezTo>
                  <a:pt x="5436" y="1152358"/>
                  <a:pt x="251415" y="1386305"/>
                  <a:pt x="497394" y="1620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  <p:sp>
        <p:nvSpPr>
          <p:cNvPr id="38" name="Полилиния 37"/>
          <p:cNvSpPr/>
          <p:nvPr/>
        </p:nvSpPr>
        <p:spPr bwMode="auto">
          <a:xfrm>
            <a:off x="352926" y="4976880"/>
            <a:ext cx="272715" cy="916625"/>
          </a:xfrm>
          <a:custGeom>
            <a:avLst/>
            <a:gdLst>
              <a:gd name="connsiteX0" fmla="*/ 465310 w 497394"/>
              <a:gd name="connsiteY0" fmla="*/ 0 h 1620252"/>
              <a:gd name="connsiteX1" fmla="*/ 89 w 497394"/>
              <a:gd name="connsiteY1" fmla="*/ 882316 h 1620252"/>
              <a:gd name="connsiteX2" fmla="*/ 497394 w 497394"/>
              <a:gd name="connsiteY2" fmla="*/ 1620252 h 16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394" h="1620252">
                <a:moveTo>
                  <a:pt x="465310" y="0"/>
                </a:moveTo>
                <a:cubicBezTo>
                  <a:pt x="230026" y="306137"/>
                  <a:pt x="-5258" y="612274"/>
                  <a:pt x="89" y="882316"/>
                </a:cubicBezTo>
                <a:cubicBezTo>
                  <a:pt x="5436" y="1152358"/>
                  <a:pt x="251415" y="1386305"/>
                  <a:pt x="497394" y="1620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  <p:sp>
        <p:nvSpPr>
          <p:cNvPr id="39" name="Полилиния 38"/>
          <p:cNvSpPr/>
          <p:nvPr/>
        </p:nvSpPr>
        <p:spPr bwMode="auto">
          <a:xfrm>
            <a:off x="344859" y="3830669"/>
            <a:ext cx="272715" cy="916625"/>
          </a:xfrm>
          <a:custGeom>
            <a:avLst/>
            <a:gdLst>
              <a:gd name="connsiteX0" fmla="*/ 465310 w 497394"/>
              <a:gd name="connsiteY0" fmla="*/ 0 h 1620252"/>
              <a:gd name="connsiteX1" fmla="*/ 89 w 497394"/>
              <a:gd name="connsiteY1" fmla="*/ 882316 h 1620252"/>
              <a:gd name="connsiteX2" fmla="*/ 497394 w 497394"/>
              <a:gd name="connsiteY2" fmla="*/ 1620252 h 16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394" h="1620252">
                <a:moveTo>
                  <a:pt x="465310" y="0"/>
                </a:moveTo>
                <a:cubicBezTo>
                  <a:pt x="230026" y="306137"/>
                  <a:pt x="-5258" y="612274"/>
                  <a:pt x="89" y="882316"/>
                </a:cubicBezTo>
                <a:cubicBezTo>
                  <a:pt x="5436" y="1152358"/>
                  <a:pt x="251415" y="1386305"/>
                  <a:pt x="497394" y="1620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  <p:sp>
        <p:nvSpPr>
          <p:cNvPr id="43" name="Полилиния 42"/>
          <p:cNvSpPr/>
          <p:nvPr/>
        </p:nvSpPr>
        <p:spPr bwMode="auto">
          <a:xfrm flipH="1">
            <a:off x="5452436" y="2678451"/>
            <a:ext cx="483141" cy="947066"/>
          </a:xfrm>
          <a:custGeom>
            <a:avLst/>
            <a:gdLst>
              <a:gd name="connsiteX0" fmla="*/ 465310 w 497394"/>
              <a:gd name="connsiteY0" fmla="*/ 0 h 1620252"/>
              <a:gd name="connsiteX1" fmla="*/ 89 w 497394"/>
              <a:gd name="connsiteY1" fmla="*/ 882316 h 1620252"/>
              <a:gd name="connsiteX2" fmla="*/ 497394 w 497394"/>
              <a:gd name="connsiteY2" fmla="*/ 1620252 h 16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394" h="1620252">
                <a:moveTo>
                  <a:pt x="465310" y="0"/>
                </a:moveTo>
                <a:cubicBezTo>
                  <a:pt x="230026" y="306137"/>
                  <a:pt x="-5258" y="612274"/>
                  <a:pt x="89" y="882316"/>
                </a:cubicBezTo>
                <a:cubicBezTo>
                  <a:pt x="5436" y="1152358"/>
                  <a:pt x="251415" y="1386305"/>
                  <a:pt x="497394" y="1620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52675" y="3254273"/>
            <a:ext cx="2579688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егулирование: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Налоги, субсидии, антимонопольная политика, правила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международной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торговли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 над ценами,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инфор-мационная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поддер-жка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271" name="Прямая со стрелкой 11270"/>
          <p:cNvCxnSpPr/>
          <p:nvPr/>
        </p:nvCxnSpPr>
        <p:spPr bwMode="auto">
          <a:xfrm flipH="1" flipV="1">
            <a:off x="5452436" y="3830669"/>
            <a:ext cx="900239" cy="5969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Прямая со стрелкой 46"/>
          <p:cNvCxnSpPr>
            <a:stCxn id="44" idx="1"/>
            <a:endCxn id="8" idx="3"/>
          </p:cNvCxnSpPr>
          <p:nvPr/>
        </p:nvCxnSpPr>
        <p:spPr bwMode="auto">
          <a:xfrm flipH="1">
            <a:off x="5454315" y="4823934"/>
            <a:ext cx="8983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Прямая со стрелкой 49"/>
          <p:cNvCxnSpPr/>
          <p:nvPr/>
        </p:nvCxnSpPr>
        <p:spPr bwMode="auto">
          <a:xfrm flipH="1">
            <a:off x="5453376" y="5210259"/>
            <a:ext cx="899299" cy="6674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601902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265" grpId="0" animBg="1"/>
      <p:bldP spid="38" grpId="0" animBg="1"/>
      <p:bldP spid="39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Теория </a:t>
            </a:r>
            <a:r>
              <a:rPr lang="ru-RU" altLang="ru-RU" b="1" dirty="0" smtClean="0">
                <a:solidFill>
                  <a:srgbClr val="FFFF00"/>
                </a:solidFill>
                <a:latin typeface="Times New Roman Cyr" pitchFamily="18" charset="0"/>
              </a:rPr>
              <a:t>организации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рынков: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сторический обзор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6380" y="1947462"/>
            <a:ext cx="891808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Джо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Бэйн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барьеров входа (блокированный, сдерживаемый, предоставляемый).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Первые эмпирические исследования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отраслей на больших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простран-ственных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cross-section)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выборках.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Comanor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Wilson’ 1967, RES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исследование зависимости прибыли от уровня концентрации и барьеров входа (измеряемых через минимальный эффективный для входа размер, долю рекламы в выручке…)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высокая концентрация плоха для потребителей.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u="none" strike="noStrike" dirty="0" smtClean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Рекомендация: </a:t>
            </a:r>
            <a:r>
              <a:rPr lang="ru-RU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жесткая антимонопольная политика.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1962: суд запретил слияние 2 компаний, занимавших в сумме всего 5% рынка обуви.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6379" y="1571672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1930-1960 – Гарвардская школа (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Чемберлин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Мэйсон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Бэйн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ru-RU" sz="220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05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Теория </a:t>
            </a:r>
            <a:r>
              <a:rPr lang="ru-RU" altLang="ru-RU" b="1" dirty="0" smtClean="0">
                <a:solidFill>
                  <a:srgbClr val="FFFF00"/>
                </a:solidFill>
                <a:latin typeface="Times New Roman Cyr" pitchFamily="18" charset="0"/>
              </a:rPr>
              <a:t>организации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рынков: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сторический обзор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6380" y="2284338"/>
            <a:ext cx="90276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Регрессии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выявляют корреляцию, но не причину и следствие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7305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«Критика эффективности»: большие, потому что эффективные (рост), а не эффективные, потому что большие (рыночная власть).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Выводы </a:t>
            </a:r>
            <a:r>
              <a:rPr 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1950-1960 часто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противоречат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экономической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теории.</a:t>
            </a:r>
          </a:p>
          <a:p>
            <a:pPr marL="273050"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Большие фирмы работают на положительном эффекте масштаба.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Учет провалов рынка, но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неучет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провалов государства.</a:t>
            </a:r>
          </a:p>
          <a:p>
            <a:pPr marL="27305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Хорошее регулирование полезно, но плохое – часто хуже его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отсут-ствия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На практике регулирование чаще плохое.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u="none" strike="noStrike" dirty="0" smtClean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Монополия часто не является монополией.</a:t>
            </a:r>
          </a:p>
          <a:p>
            <a:pPr marL="273050"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имеются заменители (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железные дороги).</a:t>
            </a:r>
          </a:p>
          <a:p>
            <a:pPr marL="273050" lvl="0" algn="just" hangingPunct="0">
              <a:spcAft>
                <a:spcPts val="0"/>
              </a:spcAft>
              <a:buSzPct val="100000"/>
            </a:pPr>
            <a:r>
              <a:rPr lang="ru-RU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Монополию может сдерживать угроза вход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 (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состязательные рынки).</a:t>
            </a:r>
          </a:p>
          <a:p>
            <a:pPr marL="273050" algn="just" hangingPunct="0">
              <a:spcAft>
                <a:spcPts val="0"/>
              </a:spcAft>
              <a:buSzPct val="100000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монополия есть, это часто временно и не требует регулирования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8587" y="1519545"/>
            <a:ext cx="89058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1960-1980 – Чикагская школа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(Джордж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Стиглер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Роберт </a:t>
            </a:r>
            <a:r>
              <a:rPr lang="ru-RU" sz="2200" b="1" dirty="0" err="1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Борк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Аарон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Директор):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минимум регулирования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79634973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17262</TotalTime>
  <Words>894</Words>
  <Application>Microsoft Office PowerPoint</Application>
  <PresentationFormat>Экран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561</cp:revision>
  <dcterms:created xsi:type="dcterms:W3CDTF">1997-05-19T02:18:46Z</dcterms:created>
  <dcterms:modified xsi:type="dcterms:W3CDTF">2019-02-05T09:29:18Z</dcterms:modified>
</cp:coreProperties>
</file>