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sldIdLst>
    <p:sldId id="291" r:id="rId2"/>
    <p:sldId id="396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375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5" autoAdjust="0"/>
    <p:restoredTop sz="94364" autoAdjust="0"/>
  </p:normalViewPr>
  <p:slideViewPr>
    <p:cSldViewPr snapToGrid="0">
      <p:cViewPr varScale="1">
        <p:scale>
          <a:sx n="66" d="100"/>
          <a:sy n="66" d="100"/>
        </p:scale>
        <p:origin x="12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2166261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195040"/>
            <a:ext cx="90106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Теория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отраслевых рынков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4520291"/>
            <a:ext cx="91439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Лекция 1.2</a:t>
            </a:r>
            <a:endParaRPr lang="en-US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Источники рыночной власти</a:t>
            </a:r>
            <a:endParaRPr lang="ru-RU" altLang="ru-RU" sz="36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313117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10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857862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Источники рыночной власти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Реклама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35430" y="1530002"/>
            <a:ext cx="88990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США в 2006 приходилось 2,2% ВВП (952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$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 человека)</a:t>
            </a:r>
          </a:p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Крупнейший рекламодатель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Procter &amp;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Gamble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тратил в США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 рекламу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$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4,9млрд (17% от выручки).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82563" y="5236819"/>
            <a:ext cx="88990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Убеждающая реклама воздействует на всех потребителей.</a:t>
            </a:r>
          </a:p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Информирущая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воздействует только на неинформированных.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5430" y="2691788"/>
            <a:ext cx="889903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Типы рекламы:</a:t>
            </a:r>
          </a:p>
          <a:p>
            <a:pPr marL="352425" lvl="0" indent="-352425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Информирующая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предоставляет потребителю информацию о су-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ществовании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характеристиках и ценах продукта.</a:t>
            </a:r>
          </a:p>
          <a:p>
            <a:pPr marL="352425" indent="-352425" algn="just" hangingPunct="0">
              <a:spcAft>
                <a:spcPts val="0"/>
              </a:spcAft>
              <a:buSzPct val="100000"/>
              <a:buFontTx/>
              <a:buAutoNum type="arabicPeriod"/>
            </a:pPr>
            <a:r>
              <a:rPr lang="ru-RU" sz="2200" b="1" spc="-2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Убеждающая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меняет вкусы потребителей, усиливает продуктовую дифференциацию и лояльность бренду.</a:t>
            </a:r>
          </a:p>
          <a:p>
            <a:pPr marL="352425" lvl="0" indent="-352425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Комплементарная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реклама сама по себе создает полезность в до-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полнение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к полезности от приобретении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67354293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Источники рыночной власти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Реклама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2008" y="1423293"/>
            <a:ext cx="889903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Убеждающая реклама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уменьшает эластичность спроса (лояльность).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Информирущая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реклама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уменьшает эластичность, если говорит о свой-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ствах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продукта, но увеличивает если потребители просто узнают о его существовании.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32008" y="2983269"/>
            <a:ext cx="889903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Важные экономические вопросы:</a:t>
            </a:r>
          </a:p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 Сколько информации давать?</a:t>
            </a:r>
          </a:p>
          <a:p>
            <a:pPr marL="273050" lvl="0" algn="just" hangingPunct="0">
              <a:spcAft>
                <a:spcPts val="0"/>
              </a:spcAft>
              <a:buSzPts val="12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Всегда ноль или максимум! 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Johnson, Myatt’ 2006, AER)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 Ослабляет или усиливает реклама конкуренцию?</a:t>
            </a:r>
          </a:p>
          <a:p>
            <a:pPr marL="273050" lvl="0" algn="just" hangingPunct="0">
              <a:spcAft>
                <a:spcPts val="0"/>
              </a:spcAft>
              <a:buSzPts val="12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Убеждающая (товары разные!) и информирующая говорящая о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сущест-вовании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 характеристиках товара конкуренцию ослабляет, а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рыноч-ную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власть усиливает.</a:t>
            </a:r>
          </a:p>
          <a:p>
            <a:pPr marL="273050" lvl="0" algn="just" hangingPunct="0">
              <a:spcAft>
                <a:spcPts val="0"/>
              </a:spcAft>
              <a:buSzPts val="12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Информирующая говорящая о ценах – наоборот.</a:t>
            </a: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3. Как реклама влияет на общественное благосостояние</a:t>
            </a:r>
          </a:p>
          <a:p>
            <a:pPr marL="273050" lvl="0" algn="just" hangingPunct="0">
              <a:spcAft>
                <a:spcPts val="0"/>
              </a:spcAft>
              <a:buSzPts val="12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 неоднозначен и зависит от множества предположений.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352876005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Источники рыночной власти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Инерция потребителей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2008" y="1423293"/>
            <a:ext cx="88990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Часть потребителей может не знать об альтернативах.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2007" y="1850106"/>
            <a:ext cx="88990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Пространственная ценовая дисперсия: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Высокая цена для части неинформированных потребителей.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Низкая цена для всех информированных и части неинформированных.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2007" y="2959251"/>
            <a:ext cx="901199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Временная ценовая дисперсия: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Фирмы играют смешанные стратегии.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Информированные потребители покупают в дешевой фирме.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Неинформированные – покупают в «своей», иногда дорогой.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Средние цены одинаковы, при этом присутствует ценовая дискриминация.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32007" y="4744355"/>
            <a:ext cx="901199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Парадокс </a:t>
            </a: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Даймонда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Diamond’ 1971, JET)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 рынке присутствует множество фирм.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Потребителям известна цена только в ближайшей фирме.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 некоторыми издержками можно узнать цены в других фирмах.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любых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(!!!) издержках поиска равновесие – монопольная цена всюду!</a:t>
            </a:r>
          </a:p>
        </p:txBody>
      </p:sp>
    </p:spTree>
    <p:extLst>
      <p:ext uri="{BB962C8B-B14F-4D97-AF65-F5344CB8AC3E}">
        <p14:creationId xmlns:p14="http://schemas.microsoft.com/office/powerpoint/2010/main" val="117351431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6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Потребительский поиск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 ценовая дисперсия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9936" y="1527373"/>
            <a:ext cx="889903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Типичная модель ценовой дисперсии: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Часть потребителей информирована.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Остальные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неинформированы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 осуществляют последовательный поиск: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Имея некоторые представления о распределении цен они в каждой фирме определяют, покупать или искать дальше (пока фирмы не закончатся).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32007" y="3416557"/>
            <a:ext cx="901199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Интересующие вопросы: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8775" lvl="0" indent="-358775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Какова оптимальная политика фирм? – смешанная стратегия</a:t>
            </a:r>
          </a:p>
          <a:p>
            <a:pPr marL="358775" lvl="0" indent="-358775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Какова оптимальная политика потребителей? – ниже некоторой (какой?) цены осуществлять покупку.</a:t>
            </a:r>
          </a:p>
          <a:p>
            <a:pPr marL="358775" lvl="0" indent="-358775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Что происходит, если возрастает доля информированных покупателей? –  распределение цен концентрируется около равновесной цены.</a:t>
            </a:r>
          </a:p>
          <a:p>
            <a:pPr marL="358775" lvl="0" indent="-358775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Что происходит при уменьшении издержек поиска? – нет однозначного ответа, кроме сохранения ценовой дисперсии (даже на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online-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рынках).</a:t>
            </a:r>
          </a:p>
        </p:txBody>
      </p:sp>
    </p:spTree>
    <p:extLst>
      <p:ext uri="{BB962C8B-B14F-4D97-AF65-F5344CB8AC3E}">
        <p14:creationId xmlns:p14="http://schemas.microsoft.com/office/powerpoint/2010/main" val="268677158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Источники рыночной власти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Издержки переключения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2008" y="1423293"/>
            <a:ext cx="88990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Поменять фирму-поставщика может оказаться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затратно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2007" y="1850106"/>
            <a:ext cx="88990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Виды издержек переключения: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Трансакционные, контрактные, совместимости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обучения,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неопределен-ности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совместимости…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2007" y="2959251"/>
            <a:ext cx="88990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Рациональные потребители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понимают эти издержки и то, что фирмы в будущем смогут эксплуатировать привязку клиента, и требуют скидки новым клиентам.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Фирмы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дают скидки.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32007" y="4067247"/>
            <a:ext cx="88990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Издержки переключения могут как ослабить, так и усилить конкуренцию – зависит от модели!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2563" y="4943312"/>
            <a:ext cx="884847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## SAP &amp; Oracle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 рынке автоматизированных систем управления: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Oracle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расширение рынка за счет поглощения малых конкурентов (за 2005-2010 поглощено более 10 компаний на сумму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$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35 млрд)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SAP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предоставляет большой кредит для новых покупателей (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перема-нивание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клиентов).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89680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6" grpId="0"/>
      <p:bldP spid="22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Источники рыночной власти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Качество продукта и информация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2007" y="1505919"/>
            <a:ext cx="889903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Типы товаров (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Nelson’ 1970, JPE)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8775" lvl="0" indent="-358775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Search goods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(товары известного качества)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характеристики известны до покупки.</a:t>
            </a:r>
          </a:p>
          <a:p>
            <a:pPr marL="358775" lvl="0" indent="-358775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Experience goods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товары скрытой полезности)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характеристики ста-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новятся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известными только после покупки.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##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Продукты питания, кафе и рестораны…</a:t>
            </a:r>
          </a:p>
          <a:p>
            <a:pPr marL="358775" lvl="0" indent="-358775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Credence goods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(товары доверия)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характеристики неизвестны даже после покупки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 зачастую определяется третьей стороной.</a:t>
            </a:r>
          </a:p>
          <a:p>
            <a:pPr marL="358775" lvl="0"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##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Лекарства с долгосрочным эффектом, образование, товары,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качест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-во которых определяется отсутствием катастрофических отказов… </a:t>
            </a:r>
          </a:p>
          <a:p>
            <a:pPr marL="358775" lvl="0" indent="-358775" algn="just" hangingPunct="0">
              <a:spcAft>
                <a:spcPts val="0"/>
              </a:spcAft>
              <a:buSzPct val="100000"/>
              <a:buAutoNum type="arabicPeriod"/>
            </a:pP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2563" y="4943312"/>
            <a:ext cx="88484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Наибольший интерес у экономистов вызывают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товары скрытой полез-</a:t>
            </a: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ности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продавец знает качество товара, покупатель – нет!)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75264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Рынок «лимонов»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 сигналы качества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2007" y="1505919"/>
            <a:ext cx="88990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Рынок «лимонов» (</a:t>
            </a:r>
            <a:r>
              <a:rPr lang="en-US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Akerlof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’ 1970, QJE;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Genesove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’ 1993, JPE)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Каскадный уход качественного товара с рынка. Отсутствие стимулов к инвестициям в качество.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7284" y="3988787"/>
            <a:ext cx="898671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Механизмы привлечения покупателей: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 Прямая демонстрация качества (сертификация; эффективная ставка %).</a:t>
            </a:r>
          </a:p>
          <a:p>
            <a:pPr marL="363538" lvl="0" algn="just" hangingPunct="0">
              <a:spcAft>
                <a:spcPts val="0"/>
              </a:spcAft>
              <a:buSzPct val="100000"/>
            </a:pP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Hart, Grossman, </a:t>
            </a:r>
            <a:r>
              <a:rPr lang="en-US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Milgrom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’ 1981: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бесплатная сертификация приводит к тому, что сертифицируются все (каскадный эффект).</a:t>
            </a:r>
          </a:p>
          <a:p>
            <a:pPr marL="363538" algn="just" hangingPunct="0">
              <a:spcAft>
                <a:spcPts val="0"/>
              </a:spcAft>
              <a:buSzPct val="100000"/>
            </a:pPr>
            <a:r>
              <a:rPr lang="en-US" sz="2200" b="1" spc="-2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Anderson, Daly, Johnson’ 1999: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ISO9000 –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сигнал качества, куча бумаг или барьер входа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  <a:endParaRPr lang="ru-RU" sz="2200" b="1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82563" y="2585779"/>
            <a:ext cx="89614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##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Высокое качество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(HQ)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400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 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500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3538"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Низкое качество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(LQ)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  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50;   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100.</a:t>
            </a:r>
          </a:p>
          <a:p>
            <a:pPr marL="363538"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Ожидаемая цена на рынке = 300, машин высокого качества не продают, несмотря на более высокую удельную прибыль.</a:t>
            </a:r>
          </a:p>
        </p:txBody>
      </p:sp>
    </p:spTree>
    <p:extLst>
      <p:ext uri="{BB962C8B-B14F-4D97-AF65-F5344CB8AC3E}">
        <p14:creationId xmlns:p14="http://schemas.microsoft.com/office/powerpoint/2010/main" val="306822940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Рынок «лимонов»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 сигналы качества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8167" y="1473834"/>
            <a:ext cx="898671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Механизмы привлечения покупателей: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  Гарантия.</a:t>
            </a:r>
          </a:p>
          <a:p>
            <a:pPr marL="363538" algn="just" hangingPunct="0">
              <a:spcAft>
                <a:spcPts val="0"/>
              </a:spcAft>
              <a:buSzPct val="100000"/>
            </a:pP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## </a:t>
            </a:r>
            <a:r>
              <a:rPr lang="en-US" sz="2200" b="1" spc="-2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Hyundai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входе на американский рынок дали гарантию 10 лет и 100 тыс. миль пробега.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 Сигналы качества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информация, реклама, высокая цена, гарантия…).</a:t>
            </a:r>
          </a:p>
          <a:p>
            <a:pPr marL="363538" lvl="0" algn="just" hangingPunct="0">
              <a:spcAft>
                <a:spcPts val="0"/>
              </a:spcAft>
              <a:buSzPct val="100000"/>
            </a:pP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Lewis’ 2001, AER: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продаже машин на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eBay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фото и бай-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тов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выложенной информации увеличивает цену.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3538" lvl="0" algn="just" hangingPunct="0">
              <a:spcAft>
                <a:spcPts val="0"/>
              </a:spcAft>
              <a:buSzPct val="100000"/>
            </a:pPr>
            <a:r>
              <a:rPr lang="en-US" sz="2200" b="1" spc="-20" dirty="0" err="1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Milgrom</a:t>
            </a:r>
            <a:r>
              <a:rPr lang="en-US" sz="2200" b="1" spc="-2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Roberts’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1986, JPE:</a:t>
            </a:r>
            <a:r>
              <a:rPr lang="ru-RU" sz="2200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дорогостоящая реклама окупается только тогда, когда появляются постоянные клиенты.</a:t>
            </a:r>
          </a:p>
          <a:p>
            <a:pPr marL="363538"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Высокая цена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аналогом – при низком качестве не будет постоянных клиентов.</a:t>
            </a: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3538"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Гарантия как сигнал качества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издержки гарантии меньше для вы-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сокого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качества. Гарантия увеличивает спрос, но непропорционально увеличивает издержки для некачественного товара.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4.  Репутация, бренд.</a:t>
            </a:r>
          </a:p>
        </p:txBody>
      </p:sp>
    </p:spTree>
    <p:extLst>
      <p:ext uri="{BB962C8B-B14F-4D97-AF65-F5344CB8AC3E}">
        <p14:creationId xmlns:p14="http://schemas.microsoft.com/office/powerpoint/2010/main" val="380038158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17683</TotalTime>
  <Words>981</Words>
  <Application>Microsoft Office PowerPoint</Application>
  <PresentationFormat>Экран (4:3)</PresentationFormat>
  <Paragraphs>113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Monotype Sorts</vt:lpstr>
      <vt:lpstr>Times New Roman</vt:lpstr>
      <vt:lpstr>Times New Roman Cyr</vt:lpstr>
      <vt:lpstr>Мерцание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592</cp:revision>
  <dcterms:created xsi:type="dcterms:W3CDTF">1997-05-19T02:18:46Z</dcterms:created>
  <dcterms:modified xsi:type="dcterms:W3CDTF">2019-02-05T09:29:36Z</dcterms:modified>
</cp:coreProperties>
</file>