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sldIdLst>
    <p:sldId id="291" r:id="rId2"/>
    <p:sldId id="408" r:id="rId3"/>
    <p:sldId id="409" r:id="rId4"/>
    <p:sldId id="410" r:id="rId5"/>
    <p:sldId id="411" r:id="rId6"/>
    <p:sldId id="412" r:id="rId7"/>
    <p:sldId id="415" r:id="rId8"/>
    <p:sldId id="413" r:id="rId9"/>
    <p:sldId id="375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C0C0C0"/>
    <a:srgbClr val="6666FF"/>
    <a:srgbClr val="CC0066"/>
    <a:srgbClr val="99678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5" autoAdjust="0"/>
    <p:restoredTop sz="94364" autoAdjust="0"/>
  </p:normalViewPr>
  <p:slideViewPr>
    <p:cSldViewPr snapToGrid="0">
      <p:cViewPr varScale="1">
        <p:scale>
          <a:sx n="66" d="100"/>
          <a:sy n="66" d="100"/>
        </p:scale>
        <p:origin x="127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452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4BF2B-EDCC-4238-9875-5C67E1AFDEE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937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25197-A4C5-4721-A87C-344BCE667719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50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8AAA0-B2D9-4C59-B273-892D0141489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87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A675-512E-45D7-B0FE-82DE76E5B89E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7108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B883A-5F90-4AC3-921E-9665592E6AA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07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AAA3E-90FA-40A8-979B-A694495C6C37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5677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A41A-A7B1-46FE-9765-07487C8E2C1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994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2D8A1-9A0E-4138-A57D-EBBD0FF74E5F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909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97A9-0AF9-44CC-A973-30D979A420C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94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590E-5841-4875-A72E-9F4435973AC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570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0B772-AC5B-4868-A056-9B13DBDAE7B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931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781102A1-7DE0-4B25-AF63-EB521F448DE8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2166261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195040"/>
            <a:ext cx="90106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Теория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отраслевых рынков</a:t>
            </a:r>
            <a:endParaRPr lang="ru-RU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0" y="4520292"/>
            <a:ext cx="914399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Лекция 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2</a:t>
            </a: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.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1</a:t>
            </a:r>
            <a:endParaRPr lang="en-US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Антимонопольная политика</a:t>
            </a: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313117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Антимонопольная политика в США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1533" y="1186333"/>
            <a:ext cx="893292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Конец 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XIX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века: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уменьшение транспортных и коммуникационных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издер-жек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привело к тому, что многие рынки из монопольных превратились в конкурентные. Уменьшение прибылей вынудило компании от ценовых войн перейти к сговору (создание картелей, синдикатов и трестов).</a:t>
            </a:r>
            <a:endParaRPr lang="ru-RU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7131" y="2612845"/>
            <a:ext cx="89329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1890 – акт </a:t>
            </a:r>
            <a:r>
              <a:rPr lang="ru-RU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Шермана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ценовые соглашения между конкурентами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неле-гальны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! Переход от сговора к слияниям.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5060" y="3379478"/>
            <a:ext cx="893292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1914 – акт </a:t>
            </a:r>
            <a:r>
              <a:rPr lang="ru-RU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Клейтона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формально запрещены слияния с целью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уменьше-ния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конкуренции. Реально до окончания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II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мировой войны смотрели сквозь пальцы.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15060" y="4413597"/>
            <a:ext cx="89329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1950 – акт </a:t>
            </a:r>
            <a:r>
              <a:rPr lang="ru-RU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Селлера-Кефовера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запрет слияний через покупку активов. Начало периода жесткого регулирования.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15060" y="5185989"/>
            <a:ext cx="89329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1970-1990 – доминирование Чикагской школы и ограниченного </a:t>
            </a:r>
            <a:r>
              <a:rPr lang="ru-RU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регу-лирования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провалы государства могут быть хуже провалов рынка.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28776" y="5993069"/>
            <a:ext cx="89329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1990-… – «аккуратное» регулирование,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учитывающее неоднородность отраслей и фирм, а также сложное стратегическое взаимодействие.</a:t>
            </a:r>
          </a:p>
        </p:txBody>
      </p:sp>
    </p:spTree>
    <p:extLst>
      <p:ext uri="{BB962C8B-B14F-4D97-AF65-F5344CB8AC3E}">
        <p14:creationId xmlns:p14="http://schemas.microsoft.com/office/powerpoint/2010/main" val="370951884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6" grpId="0"/>
      <p:bldP spid="7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Отличия европейской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антимонопольной политики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1533" y="1526988"/>
            <a:ext cx="893292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До создания Европейского экономического сообщества (1957)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не было никакой общей позиции, только отдельные попытки борьбы с монополия-ми в целях сокращения инфляции.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Германия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поддержка картелей в судах,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политика «национальных чем-пионов»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ориентированных на экспансию вовне.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1532" y="3291281"/>
            <a:ext cx="893292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Современный период: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 США – слушает экономистов. Юристы проходят экономические курсы.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Европа – не принимает экономические аргументы. Статистическая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зна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чимость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не является аргументом в суде.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2. США – ориентир на благосостояние потребителей.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Европа – ориентир на конкуренцию.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3. США – если страдает конкурент, не факт, что страдает конкуренция.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Европа – удар по конкуренту = удар по конкуренции.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4. США – сговор является уголовным преступлением.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Европа – наказание существенно мягче.</a:t>
            </a:r>
          </a:p>
        </p:txBody>
      </p:sp>
    </p:spTree>
    <p:extLst>
      <p:ext uri="{BB962C8B-B14F-4D97-AF65-F5344CB8AC3E}">
        <p14:creationId xmlns:p14="http://schemas.microsoft.com/office/powerpoint/2010/main" val="403073414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Некоторые практические примеры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1533" y="1222189"/>
            <a:ext cx="893292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Virgin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vs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British Airways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BA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» для стимулирования продаж в билетных агентствах предложила ко-миссию за большое количество билетов (100, 1000,…)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 жалоба «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Virgin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».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США – суд отверг жалобу (нет вреда конкуренции).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Европа – суд удовлетворил жалобу (можно применять только в целях эффективности (отдача от масштаба), но не для роста лояльности.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5060" y="3383812"/>
            <a:ext cx="893292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«Витаминный картель» (2001)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8 компаний (в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т.ч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Hoffman-</a:t>
            </a:r>
            <a:r>
              <a:rPr lang="en-US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LaRoche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и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BASF)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оштрафованы на 855 млн ев-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ро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(больше суммарной годовой выручки!) за сговор на рынке витаминов.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5060" y="4547702"/>
            <a:ext cx="893292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Рынок автомобильного стекла (2008)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«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Saint-Gobain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», прежде уже дважды участвовавшая в картельных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соглаше-ниях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 оштрафована за сговор на 896 млн евро.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24299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Типы сговора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1532" y="1147620"/>
            <a:ext cx="893292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 типа сговора:</a:t>
            </a:r>
          </a:p>
          <a:p>
            <a:pPr marL="268288" lvl="0" indent="-26828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Явный – фирмы встречаются, обмениваются информацией, обсуждают стратегии поведения (цены, доли рынка,…), побочные платежи. </a:t>
            </a:r>
          </a:p>
          <a:p>
            <a:pPr marL="268288" lvl="0" indent="-26828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Тайный – без встреч и обмена информацией, но с пониманием, как со-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трудничать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Теоретически очень интересно, но сложно доказать.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1532" y="3022369"/>
            <a:ext cx="897075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Leniency programs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сотрудничество со следствием сильно смягчает вину.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Нетривиальные вопросы:</a:t>
            </a:r>
            <a:endParaRPr lang="ru-RU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Кому давать возможность? Насколько снижать штраф? – 50%, 70%, 100%, бонусы? Бонусы для индивидуальных информаторов?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Фильм «Информатор» (2009)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01532" y="4837719"/>
            <a:ext cx="897075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Joint ventures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программы поддержки совместных исследований. После завершения общение часто продолжается 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  вероятно, есть другие при-чины для общения, в других ситуациях запрещенного.</a:t>
            </a:r>
            <a:endParaRPr lang="ru-RU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34649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Картель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01533" y="1168402"/>
            <a:ext cx="887895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Важные экономические вопросы:</a:t>
            </a:r>
            <a:endParaRPr lang="en-US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8288" lvl="0" indent="-26828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Как формируется картель? (в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т.ч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одновременно или последовательно)</a:t>
            </a:r>
          </a:p>
          <a:p>
            <a:pPr marL="268288" lvl="0" indent="-26828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Фрирайдерство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фирм конкурентного окружения.</a:t>
            </a:r>
          </a:p>
          <a:p>
            <a:pPr marL="268288" lvl="0" indent="-26828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Устойчивость картеля (является ли сотрудничество равновесием в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пов-торяющейся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игре и как на это влияют разные факторы – число фирм и их асимметрия, колебания спроса, неполная информированность,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свя-занность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рынков,…).</a:t>
            </a:r>
          </a:p>
          <a:p>
            <a:pPr marL="268288" lvl="0" indent="-26828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Триггерные стратегии (стратегия вечного наказания, включая сговор на уровне ниже монопольного; стратегия кнута и пряника).</a:t>
            </a:r>
          </a:p>
          <a:p>
            <a:pPr marL="268288" lvl="0" indent="-26828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 каких условиях следует запрещать, а при каких разрешать слияния и поглощения? (экономия на масштабе, синергетические эффекты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ком-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промиссы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 конкурентами, в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т.ч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передача им части своих активов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268288" lvl="0" indent="-26828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Слияния и сговор (делают ли слияния сговор более вероятным?)</a:t>
            </a:r>
          </a:p>
          <a:p>
            <a:pPr marL="268288" lvl="0" indent="-26828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Каскадные слияния (когда одно слияние может вызывать следующие?)</a:t>
            </a:r>
          </a:p>
        </p:txBody>
      </p:sp>
    </p:spTree>
    <p:extLst>
      <p:ext uri="{BB962C8B-B14F-4D97-AF65-F5344CB8AC3E}">
        <p14:creationId xmlns:p14="http://schemas.microsoft.com/office/powerpoint/2010/main" val="193318491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Вход на рынок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7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3019" y="1124860"/>
            <a:ext cx="887895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Кейс «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Kodak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vs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Fuji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 (</a:t>
            </a:r>
            <a:r>
              <a:rPr lang="en-US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Kadiyali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’ 1996, Rand)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Kodak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» – лидер отрасли в США, «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Fuji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» в 1980 решила войти в отрасль.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Kodak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» установил низкую цену и резко увеличил рекламный бюджет – сигнал, что входить не стоит.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После входа «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Fuji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 завоевания 5% рынка) «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Kodak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» смирился.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Оптими-зация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поведения в условиях дележа рынка.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8072" y="3214767"/>
            <a:ext cx="88789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Стратегии лидера: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предотвращение или предоставление входа.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20156" y="3565444"/>
            <a:ext cx="88789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«Зоопарк» </a:t>
            </a:r>
            <a:r>
              <a:rPr lang="ru-RU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Фуденберга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-Тироля: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Инвестиции лидера влияют на новичка прямо и косвенно (через выпуск). Если итоговое влияние отрицательно, лидеру выгодно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переивестировать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для предотвращения входа («злая собака»). Иначе –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недоинвестировать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(«голодный взгляд»).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 предоставлении входа результаты новичка могут сказаться на нас отрицательно (тогда стратегии те же) или положительно. В последнем случае либо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недоинвестируем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(притворяемся маленьким и слабым –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стра-тегия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«щенок), либо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переинвестируем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(стратегия «толстый кот»).</a:t>
            </a:r>
          </a:p>
        </p:txBody>
      </p:sp>
    </p:spTree>
    <p:extLst>
      <p:ext uri="{BB962C8B-B14F-4D97-AF65-F5344CB8AC3E}">
        <p14:creationId xmlns:p14="http://schemas.microsoft.com/office/powerpoint/2010/main" val="348445491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Вертикально связанные рынки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>
                <a:latin typeface="Times New Roman Cyr" pitchFamily="18" charset="0"/>
              </a:rPr>
              <a:t>8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3019" y="1124860"/>
            <a:ext cx="88789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Фирма верхнего уровня (производитель) продает продукцию фирме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ниж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-него уровня (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ретейлеру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Что может быть хуже монополии? – Цепочка монополий, из-за двойной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маржинализации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поставки сокращаются на каждом уровне.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13018" y="2632477"/>
            <a:ext cx="887895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Решение проблемы неэффективности: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слияние (и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интернализация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при-были) или двухчастный тариф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2200" i="1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cq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производитель выкачивает из ре-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тейлера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всю прибыль).</a:t>
            </a:r>
            <a:endParaRPr lang="ru-RU" sz="2200" i="1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3018" y="3801540"/>
            <a:ext cx="88789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Важные экономические вопросы: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 Что происходит, если на одном или на обоих уровнях больше 1 фирмы?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2. Какие возникают контракты?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3. Может ли производитель передать долю монопольной власти? –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нет!</a:t>
            </a:r>
            <a:endParaRPr lang="ru-RU" sz="2200" b="1" i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3018" y="5277175"/>
            <a:ext cx="88789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Эксклюзивное </a:t>
            </a:r>
            <a:r>
              <a:rPr lang="ru-RU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дилерство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Производитель договаривается с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ретейлерами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что в ответ на хорошие условия те продают только продукцию данного производителя, часто по рекомендованной им цене.</a:t>
            </a:r>
            <a:endParaRPr lang="ru-RU" sz="2200" b="1" i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980228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2292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9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857862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17957</TotalTime>
  <Words>1003</Words>
  <Application>Microsoft Office PowerPoint</Application>
  <PresentationFormat>Экран (4:3)</PresentationFormat>
  <Paragraphs>89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Monotype Sorts</vt:lpstr>
      <vt:lpstr>Symbol</vt:lpstr>
      <vt:lpstr>Times New Roman</vt:lpstr>
      <vt:lpstr>Times New Roman Cyr</vt:lpstr>
      <vt:lpstr>Мерцание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617</cp:revision>
  <dcterms:created xsi:type="dcterms:W3CDTF">1997-05-19T02:18:46Z</dcterms:created>
  <dcterms:modified xsi:type="dcterms:W3CDTF">2019-02-05T09:29:57Z</dcterms:modified>
</cp:coreProperties>
</file>