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1" r:id="rId2"/>
    <p:sldId id="421" r:id="rId3"/>
    <p:sldId id="416" r:id="rId4"/>
    <p:sldId id="425" r:id="rId5"/>
    <p:sldId id="422" r:id="rId6"/>
    <p:sldId id="423" r:id="rId7"/>
    <p:sldId id="420" r:id="rId8"/>
    <p:sldId id="426" r:id="rId9"/>
    <p:sldId id="417" r:id="rId10"/>
    <p:sldId id="418" r:id="rId11"/>
    <p:sldId id="419" r:id="rId12"/>
    <p:sldId id="375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21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19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0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Инновации, сети, посредники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Посредники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2" y="1140590"/>
            <a:ext cx="88789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Большинство товаров продается не напрямую, а через посредников.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Виды посредников: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Дилер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(покупает товар у производителей и перепродает потребителям).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(предоставляет возможность взаимодействия для потреби-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телей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производителей и других групп агентов – торговые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моллы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пла-тежные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системы,…).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Агрегатор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(информационный посредник, предоставляющий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информа-цию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 товарах, ценах и других свойствах, и облегчающих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мэтчинг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Гарант качества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(независимый эксперт, осуществляющий оценку ка-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чества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предоставляемых товаров и услуг и дающий рекомендации).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507" y="4618465"/>
            <a:ext cx="88789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## Amazon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1995 – online-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дилер, предлагающий,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CD,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книги, позже другие товары.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2001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аналогии с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eBay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открыл свою площадку, предоставив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возмо-жность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работать на ней третьим лицам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также агрегирует информацию, имеется система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отзы-вов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рейтингов, что обеспечивает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репутационную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поддержку.</a:t>
            </a:r>
          </a:p>
        </p:txBody>
      </p:sp>
    </p:spTree>
    <p:extLst>
      <p:ext uri="{BB962C8B-B14F-4D97-AF65-F5344CB8AC3E}">
        <p14:creationId xmlns:p14="http://schemas.microsoft.com/office/powerpoint/2010/main" val="324062053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Посредники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2" y="1140590"/>
            <a:ext cx="88789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положительные эффекты: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Косвенные сетевые эффекты: потребители влияют положительно на размер рынка, что делает его более привлекательным. Аналогично с производителями.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Уменьшение издержек поиска и проблемы отрицательного отбора.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8520" y="2925694"/>
            <a:ext cx="88789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Важность репутации: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Значимое влияние на потенциальных потребителей оказывает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длитель-ность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истории фирмы и число положительных отзывов.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отрицательный отзыв оказывает значимое отрицательное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влия-ние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потребителей. Показатели недельных продаж фирмы падают с +5% до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–8%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Cabral,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Hortacsu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2008, JIE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лучше выйти из системы и зарегистрироваться под новым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-нем даже с потерей истории, чем сохранять профиль с «подмоченной репутацией».</a:t>
            </a:r>
          </a:p>
        </p:txBody>
      </p:sp>
    </p:spTree>
    <p:extLst>
      <p:ext uri="{BB962C8B-B14F-4D97-AF65-F5344CB8AC3E}">
        <p14:creationId xmlns:p14="http://schemas.microsoft.com/office/powerpoint/2010/main" val="93688215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Инновации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66542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Что такое инновация?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Существенный вопрос – разграничивать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(создающую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дейст-вительно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новый продукт 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(адаптацию существующей техно-логии или дизайна для определенного рынка).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989" y="2676892"/>
            <a:ext cx="88789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стала производить новую для себя продукцию, но уже существу-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ющую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рынке продукцию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инновация!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локальном рынке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появилась новая продукция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инно-вацией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из-за ограничений или транспортных издержек существую-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щие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других рынках аналоги нельзя продавать на этом рынке.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Новая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мирового рынка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продукция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однозначно инновация!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988" y="4921455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Инновация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только появление нового знания, но и его внедрение, а также получение коммерческой или общественной выгоды, в отличие от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изобретения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invention)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научного открытия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discovery)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-нения знания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(diffusion of knowledge)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и стадии инноваций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0847" y="2941439"/>
            <a:ext cx="89236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Стадии инноваций: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R&amp;D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(исследования и разработки).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1а. Фундаментальные исследования (на уровне фирмы, НИИ или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лабо-ратории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 Результат – научное открытие, идея.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1б. Прикладные исследования. Результат – изобретение, проект, план.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1в. Тестирование (на уровне фирмы). Результат – прототип, бета-версия.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Коммерциализация.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Инвестиции, проводящие к производству инновационного продукта.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Распространение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(на уровне рынка).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Адаптация к отдельным рынкам, получение обратной связи от потреби-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телей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доработка продукта.   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10847" y="1167387"/>
            <a:ext cx="89793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Виды инноваций: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Технологическая инновация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создание новой более эффективной тех-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нологии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производства или предоставления товара (снижает издержки).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Продуктовая инновация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создание нового продукта или существен-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изменение существующего (создает новый рынок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меняет старый).    </a:t>
            </a:r>
          </a:p>
        </p:txBody>
      </p:sp>
    </p:spTree>
    <p:extLst>
      <p:ext uri="{BB962C8B-B14F-4D97-AF65-F5344CB8AC3E}">
        <p14:creationId xmlns:p14="http://schemas.microsoft.com/office/powerpoint/2010/main" val="22654236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Стимулы к инновациям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икроэкономические эффекты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3" y="1511817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2005 –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выпускают отличную приставку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Xbox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с огромным числом инновационных решений, чего давно не наблюдалось при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выпус-ках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очередной версии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офисных приложений.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Причина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высокая конкуренция на рынке (есть стимулы к инновациям!)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2977417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Какой объем инноваций осуществит фирма и сколько должно быть в общественном оптимуме?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0847" y="3761068"/>
            <a:ext cx="89236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Технологическая инновация:</a:t>
            </a:r>
          </a:p>
          <a:p>
            <a:pPr marL="717550" lvl="0" indent="-7175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1а. Совершенная конкуренция, отсутствие патентов: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4199" y="4530510"/>
            <a:ext cx="3577784" cy="2249750"/>
            <a:chOff x="-200356" y="2320810"/>
            <a:chExt cx="4067878" cy="2709244"/>
          </a:xfrm>
        </p:grpSpPr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839613" y="2359043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 flipV="1">
              <a:off x="839625" y="4608750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3312839" y="3854817"/>
              <a:ext cx="554683" cy="64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523217" y="2320810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2393932" y="4605956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844777" y="2584407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 flipH="1" flipV="1">
              <a:off x="850563" y="3714445"/>
              <a:ext cx="142547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300614" y="2487810"/>
              <a:ext cx="554683" cy="515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H="1" flipV="1">
              <a:off x="2693119" y="4034390"/>
              <a:ext cx="0" cy="57279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 flipH="1" flipV="1">
              <a:off x="850344" y="4071037"/>
              <a:ext cx="18360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-200356" y="3777050"/>
              <a:ext cx="1031233" cy="71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2</a:t>
              </a:r>
              <a:r>
                <a:rPr lang="ru-RU" altLang="ru-RU" sz="2200" i="1" dirty="0" smtClean="0"/>
                <a:t>=с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H="1" flipV="1">
              <a:off x="2262138" y="3714445"/>
              <a:ext cx="0" cy="89274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-169980" y="3297597"/>
              <a:ext cx="998461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1</a:t>
              </a:r>
              <a:r>
                <a:rPr lang="ru-RU" altLang="ru-RU" sz="2200" i="1" dirty="0" smtClean="0"/>
                <a:t>=с</a:t>
              </a:r>
              <a:r>
                <a:rPr lang="ru-RU" altLang="ru-RU" sz="2200" baseline="-25000" dirty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1971306" y="4607185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3901521" y="4443425"/>
            <a:ext cx="51039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Созданная технология быстро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распрост-раняется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весь рынок, происходит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сни-жение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цены и увеличение общественного благосостояния. Фирма-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инноватор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несет убытки в размере стоимости инвестиций.</a:t>
            </a:r>
          </a:p>
        </p:txBody>
      </p:sp>
    </p:spTree>
    <p:extLst>
      <p:ext uri="{BB962C8B-B14F-4D97-AF65-F5344CB8AC3E}">
        <p14:creationId xmlns:p14="http://schemas.microsoft.com/office/powerpoint/2010/main" val="19202565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Микроэкономические эффекты.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Технологическая инновация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10811" y="1505522"/>
            <a:ext cx="8923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1б. Совершенная конкуренция, наличие патентов: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2563" y="1967258"/>
            <a:ext cx="4102736" cy="2367718"/>
            <a:chOff x="411889" y="4429568"/>
            <a:chExt cx="3949160" cy="1878965"/>
          </a:xfrm>
        </p:grpSpPr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1707107" y="4453531"/>
              <a:ext cx="10" cy="1411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 flipV="1">
              <a:off x="1697950" y="5863535"/>
              <a:ext cx="2526708" cy="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3873194" y="5505566"/>
              <a:ext cx="487855" cy="287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419663" y="4429568"/>
              <a:ext cx="287715" cy="282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702481" y="4594777"/>
              <a:ext cx="2260506" cy="126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 flipH="1" flipV="1">
              <a:off x="1707570" y="5303029"/>
              <a:ext cx="125373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103400" y="4534235"/>
              <a:ext cx="487855" cy="322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1238179" y="5370722"/>
              <a:ext cx="519693" cy="43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с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 flipH="1" flipV="1">
              <a:off x="2949080" y="5303029"/>
              <a:ext cx="0" cy="55952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411889" y="5102456"/>
              <a:ext cx="1325289" cy="372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1</a:t>
              </a:r>
              <a:r>
                <a:rPr lang="ru-RU" altLang="ru-RU" sz="2200" i="1" dirty="0" smtClean="0"/>
                <a:t>=</a:t>
              </a:r>
              <a:r>
                <a:rPr lang="en-US" altLang="ru-RU" sz="2200" i="1" dirty="0" smtClean="0"/>
                <a:t>p</a:t>
              </a:r>
              <a:r>
                <a:rPr lang="en-US" altLang="ru-RU" sz="2200" baseline="-25000" dirty="0" smtClean="0"/>
                <a:t>2</a:t>
              </a:r>
              <a:r>
                <a:rPr lang="ru-RU" altLang="ru-RU" sz="2200" i="1" dirty="0" smtClean="0"/>
                <a:t>=</a:t>
              </a:r>
              <a:r>
                <a:rPr lang="en-US" altLang="ru-RU" sz="2200" i="1" dirty="0" smtClean="0"/>
                <a:t>c</a:t>
              </a:r>
              <a:r>
                <a:rPr lang="ru-RU" altLang="ru-RU" sz="2200" baseline="-25000" dirty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2346384" y="5862554"/>
              <a:ext cx="1278267" cy="445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1</a:t>
              </a:r>
              <a:r>
                <a:rPr lang="en-US" altLang="ru-RU" sz="2200" i="1" dirty="0"/>
                <a:t> </a:t>
              </a:r>
              <a:r>
                <a:rPr lang="en-US" altLang="ru-RU" sz="2200" i="1" dirty="0" smtClean="0"/>
                <a:t>= q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3" name="Line 74"/>
            <p:cNvSpPr>
              <a:spLocks noChangeShapeType="1"/>
            </p:cNvSpPr>
            <p:nvPr/>
          </p:nvSpPr>
          <p:spPr bwMode="auto">
            <a:xfrm flipH="1" flipV="1">
              <a:off x="1729340" y="5542513"/>
              <a:ext cx="16386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4321157" y="1866929"/>
            <a:ext cx="46515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Созданная технология позволяет фи-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рме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инноватору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завоевать рынок и получать прибыль либо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самостояте-льно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либо через продажу лицензий. При этом цены не снижаются, об-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щественное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благосостояние не растет.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0847" y="4107968"/>
            <a:ext cx="8923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1в. Монополия: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182563" y="4482967"/>
            <a:ext cx="3362411" cy="2054142"/>
            <a:chOff x="217168" y="2320810"/>
            <a:chExt cx="3650354" cy="2709244"/>
          </a:xfrm>
        </p:grpSpPr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839613" y="2359043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 flipV="1">
              <a:off x="839625" y="4608750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3312839" y="3854817"/>
              <a:ext cx="554683" cy="64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523217" y="2320810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1691645" y="4605956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844777" y="2584407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H="1" flipV="1">
              <a:off x="850563" y="3714445"/>
              <a:ext cx="142547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1300614" y="2487810"/>
              <a:ext cx="554683" cy="515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 flipV="1">
              <a:off x="1990266" y="3520446"/>
              <a:ext cx="0" cy="108550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 flipH="1" flipV="1">
              <a:off x="852102" y="4119412"/>
              <a:ext cx="190776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51861" y="3837466"/>
              <a:ext cx="589353" cy="71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с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 flipH="1" flipV="1">
              <a:off x="1521411" y="3154029"/>
              <a:ext cx="0" cy="145192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84904" y="3449657"/>
              <a:ext cx="543577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с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195090" y="4607185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 flipH="1" flipV="1">
              <a:off x="848283" y="3496103"/>
              <a:ext cx="114282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 flipH="1" flipV="1">
              <a:off x="835511" y="3126728"/>
              <a:ext cx="70570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232680" y="2679234"/>
              <a:ext cx="658737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17168" y="3103407"/>
              <a:ext cx="658737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70" name="Прямоугольник 69"/>
          <p:cNvSpPr/>
          <p:nvPr/>
        </p:nvSpPr>
        <p:spPr>
          <a:xfrm>
            <a:off x="3541291" y="4395882"/>
            <a:ext cx="5464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Созданная технология позволяет фирме снизить издержки и увеличить прибыль. Одновременно происходит снижение цены и увеличение общественного благосостояния.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348987737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/>
      <p:bldP spid="37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Микроэкономические эффекты.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Продуктовая инновация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10811" y="1539939"/>
            <a:ext cx="8923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2а. Создание нового продукта: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64635" y="1927510"/>
            <a:ext cx="3358728" cy="2061788"/>
            <a:chOff x="1154691" y="4429568"/>
            <a:chExt cx="3206358" cy="1878965"/>
          </a:xfrm>
        </p:grpSpPr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1697939" y="4453531"/>
              <a:ext cx="10" cy="1411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 flipV="1">
              <a:off x="1697950" y="5863535"/>
              <a:ext cx="2526708" cy="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3873194" y="5505566"/>
              <a:ext cx="487855" cy="287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419663" y="4429568"/>
              <a:ext cx="287715" cy="282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702481" y="4594777"/>
              <a:ext cx="2260506" cy="126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 flipH="1" flipV="1">
              <a:off x="1707569" y="5109362"/>
              <a:ext cx="88368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103400" y="4534235"/>
              <a:ext cx="487855" cy="322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1203663" y="5342266"/>
              <a:ext cx="519693" cy="43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с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 flipH="1" flipV="1">
              <a:off x="2589943" y="5109361"/>
              <a:ext cx="0" cy="753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1154691" y="4910798"/>
              <a:ext cx="499000" cy="372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i="1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2346384" y="5862554"/>
              <a:ext cx="608193" cy="445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i="1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3" name="Line 74"/>
            <p:cNvSpPr>
              <a:spLocks noChangeShapeType="1"/>
            </p:cNvSpPr>
            <p:nvPr/>
          </p:nvSpPr>
          <p:spPr bwMode="auto">
            <a:xfrm flipH="1" flipV="1">
              <a:off x="1729340" y="5542513"/>
              <a:ext cx="16386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3539287" y="2017692"/>
            <a:ext cx="54334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Несмотря на монопольную цену новый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-данный рынок позволяет увеличить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потре-бительский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излишек, и, тем более,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общест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-венное благосостояние.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получает прибыль, покрывающая инвестиции.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28776" y="3847304"/>
            <a:ext cx="8923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2б. Кардинальное изменение существующего продукта:</a:t>
            </a:r>
          </a:p>
        </p:txBody>
      </p:sp>
      <p:grpSp>
        <p:nvGrpSpPr>
          <p:cNvPr id="55" name="Группа 54"/>
          <p:cNvGrpSpPr/>
          <p:nvPr/>
        </p:nvGrpSpPr>
        <p:grpSpPr>
          <a:xfrm>
            <a:off x="117121" y="4260045"/>
            <a:ext cx="4020802" cy="2555583"/>
            <a:chOff x="273034" y="2320810"/>
            <a:chExt cx="3638455" cy="2709244"/>
          </a:xfrm>
        </p:grpSpPr>
        <p:sp>
          <p:nvSpPr>
            <p:cNvPr id="56" name="Line 64"/>
            <p:cNvSpPr>
              <a:spLocks noChangeShapeType="1"/>
            </p:cNvSpPr>
            <p:nvPr/>
          </p:nvSpPr>
          <p:spPr bwMode="auto">
            <a:xfrm>
              <a:off x="855837" y="2359044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V="1">
              <a:off x="839625" y="4608750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3356806" y="4130720"/>
              <a:ext cx="554683" cy="64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523217" y="2320810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1691645" y="4605956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844777" y="2584407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H="1" flipV="1">
              <a:off x="850562" y="3760525"/>
              <a:ext cx="74255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867309" y="2994675"/>
              <a:ext cx="554683" cy="515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 flipH="1" flipV="1">
              <a:off x="1961584" y="3465384"/>
              <a:ext cx="0" cy="115593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 flipH="1" flipV="1">
              <a:off x="854482" y="4122722"/>
              <a:ext cx="190776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465193" y="3962948"/>
              <a:ext cx="376021" cy="480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с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 flipH="1" flipV="1">
              <a:off x="1593116" y="3760525"/>
              <a:ext cx="0" cy="8454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1195090" y="4607185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 flipH="1" flipV="1">
              <a:off x="848107" y="3465384"/>
              <a:ext cx="10989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279502" y="3545079"/>
              <a:ext cx="658737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73034" y="3189407"/>
              <a:ext cx="658737" cy="557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857164" y="3266469"/>
              <a:ext cx="2180552" cy="1348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1081781" y="2519725"/>
              <a:ext cx="554683" cy="515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D’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74" name="Прямоугольник 73"/>
          <p:cNvSpPr/>
          <p:nvPr/>
        </p:nvSpPr>
        <p:spPr>
          <a:xfrm>
            <a:off x="3541291" y="4205044"/>
            <a:ext cx="54641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 продукта (например, повышение качества) приводит к росту спроса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повыша-ется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 количество потребителей, так и их готовность платить). Монополист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увеличи-вает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цену,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прибыль также растет,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однако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растет и потребительский излишек.</a:t>
            </a:r>
          </a:p>
        </p:txBody>
      </p:sp>
    </p:spTree>
    <p:extLst>
      <p:ext uri="{BB962C8B-B14F-4D97-AF65-F5344CB8AC3E}">
        <p14:creationId xmlns:p14="http://schemas.microsoft.com/office/powerpoint/2010/main" val="32348409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/>
      <p:bldP spid="52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Инновации и провалы рынка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532" y="1179454"/>
            <a:ext cx="89707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Знание обладает свойствами общественного блага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неконкурентность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неисключаемость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нужна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интеллектуальной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собственности.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положительных внешних эффектов.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Неделимость: инвестиции – невозвратные постоянные издержки боль-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шого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размера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(возможна только работа на масштабе)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Неопределенность (технологическая и коммерческая).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Несовершенство рынков капитала.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Гонка инноваций и дублирование издержек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R&amp;D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Монополизация и неэффективность рынка (мертвые потери,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неэффек-тивное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распределение ресурсов, технологическая неэффективность).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2761" y="4938733"/>
            <a:ext cx="89707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Государственная поддержка (субсидии и гранты на исследования).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 клубного блага (лицензии, совместные предприятия).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Субсидии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Пигу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(инвестиционные налоговые вычеты).</a:t>
            </a:r>
          </a:p>
          <a:p>
            <a:pPr marL="361950" lvl="0" indent="-3619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Спецификация прав на интеллектуальную собственность.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86285376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Механизмы защиты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интеллектуальной собственности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1640" y="4061750"/>
            <a:ext cx="89707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распространенные варианты реализации и их особенности: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8288" lvl="0" indent="-268288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Патент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защищает широкую идею на короткий период (обычно 20 лет).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Копирайт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защищает узкую форму на длинный период (обычно время жизни автора + 70 лет).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149" y="1484390"/>
            <a:ext cx="8970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 предоставляет создателю эксклюзивное право использования защищенного знания или творческой работы.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6149" y="2266486"/>
            <a:ext cx="89707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действия механизма: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Перевод интеллектуальной собственности в число исключаемых благ (появляются стимулы создавать новое знание).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завершения периода защиты благо становится доступным для всех (бесплатно или по предельным издержкам).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6149" y="5508300"/>
            <a:ext cx="8970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Какова оптимальная длительность патента?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Динамический выигрыш от длинного срока: инновации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  <a:p>
            <a:pPr marL="358775" lvl="0" indent="-35877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Статические  потери: издержки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R&amp;D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потребительский излишек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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165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Сети, стандарты, системы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2" y="1140590"/>
            <a:ext cx="88789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Betamax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Sony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первый формат видеокассет, доминирование на рынке.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VHS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JVC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появляется через 1,5 года, завоевывается популярность благодаря более низкой цене и большей длительности (правда, при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неко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-торой потере качества).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Sony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формат поддерживают только видеомагнитофоны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Sony.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JVC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лицензирование, предоставление возможности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исполь-зовать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всем производителям видеотехники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закоммититься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большое число пользователей).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6149" y="3941357"/>
            <a:ext cx="8970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Выбор: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конкурировать за рынок (общий стандарт –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JVC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или на рынке (свой стандарт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Sony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6148" y="4710798"/>
            <a:ext cx="88843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Сетевые внешние эффекты </a:t>
            </a:r>
            <a:r>
              <a:rPr lang="ru-RU" altLang="ru-RU" sz="2200" dirty="0"/>
              <a:t>– особый вид </a:t>
            </a:r>
            <a:r>
              <a:rPr lang="ru-RU" altLang="ru-RU" sz="2200" dirty="0" err="1"/>
              <a:t>экстерналий</a:t>
            </a:r>
            <a:r>
              <a:rPr lang="ru-RU" altLang="ru-RU" sz="2200" dirty="0"/>
              <a:t>, при котором </a:t>
            </a:r>
            <a:r>
              <a:rPr lang="ru-RU" altLang="ru-RU" sz="2200" dirty="0" smtClean="0"/>
              <a:t>полезность </a:t>
            </a:r>
            <a:r>
              <a:rPr lang="ru-RU" altLang="ru-RU" sz="2200" dirty="0"/>
              <a:t>товара для одного индивида зависит от числа и иногда </a:t>
            </a:r>
            <a:r>
              <a:rPr lang="ru-RU" altLang="ru-RU" sz="2200" dirty="0" smtClean="0"/>
              <a:t>личностей </a:t>
            </a:r>
            <a:r>
              <a:rPr lang="ru-RU" altLang="ru-RU" sz="2200" dirty="0"/>
              <a:t>других людей, потребляющих данный товар.</a:t>
            </a:r>
          </a:p>
          <a:p>
            <a:pPr algn="just"/>
            <a:r>
              <a:rPr lang="en-US" altLang="ru-RU" sz="2200" dirty="0"/>
              <a:t>##</a:t>
            </a:r>
            <a:r>
              <a:rPr lang="ru-RU" altLang="ru-RU" sz="2200" dirty="0"/>
              <a:t> Мода, тарифы сотовых операторов, программные продукты, </a:t>
            </a:r>
            <a:r>
              <a:rPr lang="ru-RU" altLang="ru-RU" sz="2200" dirty="0" err="1" smtClean="0"/>
              <a:t>стандар</a:t>
            </a:r>
            <a:r>
              <a:rPr lang="en-US" altLang="ru-RU" sz="2200" dirty="0" smtClean="0"/>
              <a:t>-</a:t>
            </a:r>
            <a:r>
              <a:rPr lang="ru-RU" altLang="ru-RU" sz="2200" dirty="0" smtClean="0"/>
              <a:t>ты </a:t>
            </a:r>
            <a:r>
              <a:rPr lang="ru-RU" altLang="ru-RU" sz="2200" dirty="0"/>
              <a:t>и форматы, социальные сети, языки, платежные системы, валюты</a:t>
            </a:r>
            <a:r>
              <a:rPr lang="en-US" altLang="ru-RU" sz="2200" dirty="0"/>
              <a:t>,</a:t>
            </a:r>
            <a:r>
              <a:rPr lang="ru-RU" altLang="ru-RU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34757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18520</TotalTime>
  <Words>1245</Words>
  <Application>Microsoft Office PowerPoint</Application>
  <PresentationFormat>Экран (4:3)</PresentationFormat>
  <Paragraphs>156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646</cp:revision>
  <dcterms:created xsi:type="dcterms:W3CDTF">1997-05-19T02:18:46Z</dcterms:created>
  <dcterms:modified xsi:type="dcterms:W3CDTF">2019-02-05T09:30:21Z</dcterms:modified>
</cp:coreProperties>
</file>