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91" r:id="rId2"/>
    <p:sldId id="421" r:id="rId3"/>
    <p:sldId id="422" r:id="rId4"/>
    <p:sldId id="416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375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14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737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2166261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195040"/>
            <a:ext cx="9010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Теория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отраслевых рынков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520292"/>
            <a:ext cx="9143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Лекция 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3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.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Олигополия с однородным продуктом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31311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132897" y="1494291"/>
            <a:ext cx="8001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Последователи:</a:t>
            </a:r>
            <a:endParaRPr lang="ru-RU" altLang="ru-RU" sz="2200" b="1" i="1" dirty="0">
              <a:solidFill>
                <a:srgbClr val="00FFFF"/>
              </a:solidFill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44010" y="2905354"/>
            <a:ext cx="37798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Единственный лидер:</a:t>
            </a:r>
            <a:endParaRPr lang="ru-RU" altLang="ru-RU" sz="2200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</p:txBody>
      </p:sp>
      <p:graphicFrame>
        <p:nvGraphicFramePr>
          <p:cNvPr id="118797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9036082"/>
              </p:ext>
            </p:extLst>
          </p:nvPr>
        </p:nvGraphicFramePr>
        <p:xfrm>
          <a:off x="174624" y="1816102"/>
          <a:ext cx="8859839" cy="662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Уравнение" r:id="rId3" imgW="4787640" imgH="368280" progId="Equation.3">
                  <p:embed/>
                </p:oleObj>
              </mc:Choice>
              <mc:Fallback>
                <p:oleObj name="Уравнение" r:id="rId3" imgW="4787640" imgH="368280" progId="Equation.3">
                  <p:embed/>
                  <p:pic>
                    <p:nvPicPr>
                      <p:cNvPr id="1187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4" y="1816102"/>
                        <a:ext cx="8859839" cy="662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9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539635"/>
              </p:ext>
            </p:extLst>
          </p:nvPr>
        </p:nvGraphicFramePr>
        <p:xfrm>
          <a:off x="185737" y="2225449"/>
          <a:ext cx="2080080" cy="75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Уравнение" r:id="rId5" imgW="1155600" imgH="419040" progId="Equation.3">
                  <p:embed/>
                </p:oleObj>
              </mc:Choice>
              <mc:Fallback>
                <p:oleObj name="Уравнение" r:id="rId5" imgW="1155600" imgH="419040" progId="Equation.3">
                  <p:embed/>
                  <p:pic>
                    <p:nvPicPr>
                      <p:cNvPr id="1187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" y="2225449"/>
                        <a:ext cx="2080080" cy="754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1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796668"/>
              </p:ext>
            </p:extLst>
          </p:nvPr>
        </p:nvGraphicFramePr>
        <p:xfrm>
          <a:off x="192993" y="3088144"/>
          <a:ext cx="8841470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Уравнение" r:id="rId7" imgW="4978080" imgH="457200" progId="Equation.3">
                  <p:embed/>
                </p:oleObj>
              </mc:Choice>
              <mc:Fallback>
                <p:oleObj name="Уравнение" r:id="rId7" imgW="4978080" imgH="457200" progId="Equation.3">
                  <p:embed/>
                  <p:pic>
                    <p:nvPicPr>
                      <p:cNvPr id="1188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93" y="3088144"/>
                        <a:ext cx="8841470" cy="822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3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677751"/>
              </p:ext>
            </p:extLst>
          </p:nvPr>
        </p:nvGraphicFramePr>
        <p:xfrm>
          <a:off x="179388" y="3714273"/>
          <a:ext cx="2903040" cy="79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Уравнение" r:id="rId9" imgW="1612800" imgH="444240" progId="Equation.3">
                  <p:embed/>
                </p:oleObj>
              </mc:Choice>
              <mc:Fallback>
                <p:oleObj name="Уравнение" r:id="rId9" imgW="1612800" imgH="444240" progId="Equation.3">
                  <p:embed/>
                  <p:pic>
                    <p:nvPicPr>
                      <p:cNvPr id="1188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714273"/>
                        <a:ext cx="2903040" cy="799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5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007431"/>
              </p:ext>
            </p:extLst>
          </p:nvPr>
        </p:nvGraphicFramePr>
        <p:xfrm>
          <a:off x="160338" y="4854355"/>
          <a:ext cx="4571640" cy="79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Уравнение" r:id="rId11" imgW="2539800" imgH="444240" progId="Equation.3">
                  <p:embed/>
                </p:oleObj>
              </mc:Choice>
              <mc:Fallback>
                <p:oleObj name="Уравнение" r:id="rId11" imgW="2539800" imgH="444240" progId="Equation.3">
                  <p:embed/>
                  <p:pic>
                    <p:nvPicPr>
                      <p:cNvPr id="11880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4854355"/>
                        <a:ext cx="4571640" cy="799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7" name="Rectangle 23"/>
          <p:cNvSpPr>
            <a:spLocks noChangeArrowheads="1"/>
          </p:cNvSpPr>
          <p:nvPr/>
        </p:nvSpPr>
        <p:spPr bwMode="auto">
          <a:xfrm>
            <a:off x="103869" y="4479263"/>
            <a:ext cx="314166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Ценополучатель:</a:t>
            </a:r>
            <a:endParaRPr lang="ru-RU" altLang="ru-RU" sz="2200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</p:txBody>
      </p:sp>
      <p:graphicFrame>
        <p:nvGraphicFramePr>
          <p:cNvPr id="118808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7345183"/>
              </p:ext>
            </p:extLst>
          </p:nvPr>
        </p:nvGraphicFramePr>
        <p:xfrm>
          <a:off x="4979433" y="4979781"/>
          <a:ext cx="3154464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Уравнение" r:id="rId13" imgW="1752480" imgH="228600" progId="Equation.3">
                  <p:embed/>
                </p:oleObj>
              </mc:Choice>
              <mc:Fallback>
                <p:oleObj name="Уравнение" r:id="rId13" imgW="1752480" imgH="228600" progId="Equation.3">
                  <p:embed/>
                  <p:pic>
                    <p:nvPicPr>
                      <p:cNvPr id="11880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433" y="4979781"/>
                        <a:ext cx="3154464" cy="41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10" name="Rectangle 26"/>
          <p:cNvSpPr>
            <a:spLocks noChangeArrowheads="1"/>
          </p:cNvSpPr>
          <p:nvPr/>
        </p:nvSpPr>
        <p:spPr bwMode="auto">
          <a:xfrm>
            <a:off x="100806" y="5578783"/>
            <a:ext cx="904319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Свойство 3.</a:t>
            </a:r>
            <a:endParaRPr lang="ru-RU" altLang="ru-RU" sz="2200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При наличии на рынке единственного ценополучателя его объем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выпуска всегда </a:t>
            </a:r>
            <a:r>
              <a:rPr lang="ru-RU" altLang="ru-RU" sz="2200" dirty="0">
                <a:latin typeface="Times New Roman Cyr" panose="02020603050405020304" pitchFamily="18" charset="0"/>
              </a:rPr>
              <a:t>превышает оптимальный для лидера по Штакельбергу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.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Прибыли?</a:t>
            </a:r>
            <a:endParaRPr lang="ru-RU" altLang="ru-RU" sz="2200" b="1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4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Сравнение ценополучателя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и лидера по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Штакельбергу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99280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/>
      <p:bldP spid="118788" grpId="0"/>
      <p:bldP spid="118807" grpId="0"/>
      <p:bldP spid="1188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62" name="Rectangle 26"/>
          <p:cNvSpPr>
            <a:spLocks noChangeArrowheads="1"/>
          </p:cNvSpPr>
          <p:nvPr/>
        </p:nvSpPr>
        <p:spPr bwMode="auto">
          <a:xfrm>
            <a:off x="112486" y="1167437"/>
            <a:ext cx="890905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Свойство 4.</a:t>
            </a:r>
            <a:endParaRPr lang="ru-RU" altLang="ru-RU" sz="2200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На выгодность или невыгодность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перехода </a:t>
            </a:r>
            <a:r>
              <a:rPr lang="ru-RU" altLang="ru-RU" sz="2200" dirty="0">
                <a:latin typeface="Times New Roman Cyr" panose="02020603050405020304" pitchFamily="18" charset="0"/>
              </a:rPr>
              <a:t>фирм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в </a:t>
            </a:r>
            <a:r>
              <a:rPr lang="ru-RU" altLang="ru-RU" sz="2200" dirty="0">
                <a:latin typeface="Times New Roman Cyr" panose="02020603050405020304" pitchFamily="18" charset="0"/>
              </a:rPr>
              <a:t>число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ценополучате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-лей </a:t>
            </a:r>
            <a:r>
              <a:rPr lang="ru-RU" altLang="ru-RU" sz="2200" dirty="0">
                <a:latin typeface="Times New Roman Cyr" panose="02020603050405020304" pitchFamily="18" charset="0"/>
              </a:rPr>
              <a:t>не влияют коэффициенты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a</a:t>
            </a:r>
            <a:r>
              <a:rPr lang="ru-RU" altLang="ru-RU" sz="2200" dirty="0">
                <a:latin typeface="Times New Roman Cyr" panose="02020603050405020304" pitchFamily="18" charset="0"/>
              </a:rPr>
              <a:t>,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c</a:t>
            </a:r>
            <a:r>
              <a:rPr lang="ru-RU" altLang="ru-RU" sz="2200" dirty="0">
                <a:latin typeface="Times New Roman Cyr" panose="02020603050405020304" pitchFamily="18" charset="0"/>
              </a:rPr>
              <a:t>,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f</a:t>
            </a:r>
            <a:r>
              <a:rPr lang="ru-RU" altLang="ru-RU" sz="2200" dirty="0">
                <a:latin typeface="Times New Roman Cyr" panose="02020603050405020304" pitchFamily="18" charset="0"/>
              </a:rPr>
              <a:t>, однако влияет соотношение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коэф-фициентов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ru-RU" altLang="ru-RU" sz="2200" i="1" dirty="0">
                <a:latin typeface="Times New Roman Cyr" panose="02020603050405020304" pitchFamily="18" charset="0"/>
              </a:rPr>
              <a:t>b</a:t>
            </a:r>
            <a:r>
              <a:rPr lang="ru-RU" altLang="ru-RU" sz="2200" dirty="0">
                <a:latin typeface="Times New Roman Cyr" panose="02020603050405020304" pitchFamily="18" charset="0"/>
              </a:rPr>
              <a:t> и </a:t>
            </a:r>
            <a:r>
              <a:rPr lang="ru-RU" altLang="ru-RU" sz="2200" i="1" dirty="0">
                <a:latin typeface="Times New Roman Cyr" panose="02020603050405020304" pitchFamily="18" charset="0"/>
              </a:rPr>
              <a:t>d</a:t>
            </a:r>
            <a:r>
              <a:rPr lang="ru-RU" altLang="ru-RU" sz="2200" dirty="0">
                <a:latin typeface="Times New Roman Cyr" panose="02020603050405020304" pitchFamily="18" charset="0"/>
              </a:rPr>
              <a:t>, число фирм на рынке </a:t>
            </a:r>
            <a:r>
              <a:rPr lang="ru-RU" altLang="ru-RU" sz="2200" i="1" dirty="0">
                <a:latin typeface="Times New Roman Cyr" panose="02020603050405020304" pitchFamily="18" charset="0"/>
              </a:rPr>
              <a:t>n</a:t>
            </a:r>
            <a:r>
              <a:rPr lang="ru-RU" altLang="ru-RU" sz="2200" dirty="0">
                <a:latin typeface="Times New Roman Cyr" panose="02020603050405020304" pitchFamily="18" charset="0"/>
              </a:rPr>
              <a:t> и число ценополучателей </a:t>
            </a:r>
            <a:r>
              <a:rPr lang="ru-RU" altLang="ru-RU" sz="2200" i="1" dirty="0">
                <a:latin typeface="Times New Roman Cyr" panose="02020603050405020304" pitchFamily="18" charset="0"/>
              </a:rPr>
              <a:t>m</a:t>
            </a:r>
            <a:r>
              <a:rPr lang="ru-RU" altLang="ru-RU" sz="2200" dirty="0">
                <a:latin typeface="Times New Roman Cyr" panose="02020603050405020304" pitchFamily="18" charset="0"/>
              </a:rPr>
              <a:t>. </a:t>
            </a:r>
          </a:p>
        </p:txBody>
      </p:sp>
      <p:sp>
        <p:nvSpPr>
          <p:cNvPr id="15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Выгодно ли быть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ценополучателем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?</a:t>
            </a: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8631" y="2730932"/>
            <a:ext cx="8875711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Вероятность того,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что </a:t>
            </a:r>
            <a:r>
              <a:rPr lang="ru-RU" altLang="ru-RU" sz="2200" dirty="0" err="1">
                <a:latin typeface="Times New Roman Cyr" panose="02020603050405020304" pitchFamily="18" charset="0"/>
              </a:rPr>
              <a:t>ценополучателем</a:t>
            </a:r>
            <a:r>
              <a:rPr lang="ru-RU" altLang="ru-RU" sz="2200" dirty="0">
                <a:latin typeface="Times New Roman Cyr" panose="02020603050405020304" pitchFamily="18" charset="0"/>
              </a:rPr>
              <a:t> становиться выгодно,</a:t>
            </a:r>
            <a:r>
              <a:rPr lang="en-US" altLang="ru-RU" sz="2200" dirty="0">
                <a:latin typeface="Times New Roman Cyr" panose="02020603050405020304" pitchFamily="18" charset="0"/>
              </a:rPr>
              <a:t>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невелика</a:t>
            </a:r>
            <a:r>
              <a:rPr lang="ru-RU" altLang="ru-RU" sz="2200" dirty="0">
                <a:latin typeface="Times New Roman Cyr" panose="02020603050405020304" pitchFamily="18" charset="0"/>
              </a:rPr>
              <a:t>, но, как правило, увеличивается при росте параметров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n</a:t>
            </a:r>
            <a:r>
              <a:rPr lang="en-US" altLang="ru-RU" sz="2200" dirty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и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b</a:t>
            </a:r>
            <a:r>
              <a:rPr lang="ru-RU" altLang="ru-RU" sz="2200" dirty="0">
                <a:latin typeface="Times New Roman Cyr" panose="02020603050405020304" pitchFamily="18" charset="0"/>
              </a:rPr>
              <a:t>, а также уменьшении параметров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m</a:t>
            </a:r>
            <a:r>
              <a:rPr lang="en-US" altLang="ru-RU" sz="2200" dirty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и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d</a:t>
            </a:r>
            <a:r>
              <a:rPr lang="ru-RU" altLang="ru-RU" sz="2200" dirty="0">
                <a:latin typeface="Times New Roman Cyr" panose="02020603050405020304" pitchFamily="18" charset="0"/>
              </a:rPr>
              <a:t>. То есть </a:t>
            </a:r>
            <a:r>
              <a:rPr lang="ru-RU" altLang="ru-RU" sz="2200" dirty="0" err="1">
                <a:latin typeface="Times New Roman Cyr" panose="02020603050405020304" pitchFamily="18" charset="0"/>
              </a:rPr>
              <a:t>ценополучателем</a:t>
            </a:r>
            <a:r>
              <a:rPr lang="ru-RU" altLang="ru-RU" sz="2200" dirty="0">
                <a:latin typeface="Times New Roman Cyr" panose="02020603050405020304" pitchFamily="18" charset="0"/>
              </a:rPr>
              <a:t> выгодно быть на большом рынке с неэластичным спросом и большим числом фирм, издержки которых растут медленно. Ценополучателей при этом должно быть мало, в идеале  – 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единственный</a:t>
            </a:r>
            <a:r>
              <a:rPr lang="ru-RU" altLang="ru-RU" sz="2200" dirty="0">
                <a:latin typeface="Times New Roman Cyr" panose="02020603050405020304" pitchFamily="18" charset="0"/>
              </a:rPr>
              <a:t>. 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86179" y="4838094"/>
            <a:ext cx="894828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Свойство 5.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При любом фиксированном числе ценополучателей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m</a:t>
            </a:r>
            <a:r>
              <a:rPr lang="ru-RU" altLang="ru-RU" sz="2200" dirty="0">
                <a:latin typeface="Times New Roman Cyr" panose="02020603050405020304" pitchFamily="18" charset="0"/>
              </a:rPr>
              <a:t> есть такое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сум</a:t>
            </a:r>
            <a:r>
              <a:rPr lang="en-US" altLang="ru-RU" sz="2200" dirty="0" smtClean="0">
                <a:latin typeface="Times New Roman Cyr" panose="02020603050405020304" pitchFamily="18" charset="0"/>
              </a:rPr>
              <a:t>-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марное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количество фирм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n</a:t>
            </a:r>
            <a:r>
              <a:rPr lang="en-US" altLang="ru-RU" sz="2200" baseline="-25000" dirty="0">
                <a:latin typeface="Times New Roman Cyr" panose="02020603050405020304" pitchFamily="18" charset="0"/>
              </a:rPr>
              <a:t>0</a:t>
            </a:r>
            <a:r>
              <a:rPr lang="ru-RU" altLang="ru-RU" sz="2200" dirty="0">
                <a:latin typeface="Times New Roman Cyr" panose="02020603050405020304" pitchFamily="18" charset="0"/>
              </a:rPr>
              <a:t>, что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при</a:t>
            </a:r>
            <a:r>
              <a:rPr lang="en-US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en-US" altLang="ru-RU" sz="2200" i="1" dirty="0" smtClean="0">
                <a:latin typeface="Times New Roman Cyr" panose="02020603050405020304" pitchFamily="18" charset="0"/>
              </a:rPr>
              <a:t>n</a:t>
            </a:r>
            <a:r>
              <a:rPr lang="en-US" altLang="ru-RU" sz="2200" baseline="-25000" dirty="0" smtClean="0">
                <a:latin typeface="Times New Roman Cyr" panose="02020603050405020304" pitchFamily="18" charset="0"/>
              </a:rPr>
              <a:t> </a:t>
            </a:r>
            <a:r>
              <a:rPr lang="en-US" altLang="ru-RU" sz="2200" dirty="0" smtClean="0">
                <a:latin typeface="Times New Roman Cyr" panose="02020603050405020304" pitchFamily="18" charset="0"/>
              </a:rPr>
              <a:t>≥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en-US" altLang="ru-RU" sz="2200" i="1" dirty="0" smtClean="0">
                <a:latin typeface="Times New Roman Cyr" panose="02020603050405020304" pitchFamily="18" charset="0"/>
              </a:rPr>
              <a:t>n</a:t>
            </a:r>
            <a:r>
              <a:rPr lang="en-US" altLang="ru-RU" sz="2200" baseline="-25000" dirty="0" smtClean="0">
                <a:latin typeface="Times New Roman Cyr" panose="02020603050405020304" pitchFamily="18" charset="0"/>
              </a:rPr>
              <a:t>0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есть диапазон</a:t>
            </a:r>
            <a:r>
              <a:rPr lang="en-US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el-GR" altLang="ru-RU" sz="2200" i="1" dirty="0" smtClean="0">
                <a:latin typeface="Times New Roman Cyr" panose="02020603050405020304" pitchFamily="18" charset="0"/>
              </a:rPr>
              <a:t>α</a:t>
            </a:r>
            <a:r>
              <a:rPr lang="el-GR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l-GR" altLang="ru-RU" sz="2200" i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en-US" altLang="ru-RU" sz="2200" baseline="-250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min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el-GR" altLang="ru-RU" sz="2200" i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en-US" altLang="ru-RU" sz="2200" baseline="-250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max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, </a:t>
            </a:r>
            <a:r>
              <a:rPr lang="ru-RU" altLang="ru-RU" sz="2200" dirty="0">
                <a:latin typeface="Times New Roman Cyr" panose="02020603050405020304" pitchFamily="18" charset="0"/>
              </a:rPr>
              <a:t>в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котором </a:t>
            </a:r>
            <a:r>
              <a:rPr lang="ru-RU" altLang="ru-RU" sz="2200" dirty="0">
                <a:latin typeface="Times New Roman Cyr" panose="02020603050405020304" pitchFamily="18" charset="0"/>
              </a:rPr>
              <a:t>при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b</a:t>
            </a:r>
            <a:r>
              <a:rPr lang="en-US" altLang="ru-RU" sz="2200" dirty="0">
                <a:latin typeface="Times New Roman Cyr" panose="02020603050405020304" pitchFamily="18" charset="0"/>
              </a:rPr>
              <a:t> = 2</a:t>
            </a:r>
            <a:r>
              <a:rPr lang="el-GR" altLang="ru-RU" sz="2200" i="1" dirty="0">
                <a:latin typeface="Times New Roman Cyr" panose="02020603050405020304" pitchFamily="18" charset="0"/>
              </a:rPr>
              <a:t>α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d</a:t>
            </a:r>
            <a:r>
              <a:rPr lang="ru-RU" altLang="ru-RU" sz="2200" dirty="0">
                <a:latin typeface="Times New Roman Cyr" panose="02020603050405020304" pitchFamily="18" charset="0"/>
              </a:rPr>
              <a:t>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ценополучателем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становиться выгоднее, чем быть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стратегической </a:t>
            </a:r>
            <a:r>
              <a:rPr lang="ru-RU" altLang="ru-RU" sz="2200" dirty="0">
                <a:latin typeface="Times New Roman Cyr" panose="02020603050405020304" pitchFamily="18" charset="0"/>
              </a:rPr>
              <a:t>фирмой. Диапазон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расширяется </a:t>
            </a:r>
            <a:r>
              <a:rPr lang="ru-RU" altLang="ru-RU" sz="2200" dirty="0">
                <a:latin typeface="Times New Roman Cyr" panose="02020603050405020304" pitchFamily="18" charset="0"/>
              </a:rPr>
              <a:t>при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росте </a:t>
            </a:r>
            <a:r>
              <a:rPr lang="en-US" altLang="ru-RU" sz="2200" i="1" dirty="0" smtClean="0">
                <a:latin typeface="Times New Roman Cyr" panose="02020603050405020304" pitchFamily="18" charset="0"/>
              </a:rPr>
              <a:t>n</a:t>
            </a:r>
            <a:r>
              <a:rPr lang="en-US" altLang="ru-RU" sz="2200" dirty="0" smtClean="0">
                <a:latin typeface="Times New Roman Cyr" panose="02020603050405020304" pitchFamily="18" charset="0"/>
              </a:rPr>
              <a:t>.</a:t>
            </a:r>
            <a:endParaRPr lang="ru-RU" altLang="ru-RU" sz="2200" dirty="0">
              <a:latin typeface="Times New Roman Cy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3278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2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79691"/>
              </p:ext>
            </p:extLst>
          </p:nvPr>
        </p:nvGraphicFramePr>
        <p:xfrm>
          <a:off x="208544" y="3096886"/>
          <a:ext cx="8710866" cy="3159496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451811">
                  <a:extLst>
                    <a:ext uri="{9D8B030D-6E8A-4147-A177-3AD203B41FA5}">
                      <a16:colId xmlns:a16="http://schemas.microsoft.com/office/drawing/2014/main" val="2320817738"/>
                    </a:ext>
                  </a:extLst>
                </a:gridCol>
                <a:gridCol w="1451811">
                  <a:extLst>
                    <a:ext uri="{9D8B030D-6E8A-4147-A177-3AD203B41FA5}">
                      <a16:colId xmlns:a16="http://schemas.microsoft.com/office/drawing/2014/main" val="261150384"/>
                    </a:ext>
                  </a:extLst>
                </a:gridCol>
                <a:gridCol w="1451811">
                  <a:extLst>
                    <a:ext uri="{9D8B030D-6E8A-4147-A177-3AD203B41FA5}">
                      <a16:colId xmlns:a16="http://schemas.microsoft.com/office/drawing/2014/main" val="1499942210"/>
                    </a:ext>
                  </a:extLst>
                </a:gridCol>
                <a:gridCol w="1451811">
                  <a:extLst>
                    <a:ext uri="{9D8B030D-6E8A-4147-A177-3AD203B41FA5}">
                      <a16:colId xmlns:a16="http://schemas.microsoft.com/office/drawing/2014/main" val="2830392908"/>
                    </a:ext>
                  </a:extLst>
                </a:gridCol>
                <a:gridCol w="1451811">
                  <a:extLst>
                    <a:ext uri="{9D8B030D-6E8A-4147-A177-3AD203B41FA5}">
                      <a16:colId xmlns:a16="http://schemas.microsoft.com/office/drawing/2014/main" val="1453528688"/>
                    </a:ext>
                  </a:extLst>
                </a:gridCol>
                <a:gridCol w="1451811">
                  <a:extLst>
                    <a:ext uri="{9D8B030D-6E8A-4147-A177-3AD203B41FA5}">
                      <a16:colId xmlns:a16="http://schemas.microsoft.com/office/drawing/2014/main" val="2810471461"/>
                    </a:ext>
                  </a:extLst>
                </a:gridCol>
              </a:tblGrid>
              <a:tr h="3949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</a:t>
                      </a:r>
                      <a:endParaRPr lang="ru-RU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</a:t>
                      </a:r>
                      <a:endParaRPr lang="ru-RU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i="1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q</a:t>
                      </a:r>
                      <a:r>
                        <a:rPr lang="en-US" sz="2200" i="1" baseline="-25000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</a:t>
                      </a:r>
                      <a:endParaRPr lang="ru-RU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i="1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q</a:t>
                      </a:r>
                      <a:r>
                        <a:rPr lang="en-US" sz="2200" i="1" baseline="-25000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k</a:t>
                      </a:r>
                      <a:endParaRPr lang="ru-RU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π</a:t>
                      </a:r>
                      <a:r>
                        <a:rPr lang="en-US" sz="22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</a:t>
                      </a:r>
                      <a:endParaRPr lang="ru-RU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π</a:t>
                      </a:r>
                      <a:r>
                        <a:rPr lang="en-US" sz="22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k</a:t>
                      </a:r>
                      <a:endParaRPr lang="ru-RU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1762419"/>
                  </a:ext>
                </a:extLst>
              </a:tr>
              <a:tr h="3949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ru-RU" sz="2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32,5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 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5,63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 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85</a:t>
                      </a:r>
                      <a:endParaRPr lang="ru-RU" sz="22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549339"/>
                  </a:ext>
                </a:extLst>
              </a:tr>
              <a:tr h="3949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ru-RU" sz="2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30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5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90</a:t>
                      </a:r>
                      <a:endParaRPr lang="ru-RU" sz="22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FFFF00"/>
                          </a:solidFill>
                          <a:effectLst/>
                        </a:rPr>
                        <a:t>65</a:t>
                      </a:r>
                      <a:endParaRPr lang="ru-RU" sz="2200" b="1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099020"/>
                  </a:ext>
                </a:extLst>
              </a:tr>
              <a:tr h="3949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</a:t>
                      </a:r>
                      <a:endParaRPr lang="ru-RU" sz="2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28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9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4,5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FFFF00"/>
                          </a:solidFill>
                          <a:effectLst/>
                        </a:rPr>
                        <a:t>71</a:t>
                      </a:r>
                      <a:endParaRPr lang="ru-RU" sz="2200" b="1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FFFF"/>
                          </a:solidFill>
                          <a:effectLst/>
                        </a:rPr>
                        <a:t>51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974964"/>
                  </a:ext>
                </a:extLst>
              </a:tr>
              <a:tr h="3949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</a:t>
                      </a:r>
                      <a:endParaRPr lang="ru-RU" sz="2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26,36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8,18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4,09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FFFF"/>
                          </a:solidFill>
                          <a:effectLst/>
                        </a:rPr>
                        <a:t>57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FFFF00"/>
                          </a:solidFill>
                          <a:effectLst/>
                        </a:rPr>
                        <a:t>40</a:t>
                      </a:r>
                      <a:endParaRPr lang="ru-RU" sz="2200" b="1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7732502"/>
                  </a:ext>
                </a:extLst>
              </a:tr>
              <a:tr h="3949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</a:t>
                      </a:r>
                      <a:endParaRPr lang="ru-RU" sz="2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25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7,5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3,75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FFFF00"/>
                          </a:solidFill>
                          <a:effectLst/>
                        </a:rPr>
                        <a:t>46</a:t>
                      </a:r>
                      <a:endParaRPr lang="ru-RU" sz="2200" b="1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FFFF"/>
                          </a:solidFill>
                          <a:effectLst/>
                        </a:rPr>
                        <a:t>32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689008"/>
                  </a:ext>
                </a:extLst>
              </a:tr>
              <a:tr h="3949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5</a:t>
                      </a:r>
                      <a:endParaRPr lang="ru-RU" sz="2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23,85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6,92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3,46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FFFF"/>
                          </a:solidFill>
                          <a:effectLst/>
                        </a:rPr>
                        <a:t>38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FFFF00"/>
                          </a:solidFill>
                          <a:effectLst/>
                        </a:rPr>
                        <a:t>26</a:t>
                      </a:r>
                      <a:endParaRPr lang="ru-RU" sz="2200" b="1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849564"/>
                  </a:ext>
                </a:extLst>
              </a:tr>
              <a:tr h="3949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</a:t>
                      </a:r>
                      <a:endParaRPr lang="ru-RU" sz="2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22,86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6,43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 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FFFF00"/>
                          </a:solidFill>
                          <a:effectLst/>
                        </a:rPr>
                        <a:t>31</a:t>
                      </a:r>
                      <a:endParaRPr lang="ru-RU" sz="2200" b="1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 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4920853"/>
                  </a:ext>
                </a:extLst>
              </a:tr>
            </a:tbl>
          </a:graphicData>
        </a:graphic>
      </p:graphicFrame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Каскадные эффекты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перехода в </a:t>
            </a: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ценополучатели</a:t>
            </a: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116113" y="1488374"/>
            <a:ext cx="891834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Минимальное число фирм, при котором переход в состав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ценополу-чателей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 возможен: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Единственный </a:t>
            </a:r>
            <a:r>
              <a:rPr lang="ru-RU" altLang="ru-RU" sz="2200" dirty="0">
                <a:latin typeface="Times New Roman Cyr" panose="02020603050405020304" pitchFamily="18" charset="0"/>
              </a:rPr>
              <a:t>ценополучатель: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n</a:t>
            </a:r>
            <a:r>
              <a:rPr lang="en-US" altLang="ru-RU" sz="2200" b="1" baseline="-25000" dirty="0">
                <a:solidFill>
                  <a:srgbClr val="00FFFF"/>
                </a:solidFill>
                <a:latin typeface="Times New Roman Cyr" panose="02020603050405020304" pitchFamily="18" charset="0"/>
              </a:rPr>
              <a:t>0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=6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.  Два </a:t>
            </a:r>
            <a:r>
              <a:rPr lang="ru-RU" altLang="ru-RU" sz="2200" dirty="0">
                <a:latin typeface="Times New Roman Cyr" panose="02020603050405020304" pitchFamily="18" charset="0"/>
              </a:rPr>
              <a:t>ценополучателя: 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n</a:t>
            </a:r>
            <a:r>
              <a:rPr lang="en-US" altLang="ru-RU" sz="2200" b="1" baseline="-25000" dirty="0">
                <a:solidFill>
                  <a:srgbClr val="00FFFF"/>
                </a:solidFill>
                <a:latin typeface="Times New Roman Cyr" panose="02020603050405020304" pitchFamily="18" charset="0"/>
              </a:rPr>
              <a:t>0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=13</a:t>
            </a:r>
            <a:r>
              <a:rPr lang="ru-RU" altLang="ru-RU" sz="2200" dirty="0">
                <a:latin typeface="Times New Roman Cyr" panose="02020603050405020304" pitchFamily="18" charset="0"/>
              </a:rPr>
              <a:t>.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16113" y="2675545"/>
            <a:ext cx="891834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Каскадные переходы:</a:t>
            </a:r>
            <a:endParaRPr lang="ru-RU" altLang="ru-RU" sz="2200" dirty="0">
              <a:latin typeface="Times New Roman Cy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6697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857862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Ценовая олигополия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1532" y="1150500"/>
            <a:ext cx="88789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Бертрана (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Bertrand’ 1883):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Спрос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делится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между продавцами с минимальными ценами.</a:t>
            </a:r>
          </a:p>
        </p:txBody>
      </p:sp>
      <p:graphicFrame>
        <p:nvGraphicFramePr>
          <p:cNvPr id="1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010171"/>
              </p:ext>
            </p:extLst>
          </p:nvPr>
        </p:nvGraphicFramePr>
        <p:xfrm>
          <a:off x="3143250" y="1879600"/>
          <a:ext cx="3827463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Уравнение" r:id="rId4" imgW="2692080" imgH="799920" progId="Equation.3">
                  <p:embed/>
                </p:oleObj>
              </mc:Choice>
              <mc:Fallback>
                <p:oleObj name="Уравнение" r:id="rId4" imgW="2692080" imgH="799920" progId="Equation.3">
                  <p:embed/>
                  <p:pic>
                    <p:nvPicPr>
                      <p:cNvPr id="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879600"/>
                        <a:ext cx="3827463" cy="1135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142801" y="2203358"/>
            <a:ext cx="294074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dirty="0"/>
              <a:t>Для случая двух </a:t>
            </a:r>
            <a:r>
              <a:rPr lang="ru-RU" altLang="ru-RU" sz="2200" dirty="0" smtClean="0"/>
              <a:t>фирм:</a:t>
            </a:r>
            <a:endParaRPr lang="ru-RU" altLang="ru-RU" sz="2200" dirty="0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142801" y="3016474"/>
            <a:ext cx="244169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</a:rPr>
              <a:t>Кривые реакции: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2563" y="3447362"/>
            <a:ext cx="3166870" cy="2792430"/>
            <a:chOff x="-86786" y="1942775"/>
            <a:chExt cx="4339704" cy="3268643"/>
          </a:xfrm>
        </p:grpSpPr>
        <p:sp>
          <p:nvSpPr>
            <p:cNvPr id="43" name="Line 67"/>
            <p:cNvSpPr>
              <a:spLocks noChangeShapeType="1"/>
            </p:cNvSpPr>
            <p:nvPr/>
          </p:nvSpPr>
          <p:spPr bwMode="auto">
            <a:xfrm flipV="1">
              <a:off x="2641617" y="2880890"/>
              <a:ext cx="0" cy="1820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Line 67"/>
            <p:cNvSpPr>
              <a:spLocks noChangeShapeType="1"/>
            </p:cNvSpPr>
            <p:nvPr/>
          </p:nvSpPr>
          <p:spPr bwMode="auto">
            <a:xfrm>
              <a:off x="463744" y="2867352"/>
              <a:ext cx="223585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-86786" y="1942775"/>
              <a:ext cx="4339704" cy="3268643"/>
              <a:chOff x="90768" y="1942775"/>
              <a:chExt cx="3808089" cy="3268643"/>
            </a:xfrm>
          </p:grpSpPr>
          <p:sp>
            <p:nvSpPr>
              <p:cNvPr id="24" name="Line 64"/>
              <p:cNvSpPr>
                <a:spLocks noChangeShapeType="1"/>
              </p:cNvSpPr>
              <p:nvPr/>
            </p:nvSpPr>
            <p:spPr bwMode="auto">
              <a:xfrm>
                <a:off x="560997" y="2020176"/>
                <a:ext cx="0" cy="26784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 flipV="1">
                <a:off x="560998" y="4701680"/>
                <a:ext cx="31956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Rectangle 70"/>
              <p:cNvSpPr>
                <a:spLocks noChangeArrowheads="1"/>
              </p:cNvSpPr>
              <p:nvPr/>
            </p:nvSpPr>
            <p:spPr bwMode="auto">
              <a:xfrm>
                <a:off x="3461890" y="4145187"/>
                <a:ext cx="436967" cy="533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p</a:t>
                </a:r>
                <a:r>
                  <a:rPr lang="en-US" altLang="ru-RU" sz="2200" baseline="-25000" dirty="0" smtClean="0"/>
                  <a:t>1</a:t>
                </a:r>
                <a:endParaRPr lang="ru-RU" altLang="ru-RU" sz="2200" baseline="-25000" dirty="0">
                  <a:latin typeface="Times New Roman Cyr" pitchFamily="18" charset="0"/>
                </a:endParaRPr>
              </a:p>
            </p:txBody>
          </p:sp>
          <p:sp>
            <p:nvSpPr>
              <p:cNvPr id="27" name="Rectangle 70"/>
              <p:cNvSpPr>
                <a:spLocks noChangeArrowheads="1"/>
              </p:cNvSpPr>
              <p:nvPr/>
            </p:nvSpPr>
            <p:spPr bwMode="auto">
              <a:xfrm>
                <a:off x="149747" y="1958213"/>
                <a:ext cx="425808" cy="466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p</a:t>
                </a:r>
                <a:r>
                  <a:rPr lang="en-US" altLang="ru-RU" sz="2200" baseline="-25000" dirty="0" smtClean="0"/>
                  <a:t>2</a:t>
                </a:r>
                <a:endParaRPr lang="ru-RU" altLang="ru-RU" sz="2200" baseline="-25000" dirty="0">
                  <a:latin typeface="Times New Roman Cyr" pitchFamily="18" charset="0"/>
                </a:endParaRPr>
              </a:p>
            </p:txBody>
          </p:sp>
          <p:sp>
            <p:nvSpPr>
              <p:cNvPr id="31" name="Line 67"/>
              <p:cNvSpPr>
                <a:spLocks noChangeShapeType="1"/>
              </p:cNvSpPr>
              <p:nvPr/>
            </p:nvSpPr>
            <p:spPr bwMode="auto">
              <a:xfrm>
                <a:off x="573857" y="3799508"/>
                <a:ext cx="945480" cy="13485"/>
              </a:xfrm>
              <a:prstGeom prst="line">
                <a:avLst/>
              </a:prstGeom>
              <a:ln>
                <a:headEnd type="none" w="sm" len="med"/>
                <a:tailEnd type="none" w="sm" len="med"/>
              </a:ln>
              <a:ex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Rectangle 70"/>
              <p:cNvSpPr>
                <a:spLocks noChangeArrowheads="1"/>
              </p:cNvSpPr>
              <p:nvPr/>
            </p:nvSpPr>
            <p:spPr bwMode="auto">
              <a:xfrm>
                <a:off x="1346254" y="4678795"/>
                <a:ext cx="270271" cy="3227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c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37" name="Line 67"/>
              <p:cNvSpPr>
                <a:spLocks noChangeShapeType="1"/>
              </p:cNvSpPr>
              <p:nvPr/>
            </p:nvSpPr>
            <p:spPr bwMode="auto">
              <a:xfrm flipV="1">
                <a:off x="1519337" y="2866319"/>
                <a:ext cx="1016485" cy="946673"/>
              </a:xfrm>
              <a:prstGeom prst="line">
                <a:avLst/>
              </a:prstGeom>
              <a:ln>
                <a:headEnd type="none" w="sm" len="med"/>
                <a:tailEnd type="none" w="sm" len="med"/>
              </a:ln>
              <a:ex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Line 67"/>
              <p:cNvSpPr>
                <a:spLocks noChangeShapeType="1"/>
              </p:cNvSpPr>
              <p:nvPr/>
            </p:nvSpPr>
            <p:spPr bwMode="auto">
              <a:xfrm>
                <a:off x="2526469" y="2867405"/>
                <a:ext cx="945480" cy="13485"/>
              </a:xfrm>
              <a:prstGeom prst="line">
                <a:avLst/>
              </a:prstGeom>
              <a:ln>
                <a:headEnd type="none" w="sm" len="med"/>
                <a:tailEnd type="none" w="sm" len="med"/>
              </a:ln>
              <a:ex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Line 67"/>
              <p:cNvSpPr>
                <a:spLocks noChangeShapeType="1"/>
              </p:cNvSpPr>
              <p:nvPr/>
            </p:nvSpPr>
            <p:spPr bwMode="auto">
              <a:xfrm flipH="1">
                <a:off x="1473923" y="3811000"/>
                <a:ext cx="9710" cy="883206"/>
              </a:xfrm>
              <a:prstGeom prst="line">
                <a:avLst/>
              </a:prstGeom>
              <a:ln>
                <a:headEnd type="none" w="sm" len="med"/>
                <a:tailEnd type="none" w="sm" len="med"/>
              </a:ln>
              <a:ex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Line 67"/>
              <p:cNvSpPr>
                <a:spLocks noChangeShapeType="1"/>
              </p:cNvSpPr>
              <p:nvPr/>
            </p:nvSpPr>
            <p:spPr bwMode="auto">
              <a:xfrm flipV="1">
                <a:off x="1463351" y="2832575"/>
                <a:ext cx="1030267" cy="973852"/>
              </a:xfrm>
              <a:prstGeom prst="line">
                <a:avLst/>
              </a:prstGeom>
              <a:ln>
                <a:headEnd type="none" w="sm" len="med"/>
                <a:tailEnd type="none" w="sm" len="med"/>
              </a:ln>
              <a:ex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Line 67"/>
              <p:cNvSpPr>
                <a:spLocks noChangeShapeType="1"/>
              </p:cNvSpPr>
              <p:nvPr/>
            </p:nvSpPr>
            <p:spPr bwMode="auto">
              <a:xfrm flipH="1">
                <a:off x="2488763" y="1942775"/>
                <a:ext cx="9710" cy="883206"/>
              </a:xfrm>
              <a:prstGeom prst="line">
                <a:avLst/>
              </a:prstGeom>
              <a:ln>
                <a:headEnd type="none" w="sm" len="med"/>
                <a:tailEnd type="none" w="sm" len="med"/>
              </a:ln>
              <a:ex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Rectangle 70"/>
              <p:cNvSpPr>
                <a:spLocks noChangeArrowheads="1"/>
              </p:cNvSpPr>
              <p:nvPr/>
            </p:nvSpPr>
            <p:spPr bwMode="auto">
              <a:xfrm>
                <a:off x="263998" y="3589886"/>
                <a:ext cx="270271" cy="3227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c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45" name="Rectangle 70"/>
              <p:cNvSpPr>
                <a:spLocks noChangeArrowheads="1"/>
              </p:cNvSpPr>
              <p:nvPr/>
            </p:nvSpPr>
            <p:spPr bwMode="auto">
              <a:xfrm>
                <a:off x="2263783" y="4678303"/>
                <a:ext cx="436967" cy="533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err="1" smtClean="0"/>
                  <a:t>p</a:t>
                </a:r>
                <a:r>
                  <a:rPr lang="en-US" altLang="ru-RU" sz="2200" i="1" baseline="-25000" dirty="0" err="1" smtClean="0"/>
                  <a:t>M</a:t>
                </a:r>
                <a:endParaRPr lang="ru-RU" altLang="ru-RU" sz="2200" i="1" baseline="-25000" dirty="0">
                  <a:latin typeface="Times New Roman Cyr" pitchFamily="18" charset="0"/>
                </a:endParaRPr>
              </a:p>
            </p:txBody>
          </p:sp>
          <p:sp>
            <p:nvSpPr>
              <p:cNvPr id="46" name="Rectangle 70"/>
              <p:cNvSpPr>
                <a:spLocks noChangeArrowheads="1"/>
              </p:cNvSpPr>
              <p:nvPr/>
            </p:nvSpPr>
            <p:spPr bwMode="auto">
              <a:xfrm>
                <a:off x="90768" y="2610914"/>
                <a:ext cx="436967" cy="533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err="1" smtClean="0"/>
                  <a:t>p</a:t>
                </a:r>
                <a:r>
                  <a:rPr lang="en-US" altLang="ru-RU" sz="2200" i="1" baseline="-25000" dirty="0" err="1" smtClean="0"/>
                  <a:t>M</a:t>
                </a:r>
                <a:endParaRPr lang="ru-RU" altLang="ru-RU" sz="2200" i="1" baseline="-25000" dirty="0">
                  <a:latin typeface="Times New Roman Cyr" pitchFamily="18" charset="0"/>
                </a:endParaRPr>
              </a:p>
            </p:txBody>
          </p:sp>
          <p:sp>
            <p:nvSpPr>
              <p:cNvPr id="32" name="Rectangle 70"/>
              <p:cNvSpPr>
                <a:spLocks noChangeArrowheads="1"/>
              </p:cNvSpPr>
              <p:nvPr/>
            </p:nvSpPr>
            <p:spPr bwMode="auto">
              <a:xfrm>
                <a:off x="2535821" y="2861930"/>
                <a:ext cx="1159656" cy="533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ru-RU" sz="2200" i="1" dirty="0" smtClean="0"/>
                  <a:t>p</a:t>
                </a:r>
                <a:r>
                  <a:rPr lang="en-US" altLang="ru-RU" sz="2200" baseline="-25000" dirty="0" smtClean="0"/>
                  <a:t>2</a:t>
                </a:r>
                <a:r>
                  <a:rPr lang="en-US" altLang="ru-RU" sz="2200" dirty="0" smtClean="0"/>
                  <a:t>(</a:t>
                </a:r>
                <a:r>
                  <a:rPr lang="en-US" altLang="ru-RU" sz="2200" i="1" dirty="0" smtClean="0"/>
                  <a:t>p</a:t>
                </a:r>
                <a:r>
                  <a:rPr lang="en-US" altLang="ru-RU" sz="2200" baseline="-25000" dirty="0" smtClean="0"/>
                  <a:t>1</a:t>
                </a:r>
                <a:r>
                  <a:rPr lang="en-US" altLang="ru-RU" sz="2200" dirty="0" smtClean="0"/>
                  <a:t>)</a:t>
                </a:r>
                <a:endParaRPr lang="ru-RU" altLang="ru-RU" sz="2200" dirty="0">
                  <a:latin typeface="Times New Roman Cyr" pitchFamily="18" charset="0"/>
                </a:endParaRPr>
              </a:p>
            </p:txBody>
          </p:sp>
          <p:sp>
            <p:nvSpPr>
              <p:cNvPr id="33" name="Rectangle 70"/>
              <p:cNvSpPr>
                <a:spLocks noChangeArrowheads="1"/>
              </p:cNvSpPr>
              <p:nvPr/>
            </p:nvSpPr>
            <p:spPr bwMode="auto">
              <a:xfrm>
                <a:off x="1432508" y="2090365"/>
                <a:ext cx="1159656" cy="533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ru-RU" sz="2200" i="1" dirty="0" smtClean="0"/>
                  <a:t>p</a:t>
                </a:r>
                <a:r>
                  <a:rPr lang="en-US" altLang="ru-RU" sz="2200" baseline="-25000" dirty="0" smtClean="0"/>
                  <a:t>1</a:t>
                </a:r>
                <a:r>
                  <a:rPr lang="en-US" altLang="ru-RU" sz="2200" dirty="0" smtClean="0"/>
                  <a:t>(</a:t>
                </a:r>
                <a:r>
                  <a:rPr lang="en-US" altLang="ru-RU" sz="2200" i="1" dirty="0" smtClean="0"/>
                  <a:t>p</a:t>
                </a:r>
                <a:r>
                  <a:rPr lang="en-US" altLang="ru-RU" sz="2200" baseline="-25000" dirty="0" smtClean="0"/>
                  <a:t>2</a:t>
                </a:r>
                <a:r>
                  <a:rPr lang="en-US" altLang="ru-RU" sz="2200" dirty="0" smtClean="0"/>
                  <a:t>)</a:t>
                </a:r>
                <a:endParaRPr lang="ru-RU" altLang="ru-RU" sz="2200" dirty="0">
                  <a:latin typeface="Times New Roman Cyr" pitchFamily="18" charset="0"/>
                </a:endParaRPr>
              </a:p>
            </p:txBody>
          </p:sp>
        </p:grpSp>
        <p:sp>
          <p:nvSpPr>
            <p:cNvPr id="21" name="Line 67"/>
            <p:cNvSpPr>
              <a:spLocks noChangeShapeType="1"/>
            </p:cNvSpPr>
            <p:nvPr/>
          </p:nvSpPr>
          <p:spPr bwMode="auto">
            <a:xfrm flipV="1">
              <a:off x="444815" y="2001008"/>
              <a:ext cx="3242173" cy="2693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Овал 21"/>
            <p:cNvSpPr/>
            <p:nvPr/>
          </p:nvSpPr>
          <p:spPr bwMode="auto">
            <a:xfrm>
              <a:off x="1427411" y="3751273"/>
              <a:ext cx="146626" cy="13020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118943" y="6127798"/>
            <a:ext cx="334860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</a:rPr>
              <a:t>Равновесие: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 </a:t>
            </a:r>
            <a:r>
              <a:rPr lang="en-US" altLang="ru-RU" sz="2200" i="1" dirty="0" smtClean="0"/>
              <a:t>p</a:t>
            </a:r>
            <a:r>
              <a:rPr lang="en-US" altLang="ru-RU" sz="2200" baseline="-25000" dirty="0" smtClean="0"/>
              <a:t>1</a:t>
            </a:r>
            <a:r>
              <a:rPr lang="en-US" altLang="ru-RU" sz="2200" dirty="0" smtClean="0"/>
              <a:t>* = </a:t>
            </a:r>
            <a:r>
              <a:rPr lang="en-US" altLang="ru-RU" sz="2200" i="1" dirty="0" smtClean="0"/>
              <a:t>p</a:t>
            </a:r>
            <a:r>
              <a:rPr lang="en-US" altLang="ru-RU" sz="2200" baseline="-25000" dirty="0" smtClean="0"/>
              <a:t>2</a:t>
            </a:r>
            <a:r>
              <a:rPr lang="en-US" altLang="ru-RU" sz="2200" dirty="0" smtClean="0"/>
              <a:t>* = </a:t>
            </a:r>
            <a:r>
              <a:rPr lang="en-US" altLang="ru-RU" sz="2200" i="1" dirty="0" smtClean="0"/>
              <a:t>c</a:t>
            </a:r>
            <a:endParaRPr lang="ru-RU" altLang="ru-RU" sz="2200" i="1" dirty="0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806704" y="3016474"/>
            <a:ext cx="429598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</a:rPr>
              <a:t>Асимметричный случай: </a:t>
            </a:r>
            <a:r>
              <a:rPr lang="en-US" altLang="ru-RU" sz="2200" i="1" dirty="0" smtClean="0"/>
              <a:t>c</a:t>
            </a:r>
            <a:r>
              <a:rPr lang="en-US" altLang="ru-RU" sz="2200" baseline="-25000" dirty="0" smtClean="0"/>
              <a:t>1</a:t>
            </a:r>
            <a:r>
              <a:rPr lang="en-US" altLang="ru-RU" sz="2200" dirty="0" smtClean="0"/>
              <a:t> &lt; </a:t>
            </a:r>
            <a:r>
              <a:rPr lang="en-US" altLang="ru-RU" sz="2200" i="1" dirty="0" smtClean="0"/>
              <a:t>c</a:t>
            </a:r>
            <a:r>
              <a:rPr lang="en-US" altLang="ru-RU" sz="2200" baseline="-25000" dirty="0" smtClean="0"/>
              <a:t>2</a:t>
            </a:r>
            <a:endParaRPr lang="ru-RU" altLang="ru-RU" sz="2200" baseline="-25000" dirty="0"/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3828694" y="3449417"/>
            <a:ext cx="510588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</a:rPr>
              <a:t>Равновесие: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 </a:t>
            </a:r>
            <a:r>
              <a:rPr lang="en-US" altLang="ru-RU" sz="2200" i="1" dirty="0" smtClean="0"/>
              <a:t>p</a:t>
            </a:r>
            <a:r>
              <a:rPr lang="en-US" altLang="ru-RU" sz="2200" baseline="-25000" dirty="0" smtClean="0"/>
              <a:t>1</a:t>
            </a:r>
            <a:r>
              <a:rPr lang="en-US" altLang="ru-RU" sz="2200" dirty="0" smtClean="0"/>
              <a:t>* = </a:t>
            </a:r>
            <a:r>
              <a:rPr lang="en-US" altLang="ru-RU" sz="2200" i="1" dirty="0" smtClean="0"/>
              <a:t>c</a:t>
            </a:r>
            <a:r>
              <a:rPr lang="en-US" altLang="ru-RU" sz="2200" baseline="-25000" dirty="0" smtClean="0"/>
              <a:t>2– </a:t>
            </a:r>
            <a:r>
              <a:rPr lang="en-US" altLang="ru-RU" sz="2200" dirty="0" smtClean="0"/>
              <a:t>,  </a:t>
            </a:r>
            <a:r>
              <a:rPr lang="en-US" altLang="ru-RU" sz="2200" i="1" dirty="0" smtClean="0"/>
              <a:t>p</a:t>
            </a:r>
            <a:r>
              <a:rPr lang="en-US" altLang="ru-RU" sz="2200" baseline="-25000" dirty="0" smtClean="0"/>
              <a:t>2</a:t>
            </a:r>
            <a:r>
              <a:rPr lang="en-US" altLang="ru-RU" sz="2200" dirty="0" smtClean="0"/>
              <a:t>* </a:t>
            </a:r>
            <a:r>
              <a:rPr lang="en-US" altLang="ru-RU" sz="2200" dirty="0"/>
              <a:t>= </a:t>
            </a:r>
            <a:r>
              <a:rPr lang="en-US" altLang="ru-RU" sz="2200" i="1" dirty="0" smtClean="0"/>
              <a:t>c</a:t>
            </a:r>
            <a:r>
              <a:rPr lang="en-US" altLang="ru-RU" sz="2200" baseline="-25000" dirty="0" smtClean="0"/>
              <a:t>2</a:t>
            </a:r>
            <a:r>
              <a:rPr lang="en-US" altLang="ru-RU" sz="2200" dirty="0" smtClean="0"/>
              <a:t>,</a:t>
            </a:r>
          </a:p>
          <a:p>
            <a:r>
              <a:rPr lang="en-US" altLang="ru-RU" sz="2200" i="1" dirty="0"/>
              <a:t> </a:t>
            </a:r>
            <a:r>
              <a:rPr lang="en-US" altLang="ru-RU" sz="2200" i="1" dirty="0" smtClean="0"/>
              <a:t>                      </a:t>
            </a:r>
            <a:r>
              <a:rPr lang="el-GR" altLang="ru-RU" sz="2200" i="1" dirty="0" smtClean="0"/>
              <a:t>π</a:t>
            </a:r>
            <a:r>
              <a:rPr lang="en-US" altLang="ru-RU" sz="2200" baseline="-25000" dirty="0" smtClean="0"/>
              <a:t>1</a:t>
            </a:r>
            <a:r>
              <a:rPr lang="en-US" altLang="ru-RU" sz="2200" dirty="0"/>
              <a:t>* = </a:t>
            </a:r>
            <a:r>
              <a:rPr lang="en-US" altLang="ru-RU" sz="2200" dirty="0" smtClean="0"/>
              <a:t>(</a:t>
            </a:r>
            <a:r>
              <a:rPr lang="en-US" altLang="ru-RU" sz="2200" i="1" dirty="0" smtClean="0"/>
              <a:t>c</a:t>
            </a:r>
            <a:r>
              <a:rPr lang="en-US" altLang="ru-RU" sz="2200" baseline="-25000" dirty="0" smtClean="0"/>
              <a:t>2</a:t>
            </a:r>
            <a:r>
              <a:rPr lang="en-US" altLang="ru-RU" sz="2200" i="1" dirty="0" smtClean="0"/>
              <a:t> – c</a:t>
            </a:r>
            <a:r>
              <a:rPr lang="en-US" altLang="ru-RU" sz="2200" baseline="-25000" dirty="0" smtClean="0"/>
              <a:t>1</a:t>
            </a:r>
            <a:r>
              <a:rPr lang="en-US" altLang="ru-RU" sz="2200" dirty="0" smtClean="0"/>
              <a:t>) </a:t>
            </a:r>
            <a:r>
              <a:rPr lang="en-US" altLang="ru-RU" sz="2200" i="1" dirty="0" smtClean="0"/>
              <a:t>Q</a:t>
            </a:r>
            <a:r>
              <a:rPr lang="en-US" altLang="ru-RU" sz="2200" dirty="0" smtClean="0"/>
              <a:t>(</a:t>
            </a:r>
            <a:r>
              <a:rPr lang="en-US" altLang="ru-RU" sz="2200" i="1" dirty="0" smtClean="0"/>
              <a:t>c</a:t>
            </a:r>
            <a:r>
              <a:rPr lang="en-US" altLang="ru-RU" sz="2200" baseline="-25000" dirty="0" smtClean="0"/>
              <a:t>2</a:t>
            </a:r>
            <a:r>
              <a:rPr lang="en-US" altLang="ru-RU" sz="2200" dirty="0" smtClean="0"/>
              <a:t>)</a:t>
            </a:r>
            <a:r>
              <a:rPr lang="ru-RU" altLang="ru-RU" sz="2200" dirty="0" smtClean="0"/>
              <a:t>, </a:t>
            </a:r>
            <a:r>
              <a:rPr lang="el-GR" altLang="ru-RU" sz="2200" i="1" dirty="0"/>
              <a:t>π</a:t>
            </a:r>
            <a:r>
              <a:rPr lang="en-US" altLang="ru-RU" sz="2200" baseline="-25000" dirty="0"/>
              <a:t>1</a:t>
            </a:r>
            <a:r>
              <a:rPr lang="en-US" altLang="ru-RU" sz="2200" dirty="0"/>
              <a:t>* </a:t>
            </a:r>
            <a:r>
              <a:rPr lang="en-US" altLang="ru-RU" sz="2200" dirty="0" smtClean="0"/>
              <a:t>=</a:t>
            </a:r>
            <a:r>
              <a:rPr lang="ru-RU" altLang="ru-RU" sz="2200" dirty="0" smtClean="0"/>
              <a:t> 0.</a:t>
            </a:r>
            <a:endParaRPr lang="ru-RU" altLang="ru-RU" sz="2200" i="1" dirty="0"/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06435" y="4440151"/>
            <a:ext cx="5174051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</a:rPr>
              <a:t>Случай возрастающих предельных из-</a:t>
            </a:r>
            <a:r>
              <a:rPr lang="ru-RU" altLang="ru-RU" sz="2200" b="1" dirty="0" err="1" smtClean="0">
                <a:solidFill>
                  <a:srgbClr val="00FFFF"/>
                </a:solidFill>
              </a:rPr>
              <a:t>держек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: </a:t>
            </a:r>
            <a:r>
              <a:rPr lang="en-US" altLang="ru-RU" sz="2200" i="1" dirty="0" smtClean="0"/>
              <a:t>p* = MC</a:t>
            </a:r>
            <a:r>
              <a:rPr lang="en-US" altLang="ru-RU" sz="2200" baseline="-25000" dirty="0" smtClean="0"/>
              <a:t>1</a:t>
            </a:r>
            <a:r>
              <a:rPr lang="ru-RU" altLang="ru-RU" sz="2200" baseline="-25000" dirty="0" smtClean="0"/>
              <a:t> </a:t>
            </a:r>
            <a:r>
              <a:rPr lang="en-US" altLang="ru-RU" sz="2200" dirty="0" smtClean="0"/>
              <a:t>= </a:t>
            </a:r>
            <a:r>
              <a:rPr lang="en-US" altLang="ru-RU" sz="2200" i="1" dirty="0" smtClean="0"/>
              <a:t>MC</a:t>
            </a:r>
            <a:r>
              <a:rPr lang="en-US" altLang="ru-RU" sz="2200" baseline="-25000" dirty="0" smtClean="0"/>
              <a:t>2</a:t>
            </a:r>
            <a:r>
              <a:rPr lang="ru-RU" altLang="ru-RU" sz="2200" baseline="-25000" dirty="0" smtClean="0"/>
              <a:t> </a:t>
            </a:r>
            <a:r>
              <a:rPr lang="en-US" altLang="ru-RU" sz="2200" dirty="0" smtClean="0"/>
              <a:t>– </a:t>
            </a:r>
            <a:r>
              <a:rPr lang="ru-RU" altLang="ru-RU" sz="2200" dirty="0" smtClean="0"/>
              <a:t>не равновесие, поскольку фирме выгоднее работать на части рынка, чем обслуживать его цели-ком.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Равновесие </a:t>
            </a:r>
            <a:r>
              <a:rPr lang="ru-RU" altLang="ru-RU" sz="2200" dirty="0" smtClean="0"/>
              <a:t>– в смешанных страте</a:t>
            </a:r>
            <a:r>
              <a:rPr lang="en-US" altLang="ru-RU" sz="2200" dirty="0" smtClean="0"/>
              <a:t>-</a:t>
            </a:r>
            <a:r>
              <a:rPr lang="ru-RU" altLang="ru-RU" sz="2200" dirty="0" err="1" smtClean="0"/>
              <a:t>гиях</a:t>
            </a:r>
            <a:r>
              <a:rPr lang="ru-RU" altLang="ru-RU" sz="2200" dirty="0" smtClean="0"/>
              <a:t> при ценах выше </a:t>
            </a:r>
            <a:r>
              <a:rPr lang="en-US" altLang="ru-RU" sz="2200" i="1" dirty="0" smtClean="0"/>
              <a:t>MC</a:t>
            </a:r>
            <a:r>
              <a:rPr lang="en-US" altLang="ru-RU" sz="2200" dirty="0" smtClean="0"/>
              <a:t>.</a:t>
            </a:r>
            <a:endParaRPr lang="ru-RU" altLang="ru-RU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98027146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4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Ценовая олигополия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 неопределенными издержками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0847" y="2588515"/>
            <a:ext cx="89236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Trade off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понизить цену, с высокой степенью завоевать рынок, но полу-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чить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низкую удельную прибыль 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vs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повысить цену и удельную прибыль, но уменьшить вероятность захвата рынка.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0847" y="1493134"/>
            <a:ext cx="88789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рынке со спросом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1 –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присутствует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фирм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издержками,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рав-номерно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распределенными на интервале </a:t>
            </a:r>
            <a:r>
              <a:rPr lang="ru-RU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;1]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Фирмы знают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собствен-ные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издержки, но не знают издержки конкурентов.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9717" y="3738827"/>
            <a:ext cx="18721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Равновесие: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732080"/>
              </p:ext>
            </p:extLst>
          </p:nvPr>
        </p:nvGraphicFramePr>
        <p:xfrm>
          <a:off x="1782763" y="3600702"/>
          <a:ext cx="18954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Уравнение" r:id="rId3" imgW="1054080" imgH="393480" progId="Equation.3">
                  <p:embed/>
                </p:oleObj>
              </mc:Choice>
              <mc:Fallback>
                <p:oleObj name="Уравнение" r:id="rId3" imgW="1054080" imgH="393480" progId="Equation.3">
                  <p:embed/>
                  <p:pic>
                    <p:nvPicPr>
                      <p:cNvPr id="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3600702"/>
                        <a:ext cx="1895475" cy="708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19717" y="4215484"/>
            <a:ext cx="89147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Потребитель платит: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160409"/>
              </p:ext>
            </p:extLst>
          </p:nvPr>
        </p:nvGraphicFramePr>
        <p:xfrm>
          <a:off x="2950408" y="4270126"/>
          <a:ext cx="28336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Уравнение" r:id="rId5" imgW="1574640" imgH="228600" progId="Equation.3">
                  <p:embed/>
                </p:oleObj>
              </mc:Choice>
              <mc:Fallback>
                <p:oleObj name="Уравнение" r:id="rId5" imgW="1574640" imgH="228600" progId="Equation.3">
                  <p:embed/>
                  <p:pic>
                    <p:nvPicPr>
                      <p:cNvPr id="1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408" y="4270126"/>
                        <a:ext cx="2833688" cy="411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19717" y="4712400"/>
            <a:ext cx="89147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Частные случаи:</a:t>
            </a:r>
          </a:p>
        </p:txBody>
      </p:sp>
      <p:graphicFrame>
        <p:nvGraphicFramePr>
          <p:cNvPr id="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991292"/>
              </p:ext>
            </p:extLst>
          </p:nvPr>
        </p:nvGraphicFramePr>
        <p:xfrm>
          <a:off x="200945" y="5046701"/>
          <a:ext cx="24653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Уравнение" r:id="rId7" imgW="1371600" imgH="393480" progId="Equation.3">
                  <p:embed/>
                </p:oleObj>
              </mc:Choice>
              <mc:Fallback>
                <p:oleObj name="Уравнение" r:id="rId7" imgW="1371600" imgH="393480" progId="Equation.3">
                  <p:embed/>
                  <p:pic>
                    <p:nvPicPr>
                      <p:cNvPr id="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45" y="5046701"/>
                        <a:ext cx="2465387" cy="708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801762"/>
              </p:ext>
            </p:extLst>
          </p:nvPr>
        </p:nvGraphicFramePr>
        <p:xfrm>
          <a:off x="3209422" y="5047333"/>
          <a:ext cx="28305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Уравнение" r:id="rId9" imgW="1574640" imgH="393480" progId="Equation.3">
                  <p:embed/>
                </p:oleObj>
              </mc:Choice>
              <mc:Fallback>
                <p:oleObj name="Уравнение" r:id="rId9" imgW="1574640" imgH="393480" progId="Equation.3">
                  <p:embed/>
                  <p:pic>
                    <p:nvPicPr>
                      <p:cNvPr id="1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422" y="5047333"/>
                        <a:ext cx="2830513" cy="708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2430"/>
              </p:ext>
            </p:extLst>
          </p:nvPr>
        </p:nvGraphicFramePr>
        <p:xfrm>
          <a:off x="6550025" y="5190208"/>
          <a:ext cx="19859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Уравнение" r:id="rId11" imgW="1104840" imgH="228600" progId="Equation.3">
                  <p:embed/>
                </p:oleObj>
              </mc:Choice>
              <mc:Fallback>
                <p:oleObj name="Уравнение" r:id="rId11" imgW="1104840" imgH="228600" progId="Equation.3">
                  <p:embed/>
                  <p:pic>
                    <p:nvPicPr>
                      <p:cNvPr id="1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025" y="5190208"/>
                        <a:ext cx="1985963" cy="411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92951" y="5833731"/>
            <a:ext cx="89147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 росте числа фирм: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,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,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CS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, </a:t>
            </a:r>
            <a:r>
              <a:rPr lang="el-GR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π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SW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 (~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модель Курно).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                                        Но только одна фирма получает прибыль!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9459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7" grpId="0"/>
      <p:bldP spid="9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Количественная олигополия</a:t>
            </a:r>
            <a:endParaRPr lang="en-US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(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обобщени</a:t>
            </a: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я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модели Курно)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0847" y="1475205"/>
            <a:ext cx="88789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рынке со спросом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200" b="1" i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bQ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присутствует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фирм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издержками </a:t>
            </a:r>
            <a:r>
              <a:rPr lang="ru-RU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en-US" sz="2200" b="1" i="1" spc="-20" baseline="-2500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Обозначение: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b="1" i="1" spc="-20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US" sz="2200" b="1" i="1" spc="-20" baseline="-2500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b="1" i="1" spc="-20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Q – q</a:t>
            </a:r>
            <a:r>
              <a:rPr lang="en-US" sz="2200" b="1" i="1" spc="-20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ru-RU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суммарный выпуск конкурентов.</a:t>
            </a:r>
          </a:p>
        </p:txBody>
      </p:sp>
      <p:graphicFrame>
        <p:nvGraphicFramePr>
          <p:cNvPr id="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897742"/>
              </p:ext>
            </p:extLst>
          </p:nvPr>
        </p:nvGraphicFramePr>
        <p:xfrm>
          <a:off x="479508" y="2283912"/>
          <a:ext cx="67198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Уравнение" r:id="rId3" imgW="3733560" imgH="330120" progId="Equation.3">
                  <p:embed/>
                </p:oleObj>
              </mc:Choice>
              <mc:Fallback>
                <p:oleObj name="Уравнение" r:id="rId3" imgW="3733560" imgH="330120" progId="Equation.3">
                  <p:embed/>
                  <p:pic>
                    <p:nvPicPr>
                      <p:cNvPr id="3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08" y="2283912"/>
                        <a:ext cx="6719887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694302"/>
              </p:ext>
            </p:extLst>
          </p:nvPr>
        </p:nvGraphicFramePr>
        <p:xfrm>
          <a:off x="478172" y="2717334"/>
          <a:ext cx="258286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Уравнение" r:id="rId5" imgW="1434960" imgH="228600" progId="Equation.3">
                  <p:embed/>
                </p:oleObj>
              </mc:Choice>
              <mc:Fallback>
                <p:oleObj name="Уравнение" r:id="rId5" imgW="1434960" imgH="228600" progId="Equation.3">
                  <p:embed/>
                  <p:pic>
                    <p:nvPicPr>
                      <p:cNvPr id="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72" y="2717334"/>
                        <a:ext cx="2582862" cy="411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3098129" y="2691873"/>
            <a:ext cx="58400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система из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уравнений с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неизвестными,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просуммируем их. 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891807"/>
              </p:ext>
            </p:extLst>
          </p:nvPr>
        </p:nvGraphicFramePr>
        <p:xfrm>
          <a:off x="470735" y="3337471"/>
          <a:ext cx="74977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Уравнение" r:id="rId7" imgW="4165560" imgH="457200" progId="Equation.3">
                  <p:embed/>
                </p:oleObj>
              </mc:Choice>
              <mc:Fallback>
                <p:oleObj name="Уравнение" r:id="rId7" imgW="4165560" imgH="457200" progId="Equation.3">
                  <p:embed/>
                  <p:pic>
                    <p:nvPicPr>
                      <p:cNvPr id="1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35" y="3337471"/>
                        <a:ext cx="7497763" cy="822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10880" y="4151489"/>
            <a:ext cx="89147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 росте числа фирм: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,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,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CS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, </a:t>
            </a:r>
            <a:r>
              <a:rPr lang="el-GR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SW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 (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прибыль получают все).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0880" y="4619630"/>
            <a:ext cx="89147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Курно с произвольным спросом и издержками: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654458"/>
              </p:ext>
            </p:extLst>
          </p:nvPr>
        </p:nvGraphicFramePr>
        <p:xfrm>
          <a:off x="378472" y="6014759"/>
          <a:ext cx="47545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Уравнение" r:id="rId9" imgW="2641320" imgH="444240" progId="Equation.3">
                  <p:embed/>
                </p:oleObj>
              </mc:Choice>
              <mc:Fallback>
                <p:oleObj name="Уравнение" r:id="rId9" imgW="2641320" imgH="444240" progId="Equation.3">
                  <p:embed/>
                  <p:pic>
                    <p:nvPicPr>
                      <p:cNvPr id="2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72" y="6014759"/>
                        <a:ext cx="4754563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457349"/>
              </p:ext>
            </p:extLst>
          </p:nvPr>
        </p:nvGraphicFramePr>
        <p:xfrm>
          <a:off x="5563909" y="5903913"/>
          <a:ext cx="345281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Уравнение" r:id="rId11" imgW="1917360" imgH="507960" progId="Equation.3">
                  <p:embed/>
                </p:oleObj>
              </mc:Choice>
              <mc:Fallback>
                <p:oleObj name="Уравнение" r:id="rId11" imgW="1917360" imgH="507960" progId="Equation.3">
                  <p:embed/>
                  <p:pic>
                    <p:nvPicPr>
                      <p:cNvPr id="1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3909" y="5903913"/>
                        <a:ext cx="3452813" cy="912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080600"/>
              </p:ext>
            </p:extLst>
          </p:nvPr>
        </p:nvGraphicFramePr>
        <p:xfrm>
          <a:off x="416014" y="5029952"/>
          <a:ext cx="6810376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Уравнение" r:id="rId13" imgW="3784320" imgH="330120" progId="Equation.3">
                  <p:embed/>
                </p:oleObj>
              </mc:Choice>
              <mc:Fallback>
                <p:oleObj name="Уравнение" r:id="rId13" imgW="3784320" imgH="330120" progId="Equation.3">
                  <p:embed/>
                  <p:pic>
                    <p:nvPicPr>
                      <p:cNvPr id="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14" y="5029952"/>
                        <a:ext cx="6810376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964690"/>
              </p:ext>
            </p:extLst>
          </p:nvPr>
        </p:nvGraphicFramePr>
        <p:xfrm>
          <a:off x="402202" y="5363794"/>
          <a:ext cx="42735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Уравнение" r:id="rId15" imgW="2374560" imgH="419040" progId="Equation.3">
                  <p:embed/>
                </p:oleObj>
              </mc:Choice>
              <mc:Fallback>
                <p:oleObj name="Уравнение" r:id="rId15" imgW="2374560" imgH="419040" progId="Equation.3">
                  <p:embed/>
                  <p:pic>
                    <p:nvPicPr>
                      <p:cNvPr id="1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02" y="5363794"/>
                        <a:ext cx="4273550" cy="754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542367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Крепса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-Шейнкмана</a:t>
            </a:r>
            <a:endParaRPr lang="en-US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(Бертран с выбираемыми мощностями)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0847" y="1511063"/>
            <a:ext cx="88789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рынке со спросом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200" b="1" i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bp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присутствуют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фирмы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Шаг 1: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выбор мощностей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 цене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Шаг 2: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выбор цен в условиях модели Бертрана.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24118" y="3432515"/>
            <a:ext cx="88789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Концепция решения: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Равновесие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Нэша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совершенное на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подыграх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SPNE) 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фирмы понимают, что выбор на втором шаге будет рациональным в условиях выбранных мощностей.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0847" y="2659707"/>
            <a:ext cx="89236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</a:t>
            </a:r>
            <a:r>
              <a:rPr lang="ru-RU" sz="2200" b="1" spc="-20" dirty="0" err="1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Крепса</a:t>
            </a:r>
            <a:r>
              <a:rPr lang="ru-RU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-Шейнкмана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развивает идею </a:t>
            </a:r>
            <a:r>
              <a:rPr lang="ru-RU" sz="2200" b="1" spc="-20" dirty="0" err="1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Эджворта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 ограничен-</a:t>
            </a:r>
            <a:r>
              <a:rPr lang="ru-RU" sz="22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ных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мощностях, при этом фирма в состоянии их выбирать.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0847" y="4832773"/>
            <a:ext cx="88922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Замечание: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мощностей не хватает, встает вопрос о рационировании </a:t>
            </a:r>
            <a:r>
              <a:rPr lang="ru-RU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 «Эффективное»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через систему очередей или вторичный рынок.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«Случайное»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без определенной сортировки покупателей. </a:t>
            </a:r>
          </a:p>
        </p:txBody>
      </p:sp>
    </p:spTree>
    <p:extLst>
      <p:ext uri="{BB962C8B-B14F-4D97-AF65-F5344CB8AC3E}">
        <p14:creationId xmlns:p14="http://schemas.microsoft.com/office/powerpoint/2010/main" val="52488720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Крепса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-Шейнкмана</a:t>
            </a:r>
            <a:endParaRPr lang="en-US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(Бертран = Курно)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0684" y="4902005"/>
            <a:ext cx="88922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 2.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Даже при простейших предположениях (2 фирмы, линей-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ный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спрос, неизменные предельные издержки) доказательство очень нетривиально.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8613" y="1534955"/>
            <a:ext cx="88922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Эффективное рационирование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 1.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высоких издержках 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≥ 0,75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фирмы на втором шаге выбирают в качестве чистой стратегии цену, очищающую рынок, а на первом мощности, совпадающие с объемами Курно.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8613" y="2976238"/>
            <a:ext cx="88922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 2.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При более низких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издержках (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&lt;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0,75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на втором шаге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иг-раются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смешанные ценовые стратегии, однако основной результат о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мощ-ностях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Курно сохраняется.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0684" y="4139932"/>
            <a:ext cx="88922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 1.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рационирования имеет значение. При случайном рационировании результат оказывается более конкурентным.</a:t>
            </a:r>
          </a:p>
        </p:txBody>
      </p:sp>
    </p:spTree>
    <p:extLst>
      <p:ext uri="{BB962C8B-B14F-4D97-AF65-F5344CB8AC3E}">
        <p14:creationId xmlns:p14="http://schemas.microsoft.com/office/powerpoint/2010/main" val="21200160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Стратегические фирмы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ценополучатели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9993" y="1862337"/>
            <a:ext cx="896143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Стратегии поведения: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«Курно» – оптимальный объем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с учетов поставок 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конкурентов.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«Ценополучатель» – оптимальный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объем, ориентированный только на сложившуюся 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на рынке цены, из условия 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p</a:t>
            </a:r>
            <a:r>
              <a:rPr lang="ru-RU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MC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9021" y="4605400"/>
            <a:ext cx="88519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«Недальновидное» поведение «ценополучателей» заведомо приводит к сокращению прибылей, если происходит в одностороннем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порядке. Од-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нако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стратегические конкуренты подстраиваются…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23373" y="3386183"/>
            <a:ext cx="902062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Причины использования стратегии «ценополучатель»:</a:t>
            </a:r>
          </a:p>
          <a:p>
            <a:pPr marL="261938" indent="-261938">
              <a:spcBef>
                <a:spcPct val="0"/>
              </a:spcBef>
              <a:buClrTx/>
              <a:buSz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Фирма 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не задумывается о своем влиянии на параметры равновесия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261938" indent="-261938">
              <a:spcBef>
                <a:spcPct val="0"/>
              </a:spcBef>
              <a:buClrTx/>
              <a:buSzTx/>
              <a:buFont typeface="Monotype Sorts" charset="2"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Фирме неизвестны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рыночный 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спрос и функции издержек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конкурентов.</a:t>
            </a:r>
            <a:endParaRPr lang="ru-RU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3374" y="1512870"/>
            <a:ext cx="8890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Объединение в рамках одной модели разных стратегий поведени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я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фирм.</a:t>
            </a:r>
            <a:endParaRPr lang="ru-RU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385195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113394" y="2344287"/>
            <a:ext cx="247014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Ценополучатели: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84140" y="1168216"/>
            <a:ext cx="901631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61938" indent="-261938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/>
              <a:t>Линейный </a:t>
            </a:r>
            <a:r>
              <a:rPr lang="ru-RU" altLang="ru-RU" sz="2200" dirty="0" smtClean="0"/>
              <a:t>спрос</a:t>
            </a:r>
            <a:r>
              <a:rPr lang="en-US" altLang="ru-RU" sz="2200" dirty="0" smtClean="0"/>
              <a:t> </a:t>
            </a:r>
            <a:r>
              <a:rPr lang="ru-RU" altLang="ru-RU" sz="2200" dirty="0" smtClean="0"/>
              <a:t> </a:t>
            </a:r>
            <a:r>
              <a:rPr lang="en-US" altLang="ru-RU" sz="2200" b="1" i="1" dirty="0" smtClean="0">
                <a:solidFill>
                  <a:srgbClr val="00FFFF"/>
                </a:solidFill>
              </a:rPr>
              <a:t>p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 = </a:t>
            </a:r>
            <a:r>
              <a:rPr lang="en-US" altLang="ru-RU" sz="2200" b="1" i="1" dirty="0" smtClean="0">
                <a:solidFill>
                  <a:srgbClr val="00FFFF"/>
                </a:solidFill>
              </a:rPr>
              <a:t>a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 – </a:t>
            </a:r>
            <a:r>
              <a:rPr lang="en-US" altLang="ru-RU" sz="2200" b="1" i="1" dirty="0" err="1" smtClean="0">
                <a:solidFill>
                  <a:srgbClr val="00FFFF"/>
                </a:solidFill>
              </a:rPr>
              <a:t>bQ</a:t>
            </a:r>
            <a:r>
              <a:rPr lang="en-US" altLang="ru-RU" sz="2200" dirty="0" smtClean="0"/>
              <a:t>.</a:t>
            </a:r>
            <a:endParaRPr lang="ru-RU" altLang="ru-RU" sz="2200" dirty="0"/>
          </a:p>
          <a:p>
            <a:pPr marL="261938" indent="-261938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ru-RU" sz="2200" dirty="0"/>
              <a:t> </a:t>
            </a:r>
            <a:r>
              <a:rPr lang="en-US" altLang="ru-RU" sz="2200" b="1" i="1" dirty="0">
                <a:solidFill>
                  <a:srgbClr val="00FFFF"/>
                </a:solidFill>
              </a:rPr>
              <a:t>n</a:t>
            </a:r>
            <a:r>
              <a:rPr lang="en-US" altLang="ru-RU" sz="2200" b="1" dirty="0">
                <a:solidFill>
                  <a:srgbClr val="00FFFF"/>
                </a:solidFill>
              </a:rPr>
              <a:t> </a:t>
            </a:r>
            <a:r>
              <a:rPr lang="ru-RU" altLang="ru-RU" sz="2200" b="1" dirty="0">
                <a:solidFill>
                  <a:srgbClr val="00FFFF"/>
                </a:solidFill>
              </a:rPr>
              <a:t>одинаковых фирм </a:t>
            </a:r>
            <a:r>
              <a:rPr lang="ru-RU" altLang="ru-RU" sz="2200" dirty="0"/>
              <a:t>с </a:t>
            </a:r>
            <a:r>
              <a:rPr lang="ru-RU" altLang="ru-RU" sz="2200" dirty="0" smtClean="0"/>
              <a:t>издержками</a:t>
            </a:r>
            <a:r>
              <a:rPr lang="en-US" altLang="ru-RU" sz="2200" dirty="0" smtClean="0"/>
              <a:t> </a:t>
            </a:r>
            <a:r>
              <a:rPr lang="en-US" altLang="ru-RU" sz="2200" b="1" i="1" dirty="0" smtClean="0">
                <a:solidFill>
                  <a:srgbClr val="00FFFF"/>
                </a:solidFill>
              </a:rPr>
              <a:t>TC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(</a:t>
            </a:r>
            <a:r>
              <a:rPr lang="en-US" altLang="ru-RU" sz="2200" b="1" i="1" dirty="0" smtClean="0">
                <a:solidFill>
                  <a:srgbClr val="00FFFF"/>
                </a:solidFill>
              </a:rPr>
              <a:t>q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) = </a:t>
            </a:r>
            <a:r>
              <a:rPr lang="en-US" altLang="ru-RU" sz="2200" b="1" i="1" dirty="0" smtClean="0">
                <a:solidFill>
                  <a:srgbClr val="00FFFF"/>
                </a:solidFill>
              </a:rPr>
              <a:t>dq</a:t>
            </a:r>
            <a:r>
              <a:rPr lang="en-US" altLang="ru-RU" sz="2200" b="1" baseline="30000" dirty="0" smtClean="0">
                <a:solidFill>
                  <a:srgbClr val="00FFFF"/>
                </a:solidFill>
              </a:rPr>
              <a:t>2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 + </a:t>
            </a:r>
            <a:r>
              <a:rPr lang="en-US" altLang="ru-RU" sz="2200" b="1" i="1" dirty="0" err="1" smtClean="0">
                <a:solidFill>
                  <a:srgbClr val="00FFFF"/>
                </a:solidFill>
              </a:rPr>
              <a:t>cq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 + </a:t>
            </a:r>
            <a:r>
              <a:rPr lang="en-US" altLang="ru-RU" sz="2200" b="1" i="1" dirty="0" smtClean="0">
                <a:solidFill>
                  <a:srgbClr val="00FFFF"/>
                </a:solidFill>
              </a:rPr>
              <a:t>f</a:t>
            </a:r>
            <a:r>
              <a:rPr lang="en-US" altLang="ru-RU" sz="2200" dirty="0" smtClean="0"/>
              <a:t>.</a:t>
            </a:r>
            <a:endParaRPr lang="en-US" altLang="ru-RU" sz="2200" dirty="0"/>
          </a:p>
          <a:p>
            <a:pPr marL="261938" indent="-261938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ru-RU" sz="2200" dirty="0"/>
              <a:t> </a:t>
            </a:r>
            <a:r>
              <a:rPr lang="en-US" altLang="ru-RU" sz="2200" b="1" i="1" dirty="0">
                <a:solidFill>
                  <a:srgbClr val="00FFFF"/>
                </a:solidFill>
              </a:rPr>
              <a:t>k</a:t>
            </a:r>
            <a:r>
              <a:rPr lang="ru-RU" altLang="ru-RU" sz="2200" b="1" dirty="0">
                <a:solidFill>
                  <a:srgbClr val="00FFFF"/>
                </a:solidFill>
              </a:rPr>
              <a:t> стратегических фирм</a:t>
            </a:r>
            <a:r>
              <a:rPr lang="ru-RU" altLang="ru-RU" sz="2200" dirty="0"/>
              <a:t>, действующих </a:t>
            </a:r>
            <a:r>
              <a:rPr lang="ru-RU" altLang="ru-RU" sz="2200" dirty="0" smtClean="0"/>
              <a:t>по Курно, </a:t>
            </a:r>
            <a:r>
              <a:rPr lang="en-US" altLang="ru-RU" sz="2200" b="1" i="1" dirty="0" smtClean="0">
                <a:solidFill>
                  <a:srgbClr val="00FFFF"/>
                </a:solidFill>
              </a:rPr>
              <a:t>m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ценополучателей</a:t>
            </a:r>
            <a:endParaRPr lang="ru-RU" altLang="ru-RU" sz="2200" dirty="0"/>
          </a:p>
        </p:txBody>
      </p:sp>
      <p:graphicFrame>
        <p:nvGraphicFramePr>
          <p:cNvPr id="113672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489398"/>
              </p:ext>
            </p:extLst>
          </p:nvPr>
        </p:nvGraphicFramePr>
        <p:xfrm>
          <a:off x="166009" y="2753179"/>
          <a:ext cx="3433536" cy="662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Уравнение" r:id="rId3" imgW="2184120" imgH="368280" progId="Equation.3">
                  <p:embed/>
                </p:oleObj>
              </mc:Choice>
              <mc:Fallback>
                <p:oleObj name="Уравнение" r:id="rId3" imgW="2184120" imgH="368280" progId="Equation.3">
                  <p:embed/>
                  <p:pic>
                    <p:nvPicPr>
                      <p:cNvPr id="1136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09" y="2753179"/>
                        <a:ext cx="3433536" cy="662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6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779911"/>
              </p:ext>
            </p:extLst>
          </p:nvPr>
        </p:nvGraphicFramePr>
        <p:xfrm>
          <a:off x="3736521" y="2815092"/>
          <a:ext cx="1767648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Уравнение" r:id="rId5" imgW="1079280" imgH="228600" progId="Equation.3">
                  <p:embed/>
                </p:oleObj>
              </mc:Choice>
              <mc:Fallback>
                <p:oleObj name="Уравнение" r:id="rId5" imgW="1079280" imgH="228600" progId="Equation.3">
                  <p:embed/>
                  <p:pic>
                    <p:nvPicPr>
                      <p:cNvPr id="1136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521" y="2815092"/>
                        <a:ext cx="1767648" cy="41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8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048565"/>
              </p:ext>
            </p:extLst>
          </p:nvPr>
        </p:nvGraphicFramePr>
        <p:xfrm>
          <a:off x="5576740" y="2815091"/>
          <a:ext cx="3416972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Уравнение" r:id="rId7" imgW="1981080" imgH="228600" progId="Equation.3">
                  <p:embed/>
                </p:oleObj>
              </mc:Choice>
              <mc:Fallback>
                <p:oleObj name="Уравнение" r:id="rId7" imgW="1981080" imgH="228600" progId="Equation.3">
                  <p:embed/>
                  <p:pic>
                    <p:nvPicPr>
                      <p:cNvPr id="1136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740" y="2815091"/>
                        <a:ext cx="3416972" cy="41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0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22273"/>
              </p:ext>
            </p:extLst>
          </p:nvPr>
        </p:nvGraphicFramePr>
        <p:xfrm>
          <a:off x="164194" y="3238727"/>
          <a:ext cx="2080080" cy="70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Уравнение" r:id="rId9" imgW="1155600" imgH="393480" progId="Equation.3">
                  <p:embed/>
                </p:oleObj>
              </mc:Choice>
              <mc:Fallback>
                <p:oleObj name="Уравнение" r:id="rId9" imgW="1155600" imgH="393480" progId="Equation.3">
                  <p:embed/>
                  <p:pic>
                    <p:nvPicPr>
                      <p:cNvPr id="1136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94" y="3238727"/>
                        <a:ext cx="2080080" cy="708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2" name="Rectangle 18"/>
          <p:cNvSpPr>
            <a:spLocks noChangeArrowheads="1"/>
          </p:cNvSpPr>
          <p:nvPr/>
        </p:nvSpPr>
        <p:spPr bwMode="auto">
          <a:xfrm>
            <a:off x="93891" y="3978050"/>
            <a:ext cx="33051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Стратегические фирмы:</a:t>
            </a:r>
          </a:p>
        </p:txBody>
      </p:sp>
      <p:graphicFrame>
        <p:nvGraphicFramePr>
          <p:cNvPr id="113689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0607"/>
              </p:ext>
            </p:extLst>
          </p:nvPr>
        </p:nvGraphicFramePr>
        <p:xfrm>
          <a:off x="148771" y="4319134"/>
          <a:ext cx="8311572" cy="662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Уравнение" r:id="rId11" imgW="4889160" imgH="368280" progId="Equation.3">
                  <p:embed/>
                </p:oleObj>
              </mc:Choice>
              <mc:Fallback>
                <p:oleObj name="Уравнение" r:id="rId11" imgW="4889160" imgH="368280" progId="Equation.3">
                  <p:embed/>
                  <p:pic>
                    <p:nvPicPr>
                      <p:cNvPr id="11368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71" y="4319134"/>
                        <a:ext cx="8311572" cy="662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1" name="Objec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407851"/>
              </p:ext>
            </p:extLst>
          </p:nvPr>
        </p:nvGraphicFramePr>
        <p:xfrm>
          <a:off x="162380" y="4805588"/>
          <a:ext cx="4555116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Уравнение" r:id="rId13" imgW="2679480" imgH="228600" progId="Equation.3">
                  <p:embed/>
                </p:oleObj>
              </mc:Choice>
              <mc:Fallback>
                <p:oleObj name="Уравнение" r:id="rId13" imgW="2679480" imgH="228600" progId="Equation.3">
                  <p:embed/>
                  <p:pic>
                    <p:nvPicPr>
                      <p:cNvPr id="1136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80" y="4805588"/>
                        <a:ext cx="4555116" cy="41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3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930712"/>
              </p:ext>
            </p:extLst>
          </p:nvPr>
        </p:nvGraphicFramePr>
        <p:xfrm>
          <a:off x="173945" y="5192260"/>
          <a:ext cx="2050812" cy="75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Уравнение" r:id="rId15" imgW="1206360" imgH="419040" progId="Equation.3">
                  <p:embed/>
                </p:oleObj>
              </mc:Choice>
              <mc:Fallback>
                <p:oleObj name="Уравнение" r:id="rId15" imgW="1206360" imgH="419040" progId="Equation.3">
                  <p:embed/>
                  <p:pic>
                    <p:nvPicPr>
                      <p:cNvPr id="1136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45" y="5192260"/>
                        <a:ext cx="2050812" cy="754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Формализация модели</a:t>
            </a: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06152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/>
      <p:bldP spid="5124" grpId="0"/>
      <p:bldP spid="1136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32897" y="1190400"/>
            <a:ext cx="8001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При фиксированном числе фирм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k</a:t>
            </a:r>
            <a:endParaRPr lang="ru-RU" altLang="ru-RU" sz="2200" b="1" i="1" dirty="0">
              <a:solidFill>
                <a:srgbClr val="00FFFF"/>
              </a:solidFill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15741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7269168"/>
              </p:ext>
            </p:extLst>
          </p:nvPr>
        </p:nvGraphicFramePr>
        <p:xfrm>
          <a:off x="209549" y="1550761"/>
          <a:ext cx="3223152" cy="79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Уравнение" r:id="rId3" imgW="1790640" imgH="444240" progId="Equation.3">
                  <p:embed/>
                </p:oleObj>
              </mc:Choice>
              <mc:Fallback>
                <p:oleObj name="Уравнение" r:id="rId3" imgW="1790640" imgH="444240" progId="Equation.3">
                  <p:embed/>
                  <p:pic>
                    <p:nvPicPr>
                      <p:cNvPr id="11574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9" y="1550761"/>
                        <a:ext cx="3223152" cy="799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3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347743"/>
              </p:ext>
            </p:extLst>
          </p:nvPr>
        </p:nvGraphicFramePr>
        <p:xfrm>
          <a:off x="3733117" y="1547586"/>
          <a:ext cx="4754376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Уравнение" r:id="rId5" imgW="2641320" imgH="457200" progId="Equation.3">
                  <p:embed/>
                </p:oleObj>
              </mc:Choice>
              <mc:Fallback>
                <p:oleObj name="Уравнение" r:id="rId5" imgW="2641320" imgH="457200" progId="Equation.3">
                  <p:embed/>
                  <p:pic>
                    <p:nvPicPr>
                      <p:cNvPr id="11574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117" y="1547586"/>
                        <a:ext cx="4754376" cy="822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5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355030"/>
              </p:ext>
            </p:extLst>
          </p:nvPr>
        </p:nvGraphicFramePr>
        <p:xfrm>
          <a:off x="215446" y="2306865"/>
          <a:ext cx="4228848" cy="914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Уравнение" r:id="rId7" imgW="2349360" imgH="507960" progId="Equation.3">
                  <p:embed/>
                </p:oleObj>
              </mc:Choice>
              <mc:Fallback>
                <p:oleObj name="Уравнение" r:id="rId7" imgW="2349360" imgH="507960" progId="Equation.3">
                  <p:embed/>
                  <p:pic>
                    <p:nvPicPr>
                      <p:cNvPr id="1157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46" y="2306865"/>
                        <a:ext cx="4228848" cy="914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47" name="Rectangle 35"/>
          <p:cNvSpPr>
            <a:spLocks noChangeArrowheads="1"/>
          </p:cNvSpPr>
          <p:nvPr/>
        </p:nvSpPr>
        <p:spPr bwMode="auto">
          <a:xfrm>
            <a:off x="105910" y="3157521"/>
            <a:ext cx="894238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Свойство 1.</a:t>
            </a:r>
            <a:endParaRPr lang="ru-RU" altLang="ru-RU" sz="2200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Оптимальные объемы поставок ценополучателей превышают объемы поставок фирм, действующих по Курно в фиксированное число раз, не зависящее от </a:t>
            </a:r>
            <a:r>
              <a:rPr lang="ru-RU" altLang="ru-RU" sz="2200" dirty="0" err="1">
                <a:latin typeface="Times New Roman Cyr" panose="02020603050405020304" pitchFamily="18" charset="0"/>
              </a:rPr>
              <a:t>чис</a:t>
            </a:r>
            <a:r>
              <a:rPr lang="en-US" altLang="ru-RU" sz="2200" dirty="0">
                <a:latin typeface="Times New Roman Cyr" panose="02020603050405020304" pitchFamily="18" charset="0"/>
              </a:rPr>
              <a:t>-</a:t>
            </a:r>
            <a:r>
              <a:rPr lang="ru-RU" altLang="ru-RU" sz="2200" dirty="0">
                <a:latin typeface="Times New Roman Cyr" panose="02020603050405020304" pitchFamily="18" charset="0"/>
              </a:rPr>
              <a:t>ла тех и других фирм, и определяющееся только параметрами функций спроса и издержек, а именно, соотношением коэффициентов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b</a:t>
            </a:r>
            <a:r>
              <a:rPr lang="ru-RU" altLang="ru-RU" sz="2200" dirty="0">
                <a:latin typeface="Times New Roman Cyr" panose="02020603050405020304" pitchFamily="18" charset="0"/>
              </a:rPr>
              <a:t> и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d</a:t>
            </a:r>
            <a:r>
              <a:rPr lang="ru-RU" altLang="ru-RU" sz="2200" dirty="0">
                <a:latin typeface="Times New Roman Cyr" panose="02020603050405020304" pitchFamily="18" charset="0"/>
              </a:rPr>
              <a:t>.</a:t>
            </a:r>
          </a:p>
        </p:txBody>
      </p:sp>
      <p:sp>
        <p:nvSpPr>
          <p:cNvPr id="115748" name="Rectangle 36"/>
          <p:cNvSpPr>
            <a:spLocks noChangeArrowheads="1"/>
          </p:cNvSpPr>
          <p:nvPr/>
        </p:nvSpPr>
        <p:spPr bwMode="auto">
          <a:xfrm>
            <a:off x="91396" y="5219192"/>
            <a:ext cx="896551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Свойство 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2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.</a:t>
            </a:r>
            <a:endParaRPr lang="ru-RU" altLang="ru-RU" sz="2200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При фиксированном количестве фирм на рынке переход части из них в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ценополучатели </a:t>
            </a:r>
            <a:r>
              <a:rPr lang="ru-RU" altLang="ru-RU" sz="2200" dirty="0">
                <a:latin typeface="Times New Roman Cyr" panose="02020603050405020304" pitchFamily="18" charset="0"/>
              </a:rPr>
              <a:t>сокращает поставки каждой из них, увеличивает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сум-марные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поставки продукции и роняет цены. </a:t>
            </a:r>
          </a:p>
        </p:txBody>
      </p:sp>
      <p:sp>
        <p:nvSpPr>
          <p:cNvPr id="9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Равновесие и его свойства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7331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115747" grpId="0"/>
      <p:bldP spid="115748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19376</TotalTime>
  <Words>1117</Words>
  <Application>Microsoft Office PowerPoint</Application>
  <PresentationFormat>Экран (4:3)</PresentationFormat>
  <Paragraphs>166</Paragraphs>
  <Slides>13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690</cp:revision>
  <dcterms:created xsi:type="dcterms:W3CDTF">1997-05-19T02:18:46Z</dcterms:created>
  <dcterms:modified xsi:type="dcterms:W3CDTF">2019-02-05T09:30:42Z</dcterms:modified>
</cp:coreProperties>
</file>