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91" r:id="rId2"/>
    <p:sldId id="421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37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01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92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3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Олигополия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с дифференцированным продуктом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Связывающее обязательство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ри стратегическом взаимодействии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03090" y="1514731"/>
            <a:ext cx="897057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Буквальная интерпретация последовательной игры состоит в том, что лидер делает свой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необратимый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выбор раньше последователя.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Такой же результат мы получаем, если лидер делает выбор позже, но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обязан его осуществить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Связывающее обязательство (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commitment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должно быть убедительным!</a:t>
            </a:r>
            <a:endParaRPr lang="ru-RU" altLang="ru-RU" sz="8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05" y="3888092"/>
            <a:ext cx="887739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Варианты связывающего обязательства:</a:t>
            </a:r>
          </a:p>
          <a:p>
            <a:pPr marL="352425" indent="-35242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«Сжечь мосты» (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Hernando Cortez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«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Burning the ships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» 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// Journal of Mexican Studies’ 1519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352425" indent="-35242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Создать производственные мощности.</a:t>
            </a:r>
          </a:p>
          <a:p>
            <a:pPr marL="352425" indent="-35242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Напечатать каталоги с ценами, коммерческими предложениями.</a:t>
            </a:r>
          </a:p>
          <a:p>
            <a:pPr marL="352425" indent="-35242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Делегировать полномочия лицу с другими интересами.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3972" y="3391273"/>
            <a:ext cx="26869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ru-RU" sz="2200" dirty="0">
                <a:sym typeface="Symbol" panose="05050102010706020507" pitchFamily="18" charset="2"/>
              </a:rPr>
              <a:t>## </a:t>
            </a:r>
            <a:r>
              <a:rPr lang="ru-RU" altLang="ru-RU" sz="2200" dirty="0">
                <a:sym typeface="Symbol" panose="05050102010706020507" pitchFamily="18" charset="2"/>
              </a:rPr>
              <a:t>Игра «террорист»</a:t>
            </a:r>
          </a:p>
        </p:txBody>
      </p:sp>
    </p:spTree>
    <p:extLst>
      <p:ext uri="{BB962C8B-B14F-4D97-AF65-F5344CB8AC3E}">
        <p14:creationId xmlns:p14="http://schemas.microsoft.com/office/powerpoint/2010/main" val="65048640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Курно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делегирование полномочий менеджеру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05" y="3360554"/>
            <a:ext cx="88773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Фирма 2: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Ведет себя обычным образом, понимая стимулы менеджера.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3971" y="1506810"/>
            <a:ext cx="90300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рынке со спросом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1 –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присутствует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ы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издержками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224" y="1906036"/>
            <a:ext cx="89222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Фирма 1:</a:t>
            </a:r>
          </a:p>
          <a:p>
            <a:pPr algn="just"/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Владелец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максимизирующий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прибыль) делегирует менеджеру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максими-зирующему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свою премию) право установления объемов производства.</a:t>
            </a:r>
          </a:p>
          <a:p>
            <a:pPr algn="just"/>
            <a:r>
              <a:rPr lang="ru-RU" sz="2200" spc="-20" dirty="0" smtClean="0">
                <a:latin typeface="Times New Roman" panose="02020603050405020304" pitchFamily="18" charset="0"/>
              </a:rPr>
              <a:t>Премия менеджера: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w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=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l-GR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b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l-GR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sz="2200" b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spc="-2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sz="2200" i="1" spc="-2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sz="2200" spc="-2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spc="-2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бонус за выпуск.</a:t>
            </a:r>
            <a:endParaRPr lang="ru-RU" sz="2200" dirty="0"/>
          </a:p>
        </p:txBody>
      </p:sp>
      <p:graphicFrame>
        <p:nvGraphicFramePr>
          <p:cNvPr id="1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617167"/>
              </p:ext>
            </p:extLst>
          </p:nvPr>
        </p:nvGraphicFramePr>
        <p:xfrm>
          <a:off x="491641" y="4365380"/>
          <a:ext cx="65389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Уравнение" r:id="rId3" imgW="3632040" imgH="419040" progId="Equation.3">
                  <p:embed/>
                </p:oleObj>
              </mc:Choice>
              <mc:Fallback>
                <p:oleObj name="Уравнение" r:id="rId3" imgW="3632040" imgH="419040" progId="Equation.3">
                  <p:embed/>
                  <p:pic>
                    <p:nvPicPr>
                      <p:cNvPr id="115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1" y="4365380"/>
                        <a:ext cx="65389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5505" y="4165165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Модель: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291913"/>
              </p:ext>
            </p:extLst>
          </p:nvPr>
        </p:nvGraphicFramePr>
        <p:xfrm>
          <a:off x="475760" y="4861746"/>
          <a:ext cx="6148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Уравнение" r:id="rId5" imgW="3416040" imgH="419040" progId="Equation.3">
                  <p:embed/>
                </p:oleObj>
              </mc:Choice>
              <mc:Fallback>
                <p:oleObj name="Уравнение" r:id="rId5" imgW="3416040" imgH="419040" progId="Equation.3">
                  <p:embed/>
                  <p:pic>
                    <p:nvPicPr>
                      <p:cNvPr id="1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60" y="4861746"/>
                        <a:ext cx="61483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34645" y="5467935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Равновесие: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5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573361"/>
              </p:ext>
            </p:extLst>
          </p:nvPr>
        </p:nvGraphicFramePr>
        <p:xfrm>
          <a:off x="476130" y="5733270"/>
          <a:ext cx="54403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Уравнение" r:id="rId7" imgW="3022560" imgH="393480" progId="Equation.3">
                  <p:embed/>
                </p:oleObj>
              </mc:Choice>
              <mc:Fallback>
                <p:oleObj name="Уравнение" r:id="rId7" imgW="3022560" imgH="393480" progId="Equation.3">
                  <p:embed/>
                  <p:pic>
                    <p:nvPicPr>
                      <p:cNvPr id="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30" y="5733270"/>
                        <a:ext cx="54403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9071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Курно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делегирование полномочий менеджеру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3090" y="2332462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Задача выбора владельцем оптимального бонуса:</a:t>
            </a:r>
          </a:p>
        </p:txBody>
      </p:sp>
      <p:graphicFrame>
        <p:nvGraphicFramePr>
          <p:cNvPr id="1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246402"/>
              </p:ext>
            </p:extLst>
          </p:nvPr>
        </p:nvGraphicFramePr>
        <p:xfrm>
          <a:off x="454509" y="2605088"/>
          <a:ext cx="4365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Уравнение" r:id="rId4" imgW="2425680" imgH="393480" progId="Equation.3">
                  <p:embed/>
                </p:oleObj>
              </mc:Choice>
              <mc:Fallback>
                <p:oleObj name="Уравнение" r:id="rId4" imgW="2425680" imgH="393480" progId="Equation.3">
                  <p:embed/>
                  <p:pic>
                    <p:nvPicPr>
                      <p:cNvPr id="1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9" y="2605088"/>
                        <a:ext cx="43656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5505" y="3198001"/>
            <a:ext cx="88773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Первая фирма выигрывает, а вторая – проигрывает по сравнению со стандартной моделью Курно (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~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модель Штакельберга).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3090" y="3949857"/>
            <a:ext cx="887739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Модель с двумя фирмами, делегирующим полномочия: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Шаг 1:</a:t>
            </a:r>
            <a:r>
              <a:rPr lang="ru-RU" altLang="ru-RU" sz="2200" b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Владельцы устанавливают бонусы.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Шаг 2: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Менеджеры выбирают объемы производства.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Равновесие: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5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255255"/>
              </p:ext>
            </p:extLst>
          </p:nvPr>
        </p:nvGraphicFramePr>
        <p:xfrm>
          <a:off x="500554" y="5146549"/>
          <a:ext cx="41370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Уравнение" r:id="rId6" imgW="2298600" imgH="393480" progId="Equation.3">
                  <p:embed/>
                </p:oleObj>
              </mc:Choice>
              <mc:Fallback>
                <p:oleObj name="Уравнение" r:id="rId6" imgW="2298600" imgH="393480" progId="Equation.3">
                  <p:embed/>
                  <p:pic>
                    <p:nvPicPr>
                      <p:cNvPr id="1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54" y="5146549"/>
                        <a:ext cx="41370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4645" y="1534406"/>
            <a:ext cx="88773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Бонус </a:t>
            </a:r>
            <a:r>
              <a:rPr lang="el-GR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делает фирму более агрессивной!</a:t>
            </a:r>
          </a:p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Эквивалентно снижению предельных издержек на величину </a:t>
            </a:r>
            <a:r>
              <a:rPr lang="el-GR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8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87998"/>
              </p:ext>
            </p:extLst>
          </p:nvPr>
        </p:nvGraphicFramePr>
        <p:xfrm>
          <a:off x="5171553" y="2609728"/>
          <a:ext cx="3222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Уравнение" r:id="rId8" imgW="1790640" imgH="393480" progId="Equation.3">
                  <p:embed/>
                </p:oleObj>
              </mc:Choice>
              <mc:Fallback>
                <p:oleObj name="Уравнение" r:id="rId8" imgW="1790640" imgH="393480" progId="Equation.3">
                  <p:embed/>
                  <p:pic>
                    <p:nvPicPr>
                      <p:cNvPr id="1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553" y="2609728"/>
                        <a:ext cx="32226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5505" y="5718785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Обе фирмы проигрывают в этой схеме (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~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борьба за лидерство).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920" y="6178162"/>
            <a:ext cx="88773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Модель Бертрана: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менеджеры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штрафуются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за размер выпуска.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134469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7" grpId="0"/>
      <p:bldP spid="1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Микроэкономическое обоснование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рынка с 2 товарами и композитом (деньги)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139021" y="2708241"/>
            <a:ext cx="13864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Решение:</a:t>
            </a:r>
            <a:endParaRPr lang="ru-RU" altLang="ru-RU" sz="2200" i="1" dirty="0"/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94515" y="3948210"/>
            <a:ext cx="517405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 =</a:t>
            </a:r>
            <a:r>
              <a:rPr lang="en-US" altLang="ru-RU" sz="2200" b="1" baseline="30000" dirty="0" smtClean="0">
                <a:solidFill>
                  <a:srgbClr val="00FFFF"/>
                </a:solidFill>
                <a:sym typeface="Symbol" panose="05050102010706020507" pitchFamily="18" charset="2"/>
              </a:rPr>
              <a:t>2</a:t>
            </a:r>
            <a:r>
              <a:rPr lang="en-US" altLang="ru-RU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/</a:t>
            </a:r>
            <a:r>
              <a:rPr lang="el-GR" altLang="ru-RU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β</a:t>
            </a:r>
            <a:r>
              <a:rPr lang="en-US" altLang="ru-RU" sz="2200" b="1" baseline="30000" dirty="0" smtClean="0">
                <a:solidFill>
                  <a:srgbClr val="00FFFF"/>
                </a:solidFill>
                <a:sym typeface="Symbol" panose="05050102010706020507" pitchFamily="18" charset="2"/>
              </a:rPr>
              <a:t>2</a:t>
            </a:r>
            <a:r>
              <a:rPr lang="en-US" alt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[0;1]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–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мера дифференциации</a:t>
            </a:r>
          </a:p>
          <a:p>
            <a:r>
              <a:rPr lang="en-US" altLang="ru-RU" sz="2200" dirty="0" smtClean="0">
                <a:sym typeface="Symbol" panose="05050102010706020507" pitchFamily="18" charset="2"/>
              </a:rPr>
              <a:t>(</a:t>
            </a:r>
            <a:r>
              <a:rPr lang="ru-RU" altLang="ru-RU" sz="2200" dirty="0" smtClean="0">
                <a:sym typeface="Symbol" panose="05050102010706020507" pitchFamily="18" charset="2"/>
              </a:rPr>
              <a:t>эффект своей цены </a:t>
            </a:r>
            <a:r>
              <a:rPr lang="en-US" altLang="ru-RU" sz="2200" dirty="0" smtClean="0">
                <a:sym typeface="Symbol" panose="05050102010706020507" pitchFamily="18" charset="2"/>
              </a:rPr>
              <a:t>&gt; </a:t>
            </a:r>
            <a:r>
              <a:rPr lang="ru-RU" altLang="ru-RU" sz="2200" dirty="0" smtClean="0">
                <a:sym typeface="Symbol" panose="05050102010706020507" pitchFamily="18" charset="2"/>
              </a:rPr>
              <a:t>перекрестного)</a:t>
            </a:r>
            <a:endParaRPr lang="en-US" altLang="ru-RU" sz="2200" dirty="0" smtClean="0">
              <a:sym typeface="Symbol" panose="05050102010706020507" pitchFamily="18" charset="2"/>
            </a:endParaRPr>
          </a:p>
          <a:p>
            <a:r>
              <a:rPr lang="en-US" altLang="ru-RU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 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&gt; 0 </a:t>
            </a:r>
            <a:r>
              <a:rPr lang="en-US" altLang="ru-RU" sz="2200" dirty="0" smtClean="0"/>
              <a:t>– </a:t>
            </a:r>
            <a:r>
              <a:rPr lang="ru-RU" altLang="ru-RU" sz="2200" dirty="0" smtClean="0"/>
              <a:t>товары-заменители, в </a:t>
            </a:r>
            <a:r>
              <a:rPr lang="ru-RU" altLang="ru-RU" sz="2200" dirty="0" err="1" smtClean="0"/>
              <a:t>т.ч</a:t>
            </a:r>
            <a:r>
              <a:rPr lang="ru-RU" altLang="ru-RU" sz="2200" dirty="0" smtClean="0"/>
              <a:t>.</a:t>
            </a:r>
          </a:p>
          <a:p>
            <a:r>
              <a:rPr lang="ru-RU" altLang="ru-RU" sz="2200" dirty="0" smtClean="0"/>
              <a:t>   при </a:t>
            </a:r>
            <a:r>
              <a:rPr lang="ru-RU" altLang="ru-RU" sz="2200" i="1" dirty="0" smtClean="0"/>
              <a:t>β</a:t>
            </a:r>
            <a:r>
              <a:rPr lang="ru-RU" altLang="ru-RU" sz="2200" dirty="0" smtClean="0"/>
              <a:t> = </a:t>
            </a:r>
            <a:r>
              <a:rPr lang="el-GR" altLang="ru-RU" sz="2200" i="1" dirty="0" smtClean="0"/>
              <a:t>γ</a:t>
            </a:r>
            <a:r>
              <a:rPr lang="ru-RU" altLang="ru-RU" sz="2200" dirty="0" smtClean="0"/>
              <a:t> совершенные заменители</a:t>
            </a:r>
            <a:endParaRPr lang="en-US" altLang="ru-RU" sz="2200" dirty="0" smtClean="0"/>
          </a:p>
          <a:p>
            <a:r>
              <a:rPr lang="en-US" altLang="ru-RU" sz="2200" dirty="0"/>
              <a:t> </a:t>
            </a:r>
            <a:r>
              <a:rPr lang="en-US" altLang="ru-RU" sz="2200" dirty="0" smtClean="0"/>
              <a:t>  </a:t>
            </a:r>
            <a:r>
              <a:rPr lang="en-US" altLang="ru-RU" sz="2200" i="1" dirty="0" smtClean="0"/>
              <a:t>p = p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 = </a:t>
            </a:r>
            <a:r>
              <a:rPr lang="en-US" altLang="ru-RU" sz="2200" i="1" dirty="0" smtClean="0"/>
              <a:t>p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 = </a:t>
            </a:r>
            <a:r>
              <a:rPr lang="el-GR" altLang="ru-RU" sz="2200" i="1" dirty="0" smtClean="0"/>
              <a:t>α</a:t>
            </a:r>
            <a:r>
              <a:rPr lang="en-US" altLang="ru-RU" sz="2200" dirty="0" smtClean="0"/>
              <a:t> – </a:t>
            </a:r>
            <a:r>
              <a:rPr lang="el-GR" altLang="ru-RU" sz="2200" i="1" dirty="0" smtClean="0"/>
              <a:t>β</a:t>
            </a:r>
            <a:r>
              <a:rPr lang="en-US" altLang="ru-RU" sz="2200" dirty="0" smtClean="0"/>
              <a:t>(</a:t>
            </a:r>
            <a:r>
              <a:rPr lang="en-US" altLang="ru-RU" sz="2200" i="1" dirty="0" smtClean="0"/>
              <a:t>q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 + </a:t>
            </a:r>
            <a:r>
              <a:rPr lang="en-US" altLang="ru-RU" sz="2200" i="1" dirty="0" smtClean="0"/>
              <a:t>q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)</a:t>
            </a:r>
            <a:r>
              <a:rPr lang="ru-RU" altLang="ru-RU" sz="2200" dirty="0" smtClean="0"/>
              <a:t>;</a:t>
            </a:r>
          </a:p>
          <a:p>
            <a:r>
              <a:rPr lang="en-US" altLang="ru-RU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 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&lt; </a:t>
            </a:r>
            <a:r>
              <a:rPr lang="en-US" altLang="ru-RU" sz="2200" b="1" dirty="0">
                <a:solidFill>
                  <a:srgbClr val="00FFFF"/>
                </a:solidFill>
              </a:rPr>
              <a:t>0 </a:t>
            </a:r>
            <a:r>
              <a:rPr lang="en-US" altLang="ru-RU" sz="2200" dirty="0"/>
              <a:t>– </a:t>
            </a:r>
            <a:r>
              <a:rPr lang="ru-RU" altLang="ru-RU" sz="2200" dirty="0" smtClean="0"/>
              <a:t>дополняющие товары;</a:t>
            </a:r>
          </a:p>
          <a:p>
            <a:r>
              <a:rPr lang="en-US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  </a:t>
            </a:r>
            <a:r>
              <a:rPr lang="ru-RU" altLang="ru-RU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=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en-US" altLang="ru-RU" sz="2200" b="1" dirty="0">
                <a:solidFill>
                  <a:srgbClr val="00FFFF"/>
                </a:solidFill>
              </a:rPr>
              <a:t>0 </a:t>
            </a:r>
            <a:r>
              <a:rPr lang="en-US" altLang="ru-RU" sz="2200" dirty="0"/>
              <a:t>– </a:t>
            </a:r>
            <a:r>
              <a:rPr lang="ru-RU" altLang="ru-RU" sz="2200" dirty="0" smtClean="0"/>
              <a:t>независимые товары.</a:t>
            </a:r>
            <a:endParaRPr lang="ru-RU" altLang="ru-RU" sz="2200" dirty="0"/>
          </a:p>
        </p:txBody>
      </p:sp>
      <p:graphicFrame>
        <p:nvGraphicFramePr>
          <p:cNvPr id="3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28938"/>
              </p:ext>
            </p:extLst>
          </p:nvPr>
        </p:nvGraphicFramePr>
        <p:xfrm>
          <a:off x="158069" y="1509713"/>
          <a:ext cx="6673851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Уравнение" r:id="rId4" imgW="3708360" imgH="685800" progId="Equation.3">
                  <p:embed/>
                </p:oleObj>
              </mc:Choice>
              <mc:Fallback>
                <p:oleObj name="Уравнение" r:id="rId4" imgW="3708360" imgH="685800" progId="Equation.3">
                  <p:embed/>
                  <p:pic>
                    <p:nvPicPr>
                      <p:cNvPr id="1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69" y="1509713"/>
                        <a:ext cx="6673851" cy="1233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13383"/>
              </p:ext>
            </p:extLst>
          </p:nvPr>
        </p:nvGraphicFramePr>
        <p:xfrm>
          <a:off x="154922" y="3079848"/>
          <a:ext cx="30845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Уравнение" r:id="rId6" imgW="1714320" imgH="482400" progId="Equation.3">
                  <p:embed/>
                </p:oleObj>
              </mc:Choice>
              <mc:Fallback>
                <p:oleObj name="Уравнение" r:id="rId6" imgW="1714320" imgH="482400" progId="Equation.3">
                  <p:embed/>
                  <p:pic>
                    <p:nvPicPr>
                      <p:cNvPr id="3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22" y="3079848"/>
                        <a:ext cx="3084512" cy="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4800599" y="2185926"/>
            <a:ext cx="4334635" cy="4519674"/>
            <a:chOff x="4855445" y="2166877"/>
            <a:chExt cx="4279789" cy="3775228"/>
          </a:xfrm>
        </p:grpSpPr>
        <p:sp>
          <p:nvSpPr>
            <p:cNvPr id="52" name="Line 67"/>
            <p:cNvSpPr>
              <a:spLocks noChangeShapeType="1"/>
            </p:cNvSpPr>
            <p:nvPr/>
          </p:nvSpPr>
          <p:spPr bwMode="auto">
            <a:xfrm flipV="1">
              <a:off x="6962716" y="2856098"/>
              <a:ext cx="3023" cy="2230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 flipH="1">
              <a:off x="7269094" y="3372211"/>
              <a:ext cx="656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 flipV="1">
              <a:off x="5494314" y="5086969"/>
              <a:ext cx="3230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8693546" y="4858690"/>
              <a:ext cx="441688" cy="455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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634517" y="5102855"/>
              <a:ext cx="717864" cy="455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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 = 0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4855445" y="3980155"/>
              <a:ext cx="1710391" cy="706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</a:t>
              </a:r>
              <a:r>
                <a:rPr lang="en-US" altLang="ru-RU" sz="2200" i="1" dirty="0">
                  <a:sym typeface="Symbol" panose="05050102010706020507" pitchFamily="18" charset="2"/>
                </a:rPr>
                <a:t> </a:t>
              </a:r>
              <a:r>
                <a:rPr lang="en-US" altLang="ru-RU" sz="2200" dirty="0" smtClean="0">
                  <a:sym typeface="Symbol" panose="05050102010706020507" pitchFamily="18" charset="2"/>
                </a:rPr>
                <a:t>&gt;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  <a:sym typeface="Symbol" panose="05050102010706020507" pitchFamily="18" charset="2"/>
                </a:rPr>
                <a:t>не изучается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7065743" y="2975654"/>
              <a:ext cx="1172184" cy="455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ru-RU" altLang="ru-RU" sz="2200" dirty="0" err="1" smtClean="0"/>
                <a:t>однор</a:t>
              </a:r>
              <a:r>
                <a:rPr lang="ru-RU" altLang="ru-RU" sz="2200" dirty="0" smtClean="0"/>
                <a:t>.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5918780" y="2977044"/>
              <a:ext cx="873853" cy="455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ru-RU" altLang="ru-RU" sz="2200" dirty="0" err="1" smtClean="0"/>
                <a:t>однор</a:t>
              </a:r>
              <a:r>
                <a:rPr lang="ru-RU" altLang="ru-RU" sz="2200" dirty="0" smtClean="0"/>
                <a:t>.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94" name="Rectangle 70"/>
            <p:cNvSpPr>
              <a:spLocks noChangeArrowheads="1"/>
            </p:cNvSpPr>
            <p:nvPr/>
          </p:nvSpPr>
          <p:spPr bwMode="auto">
            <a:xfrm>
              <a:off x="6217107" y="3551811"/>
              <a:ext cx="912298" cy="455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ru-RU" altLang="ru-RU" sz="2200" dirty="0" err="1" smtClean="0"/>
                <a:t>диф</a:t>
              </a:r>
              <a:r>
                <a:rPr lang="ru-RU" altLang="ru-RU" sz="2200" dirty="0" smtClean="0"/>
                <a:t>.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95" name="Rectangle 70"/>
            <p:cNvSpPr>
              <a:spLocks noChangeArrowheads="1"/>
            </p:cNvSpPr>
            <p:nvPr/>
          </p:nvSpPr>
          <p:spPr bwMode="auto">
            <a:xfrm>
              <a:off x="6832350" y="3541565"/>
              <a:ext cx="976768" cy="455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ru-RU" altLang="ru-RU" sz="2200" dirty="0" err="1" smtClean="0"/>
                <a:t>диф</a:t>
              </a:r>
              <a:r>
                <a:rPr lang="ru-RU" altLang="ru-RU" sz="2200" dirty="0" smtClean="0"/>
                <a:t>.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11" name="Rectangle 70"/>
            <p:cNvSpPr>
              <a:spLocks noChangeArrowheads="1"/>
            </p:cNvSpPr>
            <p:nvPr/>
          </p:nvSpPr>
          <p:spPr bwMode="auto">
            <a:xfrm>
              <a:off x="5019003" y="5136577"/>
              <a:ext cx="1669482" cy="750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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 </a:t>
              </a:r>
              <a:r>
                <a:rPr lang="en-US" altLang="ru-RU" sz="2200" dirty="0" smtClean="0">
                  <a:sym typeface="Symbol" panose="05050102010706020507" pitchFamily="18" charset="2"/>
                </a:rPr>
                <a:t>&lt;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 0</a:t>
              </a:r>
              <a:endParaRPr lang="en-US" altLang="ru-RU" sz="2200" dirty="0" smtClean="0"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комплементы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12" name="Rectangle 70"/>
            <p:cNvSpPr>
              <a:spLocks noChangeArrowheads="1"/>
            </p:cNvSpPr>
            <p:nvPr/>
          </p:nvSpPr>
          <p:spPr bwMode="auto">
            <a:xfrm>
              <a:off x="7483868" y="5122827"/>
              <a:ext cx="1424908" cy="819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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 </a:t>
              </a:r>
              <a:r>
                <a:rPr lang="en-US" altLang="ru-RU" sz="2200" dirty="0" smtClean="0">
                  <a:sym typeface="Symbol" panose="05050102010706020507" pitchFamily="18" charset="2"/>
                </a:rPr>
                <a:t>&gt;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 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субституты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14" name="Rectangle 70"/>
            <p:cNvSpPr>
              <a:spLocks noChangeArrowheads="1"/>
            </p:cNvSpPr>
            <p:nvPr/>
          </p:nvSpPr>
          <p:spPr bwMode="auto">
            <a:xfrm>
              <a:off x="7358670" y="4000379"/>
              <a:ext cx="1710391" cy="706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</a:t>
              </a:r>
              <a:r>
                <a:rPr lang="en-US" altLang="ru-RU" sz="2200" i="1" dirty="0">
                  <a:sym typeface="Symbol" panose="05050102010706020507" pitchFamily="18" charset="2"/>
                </a:rPr>
                <a:t> </a:t>
              </a:r>
              <a:r>
                <a:rPr lang="en-US" altLang="ru-RU" sz="2200" dirty="0" smtClean="0">
                  <a:sym typeface="Symbol" panose="05050102010706020507" pitchFamily="18" charset="2"/>
                </a:rPr>
                <a:t>&gt;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  <a:sym typeface="Symbol" panose="05050102010706020507" pitchFamily="18" charset="2"/>
                </a:rPr>
                <a:t>не изучается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15" name="Rectangle 70"/>
            <p:cNvSpPr>
              <a:spLocks noChangeArrowheads="1"/>
            </p:cNvSpPr>
            <p:nvPr/>
          </p:nvSpPr>
          <p:spPr bwMode="auto">
            <a:xfrm>
              <a:off x="5142251" y="2473518"/>
              <a:ext cx="764440" cy="434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</a:t>
              </a:r>
              <a:r>
                <a:rPr lang="en-US" altLang="ru-RU" sz="2200" i="1" dirty="0">
                  <a:sym typeface="Symbol" panose="05050102010706020507" pitchFamily="18" charset="2"/>
                </a:rPr>
                <a:t> 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=1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16" name="Rectangle 70"/>
            <p:cNvSpPr>
              <a:spLocks noChangeArrowheads="1"/>
            </p:cNvSpPr>
            <p:nvPr/>
          </p:nvSpPr>
          <p:spPr bwMode="auto">
            <a:xfrm>
              <a:off x="7995918" y="2437510"/>
              <a:ext cx="764440" cy="434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</a:t>
              </a:r>
              <a:r>
                <a:rPr lang="en-US" altLang="ru-RU" sz="2200" i="1" dirty="0">
                  <a:sym typeface="Symbol" panose="05050102010706020507" pitchFamily="18" charset="2"/>
                </a:rPr>
                <a:t> 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=1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117" name="Rectangle 70"/>
            <p:cNvSpPr>
              <a:spLocks noChangeArrowheads="1"/>
            </p:cNvSpPr>
            <p:nvPr/>
          </p:nvSpPr>
          <p:spPr bwMode="auto">
            <a:xfrm>
              <a:off x="6603205" y="2166877"/>
              <a:ext cx="764440" cy="434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ym typeface="Symbol" panose="05050102010706020507" pitchFamily="18" charset="2"/>
                </a:rPr>
                <a:t></a:t>
              </a:r>
              <a:r>
                <a:rPr lang="en-US" altLang="ru-RU" sz="2200" i="1" dirty="0">
                  <a:sym typeface="Symbol" panose="05050102010706020507" pitchFamily="18" charset="2"/>
                </a:rPr>
                <a:t> </a:t>
              </a:r>
              <a:r>
                <a:rPr lang="ru-RU" altLang="ru-RU" sz="2200" dirty="0" smtClean="0">
                  <a:sym typeface="Symbol" panose="05050102010706020507" pitchFamily="18" charset="2"/>
                </a:rPr>
                <a:t>= 0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 flipV="1">
              <a:off x="6969180" y="2882846"/>
              <a:ext cx="1347605" cy="2184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 flipH="1" flipV="1">
              <a:off x="5580337" y="2901229"/>
              <a:ext cx="1378541" cy="2183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 flipH="1" flipV="1">
              <a:off x="6405039" y="3941672"/>
              <a:ext cx="5342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Line 64"/>
            <p:cNvSpPr>
              <a:spLocks noChangeShapeType="1"/>
            </p:cNvSpPr>
            <p:nvPr/>
          </p:nvSpPr>
          <p:spPr bwMode="auto">
            <a:xfrm>
              <a:off x="6985349" y="3948211"/>
              <a:ext cx="570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5996111" y="3372213"/>
              <a:ext cx="692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Rectangle 70"/>
            <p:cNvSpPr>
              <a:spLocks noChangeArrowheads="1"/>
            </p:cNvSpPr>
            <p:nvPr/>
          </p:nvSpPr>
          <p:spPr bwMode="auto">
            <a:xfrm>
              <a:off x="6752270" y="2470519"/>
              <a:ext cx="441687" cy="455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ru-RU" sz="2200" i="1" dirty="0" smtClean="0">
                  <a:sym typeface="Symbol" panose="05050102010706020507" pitchFamily="18" charset="2"/>
                </a:rPr>
                <a:t>β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2714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7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2897" y="1513130"/>
            <a:ext cx="34376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нулевых издержках: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574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005401"/>
              </p:ext>
            </p:extLst>
          </p:nvPr>
        </p:nvGraphicFramePr>
        <p:xfrm>
          <a:off x="500801" y="1886793"/>
          <a:ext cx="3429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Уравнение" r:id="rId3" imgW="1904760" imgH="330120" progId="Equation.3">
                  <p:embed/>
                </p:oleObj>
              </mc:Choice>
              <mc:Fallback>
                <p:oleObj name="Уравнение" r:id="rId3" imgW="1904760" imgH="330120" progId="Equation.3">
                  <p:embed/>
                  <p:pic>
                    <p:nvPicPr>
                      <p:cNvPr id="115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01" y="1886793"/>
                        <a:ext cx="3429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148952"/>
              </p:ext>
            </p:extLst>
          </p:nvPr>
        </p:nvGraphicFramePr>
        <p:xfrm>
          <a:off x="505285" y="2552685"/>
          <a:ext cx="20113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Уравнение" r:id="rId5" imgW="1117440" imgH="419040" progId="Equation.3">
                  <p:embed/>
                </p:oleObj>
              </mc:Choice>
              <mc:Fallback>
                <p:oleObj name="Уравнение" r:id="rId5" imgW="1117440" imgH="419040" progId="Equation.3">
                  <p:embed/>
                  <p:pic>
                    <p:nvPicPr>
                      <p:cNvPr id="1157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85" y="2552685"/>
                        <a:ext cx="20113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8" name="Rectangle 36"/>
          <p:cNvSpPr>
            <a:spLocks noChangeArrowheads="1"/>
          </p:cNvSpPr>
          <p:nvPr/>
        </p:nvSpPr>
        <p:spPr bwMode="auto">
          <a:xfrm>
            <a:off x="182563" y="5343283"/>
            <a:ext cx="889380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Свойство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: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При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увеличении </a:t>
            </a:r>
            <a:r>
              <a:rPr lang="ru-RU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(товары становятся близкими заменителями) конку-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ренция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усиливается, производство, цены, прибыли падают).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Фирмы любят дифференциацию!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Курно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дифференцированных товаров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2897" y="2265558"/>
            <a:ext cx="24883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Кривые реакции: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484915" y="1894161"/>
            <a:ext cx="4449904" cy="3738235"/>
            <a:chOff x="3520469" y="1643220"/>
            <a:chExt cx="4260548" cy="3512525"/>
          </a:xfrm>
        </p:grpSpPr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4208443" y="1853927"/>
              <a:ext cx="0" cy="2821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 flipV="1">
              <a:off x="4208446" y="4698467"/>
              <a:ext cx="3411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Rectangle 70"/>
            <p:cNvSpPr>
              <a:spLocks noChangeArrowheads="1"/>
            </p:cNvSpPr>
            <p:nvPr/>
          </p:nvSpPr>
          <p:spPr bwMode="auto">
            <a:xfrm>
              <a:off x="7228930" y="4207749"/>
              <a:ext cx="552087" cy="538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4175540" y="1643220"/>
              <a:ext cx="606476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230797" y="3841984"/>
              <a:ext cx="795804" cy="435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2</a:t>
              </a:r>
              <a:r>
                <a:rPr lang="en-US" altLang="ru-RU" sz="2200" dirty="0" smtClean="0">
                  <a:latin typeface="Times New Roman Cyr" pitchFamily="18" charset="0"/>
                </a:rPr>
                <a:t>(</a:t>
              </a: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1</a:t>
              </a:r>
              <a:r>
                <a:rPr lang="en-US" altLang="ru-RU" sz="2200" dirty="0" smtClean="0">
                  <a:latin typeface="Times New Roman Cyr" pitchFamily="18" charset="0"/>
                </a:rPr>
                <a:t>)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4231484" y="3115059"/>
              <a:ext cx="3083713" cy="1583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4188882" y="2033854"/>
              <a:ext cx="1746506" cy="2664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Овал 22"/>
            <p:cNvSpPr/>
            <p:nvPr/>
          </p:nvSpPr>
          <p:spPr bwMode="auto">
            <a:xfrm>
              <a:off x="5184397" y="3541260"/>
              <a:ext cx="112576" cy="1247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5254381" y="3603056"/>
              <a:ext cx="0" cy="1086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H="1">
              <a:off x="4224738" y="3620985"/>
              <a:ext cx="999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Rectangle 70"/>
            <p:cNvSpPr>
              <a:spLocks noChangeArrowheads="1"/>
            </p:cNvSpPr>
            <p:nvPr/>
          </p:nvSpPr>
          <p:spPr bwMode="auto">
            <a:xfrm>
              <a:off x="4446354" y="2127007"/>
              <a:ext cx="795804" cy="435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1</a:t>
              </a:r>
              <a:r>
                <a:rPr lang="en-US" altLang="ru-RU" sz="2200" dirty="0" smtClean="0">
                  <a:latin typeface="Times New Roman Cyr" pitchFamily="18" charset="0"/>
                </a:rPr>
                <a:t>(</a:t>
              </a: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2</a:t>
              </a:r>
              <a:r>
                <a:rPr lang="en-US" altLang="ru-RU" sz="2200" dirty="0" smtClean="0">
                  <a:latin typeface="Times New Roman Cyr" pitchFamily="18" charset="0"/>
                </a:rPr>
                <a:t>)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3601967" y="3444474"/>
              <a:ext cx="606476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2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4890451" y="4718239"/>
              <a:ext cx="606476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3557727" y="1867724"/>
              <a:ext cx="606477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ru-RU" sz="2200" i="1" dirty="0" smtClean="0"/>
                <a:t>α</a:t>
              </a:r>
              <a:r>
                <a:rPr lang="en-US" altLang="ru-RU" sz="2200" i="1" dirty="0" smtClean="0"/>
                <a:t>/</a:t>
              </a:r>
              <a:r>
                <a:rPr lang="el-GR" altLang="ru-RU" sz="2200" i="1" dirty="0" smtClean="0">
                  <a:sym typeface="Symbol" panose="05050102010706020507" pitchFamily="18" charset="2"/>
                </a:rPr>
                <a:t>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3520469" y="2933992"/>
              <a:ext cx="606477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ru-RU" sz="2200" i="1" dirty="0" smtClean="0"/>
                <a:t>α</a:t>
              </a:r>
              <a:r>
                <a:rPr lang="en-US" altLang="ru-RU" sz="2200" i="1" dirty="0" smtClean="0"/>
                <a:t>/</a:t>
              </a:r>
              <a:r>
                <a:rPr lang="en-US" altLang="ru-RU" sz="2200" dirty="0" smtClean="0"/>
                <a:t>2</a:t>
              </a:r>
              <a:r>
                <a:rPr lang="el-GR" altLang="ru-RU" sz="2200" i="1" dirty="0" smtClean="0"/>
                <a:t>β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1" name="Rectangle 70"/>
            <p:cNvSpPr>
              <a:spLocks noChangeArrowheads="1"/>
            </p:cNvSpPr>
            <p:nvPr/>
          </p:nvSpPr>
          <p:spPr bwMode="auto">
            <a:xfrm>
              <a:off x="5653445" y="4701105"/>
              <a:ext cx="606477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ru-RU" sz="2200" i="1" dirty="0" smtClean="0"/>
                <a:t>α</a:t>
              </a:r>
              <a:r>
                <a:rPr lang="en-US" altLang="ru-RU" sz="2200" i="1" dirty="0" smtClean="0"/>
                <a:t>/</a:t>
              </a:r>
              <a:r>
                <a:rPr lang="en-US" altLang="ru-RU" sz="2200" dirty="0" smtClean="0"/>
                <a:t>2</a:t>
              </a:r>
              <a:r>
                <a:rPr lang="el-GR" altLang="ru-RU" sz="2200" i="1" dirty="0" smtClean="0"/>
                <a:t>β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2" name="Rectangle 70"/>
            <p:cNvSpPr>
              <a:spLocks noChangeArrowheads="1"/>
            </p:cNvSpPr>
            <p:nvPr/>
          </p:nvSpPr>
          <p:spPr bwMode="auto">
            <a:xfrm>
              <a:off x="6958285" y="4686073"/>
              <a:ext cx="606477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ru-RU" sz="2200" i="1" dirty="0" smtClean="0"/>
                <a:t>α</a:t>
              </a:r>
              <a:r>
                <a:rPr lang="en-US" altLang="ru-RU" sz="2200" i="1" dirty="0" smtClean="0"/>
                <a:t>/</a:t>
              </a:r>
              <a:r>
                <a:rPr lang="el-GR" altLang="ru-RU" sz="2200" i="1" dirty="0" smtClean="0">
                  <a:sym typeface="Symbol" panose="05050102010706020507" pitchFamily="18" charset="2"/>
                </a:rPr>
                <a:t>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27870" y="3216195"/>
            <a:ext cx="24883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Равновесие: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163390"/>
              </p:ext>
            </p:extLst>
          </p:nvPr>
        </p:nvGraphicFramePr>
        <p:xfrm>
          <a:off x="493336" y="3431992"/>
          <a:ext cx="22161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Уравнение" r:id="rId7" imgW="1231560" imgH="419040" progId="Equation.3">
                  <p:embed/>
                </p:oleObj>
              </mc:Choice>
              <mc:Fallback>
                <p:oleObj name="Уравнение" r:id="rId7" imgW="1231560" imgH="419040" progId="Equation.3">
                  <p:embed/>
                  <p:pic>
                    <p:nvPicPr>
                      <p:cNvPr id="1157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36" y="3431992"/>
                        <a:ext cx="22161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121128"/>
              </p:ext>
            </p:extLst>
          </p:nvPr>
        </p:nvGraphicFramePr>
        <p:xfrm>
          <a:off x="478114" y="4058771"/>
          <a:ext cx="22844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Уравнение" r:id="rId9" imgW="1269720" imgH="419040" progId="Equation.3">
                  <p:embed/>
                </p:oleObj>
              </mc:Choice>
              <mc:Fallback>
                <p:oleObj name="Уравнение" r:id="rId9" imgW="1269720" imgH="419040" progId="Equation.3">
                  <p:embed/>
                  <p:pic>
                    <p:nvPicPr>
                      <p:cNvPr id="3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14" y="4058771"/>
                        <a:ext cx="22844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429177"/>
              </p:ext>
            </p:extLst>
          </p:nvPr>
        </p:nvGraphicFramePr>
        <p:xfrm>
          <a:off x="481387" y="4705816"/>
          <a:ext cx="25590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Уравнение" r:id="rId11" imgW="1422360" imgH="482400" progId="Equation.3">
                  <p:embed/>
                </p:oleObj>
              </mc:Choice>
              <mc:Fallback>
                <p:oleObj name="Уравнение" r:id="rId11" imgW="1422360" imgH="482400" progId="Equation.3">
                  <p:embed/>
                  <p:pic>
                    <p:nvPicPr>
                      <p:cNvPr id="3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87" y="4705816"/>
                        <a:ext cx="25590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161888" y="1550359"/>
            <a:ext cx="36482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Случай субститутов (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&gt;0)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087331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15748" grpId="0"/>
      <p:bldP spid="11" grpId="0"/>
      <p:bldP spid="35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2897" y="1531059"/>
            <a:ext cx="8001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Обратим систему спроса: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574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785272"/>
              </p:ext>
            </p:extLst>
          </p:nvPr>
        </p:nvGraphicFramePr>
        <p:xfrm>
          <a:off x="482134" y="3177799"/>
          <a:ext cx="3429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Уравнение" r:id="rId3" imgW="1904760" imgH="330120" progId="Equation.3">
                  <p:embed/>
                </p:oleObj>
              </mc:Choice>
              <mc:Fallback>
                <p:oleObj name="Уравнение" r:id="rId3" imgW="1904760" imgH="330120" progId="Equation.3">
                  <p:embed/>
                  <p:pic>
                    <p:nvPicPr>
                      <p:cNvPr id="115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34" y="3177799"/>
                        <a:ext cx="3429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70452"/>
              </p:ext>
            </p:extLst>
          </p:nvPr>
        </p:nvGraphicFramePr>
        <p:xfrm>
          <a:off x="491192" y="3865465"/>
          <a:ext cx="19653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Уравнение" r:id="rId5" imgW="1091880" imgH="393480" progId="Equation.3">
                  <p:embed/>
                </p:oleObj>
              </mc:Choice>
              <mc:Fallback>
                <p:oleObj name="Уравнение" r:id="rId5" imgW="1091880" imgH="393480" progId="Equation.3">
                  <p:embed/>
                  <p:pic>
                    <p:nvPicPr>
                      <p:cNvPr id="1157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92" y="3865465"/>
                        <a:ext cx="19653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Бертрана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дифференцированных товаров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2897" y="3538537"/>
            <a:ext cx="24883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Кривые реакции: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27870" y="4542961"/>
            <a:ext cx="24883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Равновесие: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630111"/>
              </p:ext>
            </p:extLst>
          </p:nvPr>
        </p:nvGraphicFramePr>
        <p:xfrm>
          <a:off x="505286" y="4830293"/>
          <a:ext cx="34496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Уравнение" r:id="rId7" imgW="1917360" imgH="419040" progId="Equation.3">
                  <p:embed/>
                </p:oleObj>
              </mc:Choice>
              <mc:Fallback>
                <p:oleObj name="Уравнение" r:id="rId7" imgW="1917360" imgH="419040" progId="Equation.3">
                  <p:embed/>
                  <p:pic>
                    <p:nvPicPr>
                      <p:cNvPr id="3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86" y="4830293"/>
                        <a:ext cx="3449638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63483"/>
              </p:ext>
            </p:extLst>
          </p:nvPr>
        </p:nvGraphicFramePr>
        <p:xfrm>
          <a:off x="467654" y="5531318"/>
          <a:ext cx="50958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Уравнение" r:id="rId9" imgW="2831760" imgH="482400" progId="Equation.3">
                  <p:embed/>
                </p:oleObj>
              </mc:Choice>
              <mc:Fallback>
                <p:oleObj name="Уравнение" r:id="rId9" imgW="2831760" imgH="482400" progId="Equation.3">
                  <p:embed/>
                  <p:pic>
                    <p:nvPicPr>
                      <p:cNvPr id="3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54" y="5531318"/>
                        <a:ext cx="50958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25258"/>
              </p:ext>
            </p:extLst>
          </p:nvPr>
        </p:nvGraphicFramePr>
        <p:xfrm>
          <a:off x="466355" y="1948796"/>
          <a:ext cx="21939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Уравнение" r:id="rId11" imgW="1218960" imgH="482400" progId="Equation.3">
                  <p:embed/>
                </p:oleObj>
              </mc:Choice>
              <mc:Fallback>
                <p:oleObj name="Уравнение" r:id="rId11" imgW="1218960" imgH="482400" progId="Equation.3">
                  <p:embed/>
                  <p:pic>
                    <p:nvPicPr>
                      <p:cNvPr id="3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55" y="1948796"/>
                        <a:ext cx="2193925" cy="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63205"/>
              </p:ext>
            </p:extLst>
          </p:nvPr>
        </p:nvGraphicFramePr>
        <p:xfrm>
          <a:off x="3858279" y="1805877"/>
          <a:ext cx="47990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Уравнение" r:id="rId13" imgW="2666880" imgH="444240" progId="Equation.3">
                  <p:embed/>
                </p:oleObj>
              </mc:Choice>
              <mc:Fallback>
                <p:oleObj name="Уравнение" r:id="rId13" imgW="2666880" imgH="444240" progId="Equation.3">
                  <p:embed/>
                  <p:pic>
                    <p:nvPicPr>
                      <p:cNvPr id="3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279" y="1805877"/>
                        <a:ext cx="4799012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5722985" y="2571464"/>
            <a:ext cx="31106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Знак 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равен знаку 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!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27869" y="2803300"/>
            <a:ext cx="24883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Прибыль: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861537"/>
              </p:ext>
            </p:extLst>
          </p:nvPr>
        </p:nvGraphicFramePr>
        <p:xfrm>
          <a:off x="4539219" y="4784719"/>
          <a:ext cx="40655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Уравнение" r:id="rId15" imgW="2260440" imgH="419040" progId="Equation.3">
                  <p:embed/>
                </p:oleObj>
              </mc:Choice>
              <mc:Fallback>
                <p:oleObj name="Уравнение" r:id="rId15" imgW="2260440" imgH="419040" progId="Equation.3">
                  <p:embed/>
                  <p:pic>
                    <p:nvPicPr>
                      <p:cNvPr id="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219" y="4784719"/>
                        <a:ext cx="406558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9591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1" grpId="0"/>
      <p:bldP spid="35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Дуополия Бертрана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дифференцированных товаров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53466" y="3713368"/>
            <a:ext cx="44789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l-GR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β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, возникает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совершенно конкурентное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равновесие: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i="1" dirty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*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*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0,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*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*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l-GR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β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i="1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3" name="Группа 42"/>
          <p:cNvGrpSpPr/>
          <p:nvPr/>
        </p:nvGrpSpPr>
        <p:grpSpPr>
          <a:xfrm>
            <a:off x="4566837" y="1869120"/>
            <a:ext cx="4492769" cy="4055430"/>
            <a:chOff x="3538667" y="1643220"/>
            <a:chExt cx="4242350" cy="3511264"/>
          </a:xfrm>
        </p:grpSpPr>
        <p:sp>
          <p:nvSpPr>
            <p:cNvPr id="44" name="Line 64"/>
            <p:cNvSpPr>
              <a:spLocks noChangeShapeType="1"/>
            </p:cNvSpPr>
            <p:nvPr/>
          </p:nvSpPr>
          <p:spPr bwMode="auto">
            <a:xfrm>
              <a:off x="4208443" y="1853927"/>
              <a:ext cx="0" cy="2821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V="1">
              <a:off x="4208446" y="4698467"/>
              <a:ext cx="3411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7228930" y="4207749"/>
              <a:ext cx="552087" cy="538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4175540" y="1643220"/>
              <a:ext cx="606476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6572004" y="2592272"/>
              <a:ext cx="795804" cy="435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2</a:t>
              </a:r>
              <a:r>
                <a:rPr lang="en-US" altLang="ru-RU" sz="2200" dirty="0" smtClean="0">
                  <a:latin typeface="Times New Roman Cyr" pitchFamily="18" charset="0"/>
                </a:rPr>
                <a:t>(</a:t>
              </a: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1</a:t>
              </a:r>
              <a:r>
                <a:rPr lang="en-US" altLang="ru-RU" sz="2200" dirty="0" smtClean="0">
                  <a:latin typeface="Times New Roman Cyr" pitchFamily="18" charset="0"/>
                </a:rPr>
                <a:t>)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9" name="Line 65"/>
            <p:cNvSpPr>
              <a:spLocks noChangeShapeType="1"/>
            </p:cNvSpPr>
            <p:nvPr/>
          </p:nvSpPr>
          <p:spPr bwMode="auto">
            <a:xfrm flipV="1">
              <a:off x="5111765" y="1814997"/>
              <a:ext cx="1460239" cy="2883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4204141" y="2376098"/>
              <a:ext cx="2972583" cy="1401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5934310" y="2866791"/>
              <a:ext cx="112576" cy="1247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6013087" y="2933992"/>
              <a:ext cx="0" cy="17410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 flipV="1">
              <a:off x="4204140" y="2931355"/>
              <a:ext cx="1808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5589033" y="1851342"/>
              <a:ext cx="795804" cy="435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1</a:t>
              </a:r>
              <a:r>
                <a:rPr lang="en-US" altLang="ru-RU" sz="2200" dirty="0" smtClean="0">
                  <a:latin typeface="Times New Roman Cyr" pitchFamily="18" charset="0"/>
                </a:rPr>
                <a:t>(</a:t>
              </a:r>
              <a:r>
                <a:rPr lang="en-US" altLang="ru-RU" sz="2200" i="1" dirty="0" smtClean="0">
                  <a:latin typeface="Times New Roman Cyr" pitchFamily="18" charset="0"/>
                </a:rPr>
                <a:t>q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2</a:t>
              </a:r>
              <a:r>
                <a:rPr lang="en-US" altLang="ru-RU" sz="2200" dirty="0" smtClean="0">
                  <a:latin typeface="Times New Roman Cyr" pitchFamily="18" charset="0"/>
                </a:rPr>
                <a:t>)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3615403" y="2724081"/>
              <a:ext cx="606476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baseline="-25000" dirty="0" smtClean="0"/>
                <a:t>2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5778361" y="4698467"/>
              <a:ext cx="606476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baseline="-25000" dirty="0" smtClean="0"/>
                <a:t>1</a:t>
              </a:r>
              <a:r>
                <a:rPr lang="en-US" altLang="ru-RU" sz="2200" dirty="0" smtClean="0"/>
                <a:t>*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3538667" y="3648294"/>
              <a:ext cx="606477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a/</a:t>
              </a:r>
              <a:r>
                <a:rPr lang="en-US" altLang="ru-RU" sz="2200" dirty="0" smtClean="0"/>
                <a:t>2</a:t>
              </a:r>
              <a:r>
                <a:rPr lang="en-US" altLang="ru-RU" sz="2200" i="1" dirty="0" smtClean="0"/>
                <a:t>b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4796729" y="4716978"/>
              <a:ext cx="606477" cy="437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a/</a:t>
              </a:r>
              <a:r>
                <a:rPr lang="en-US" altLang="ru-RU" sz="2200" dirty="0" smtClean="0"/>
                <a:t>2</a:t>
              </a:r>
              <a:r>
                <a:rPr lang="en-US" altLang="ru-RU" sz="2200" i="1" dirty="0" smtClean="0"/>
                <a:t>b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5188111" y="1527972"/>
            <a:ext cx="36728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Случай субститутов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&gt; 0)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53467" y="1510012"/>
            <a:ext cx="44133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Свойство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: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При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увеличении </a:t>
            </a:r>
            <a:r>
              <a:rPr lang="ru-RU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(товары ста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новятся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близкими заменителями) конкуренция усиливается, 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произ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водство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, цены, прибыли падают).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Фирмы любят дифференциацию!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53467" y="4963850"/>
            <a:ext cx="44133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Насколько отличаются выводы в моделях Курно и Бертрана?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153466" y="5870558"/>
            <a:ext cx="88270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Помним случай совершенных заменителей (однородный товар)!</a:t>
            </a:r>
            <a:endParaRPr lang="ru-RU" altLang="ru-RU" sz="2200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6581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1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Сравнение моделей Бертрана и Курно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дифференцированных товаров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20674" y="1515075"/>
            <a:ext cx="44789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Обобщение:</a:t>
            </a:r>
            <a:endParaRPr lang="ru-RU" altLang="ru-RU" sz="2200" b="1" i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32332" y="2435799"/>
            <a:ext cx="882702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Выводы:</a:t>
            </a:r>
          </a:p>
          <a:p>
            <a:pPr marL="358775" indent="-35877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Цена в модели Бертрана всегда ниже, а конкуренция всегда выше, чем в модели Курно, при любой степени дифференциации.</a:t>
            </a:r>
          </a:p>
          <a:p>
            <a:pPr marL="358775" indent="-35877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Чем выше дифференциация, тем меньше различие.</a:t>
            </a:r>
          </a:p>
          <a:p>
            <a:pPr marL="358775" indent="-35877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В пределе при </a:t>
            </a:r>
            <a:r>
              <a:rPr lang="ru-RU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=0 (независимые товары) </a:t>
            </a:r>
            <a:r>
              <a:rPr lang="en-US" altLang="ru-RU" sz="2200" i="1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i="1" baseline="300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ru-RU" sz="2200" i="1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i="1" baseline="300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ru-RU" sz="2200" i="1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ru-RU" sz="2200" i="1" baseline="300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l-GR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/2.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48859"/>
              </p:ext>
            </p:extLst>
          </p:nvPr>
        </p:nvGraphicFramePr>
        <p:xfrm>
          <a:off x="477275" y="1748746"/>
          <a:ext cx="49831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Уравнение" r:id="rId3" imgW="2768400" imgH="672840" progId="Equation.3">
                  <p:embed/>
                </p:oleObj>
              </mc:Choice>
              <mc:Fallback>
                <p:oleObj name="Уравнение" r:id="rId3" imgW="2768400" imgH="672840" progId="Equation.3">
                  <p:embed/>
                  <p:pic>
                    <p:nvPicPr>
                      <p:cNvPr id="115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75" y="1748746"/>
                        <a:ext cx="49831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20674" y="4206059"/>
            <a:ext cx="882702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Интуиция:</a:t>
            </a:r>
          </a:p>
          <a:p>
            <a:pPr marL="358775" indent="-35877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В модели Курно увеличение выпуска конкурента приводит к снижению цены – есть стимул сокращать выпуск и чуть ослабить конкуренцию (убывающие кривые реакции).</a:t>
            </a:r>
          </a:p>
          <a:p>
            <a:pPr marL="358775" indent="-358775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В модели Бертрана снижение цены конкурента приводит к </a:t>
            </a:r>
            <a:r>
              <a:rPr lang="ru-RU" altLang="ru-RU" sz="2200" dirty="0" err="1" smtClean="0">
                <a:latin typeface="Times New Roman Cyr" panose="02020603050405020304" pitchFamily="18" charset="0"/>
                <a:sym typeface="Symbol" panose="05050102010706020507" pitchFamily="18" charset="2"/>
              </a:rPr>
              <a:t>необходи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-мости ответного снижения и усиления конкуренции (возрастающие  кривые реакции).</a:t>
            </a:r>
            <a:endParaRPr lang="ru-RU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568059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Штакельберга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в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количественной дуополии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20674" y="1497146"/>
            <a:ext cx="883867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Модель Штакельберга – последовательное принятие решений: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Фирма 1 (лидер) выбирает объем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Фирма 2 (последователь) наблюдает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ru-RU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 и выбирает </a:t>
            </a:r>
            <a:r>
              <a:rPr lang="en-US" altLang="ru-RU" sz="2200" i="1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q</a:t>
            </a:r>
            <a:r>
              <a:rPr lang="ru-RU" altLang="ru-RU" sz="2200" baseline="-250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Цена устанавливается из условия очищения рынка.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9016" y="2916842"/>
            <a:ext cx="883867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Решение методом обратной индукции: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Фирма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2: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Фирма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1:</a:t>
            </a:r>
            <a:endParaRPr lang="en-US" altLang="ru-RU" sz="2200" b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241424"/>
              </p:ext>
            </p:extLst>
          </p:nvPr>
        </p:nvGraphicFramePr>
        <p:xfrm>
          <a:off x="1528853" y="3283514"/>
          <a:ext cx="3451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Уравнение" r:id="rId3" imgW="1917360" imgH="330120" progId="Equation.3">
                  <p:embed/>
                </p:oleObj>
              </mc:Choice>
              <mc:Fallback>
                <p:oleObj name="Уравнение" r:id="rId3" imgW="1917360" imgH="330120" progId="Equation.3">
                  <p:embed/>
                  <p:pic>
                    <p:nvPicPr>
                      <p:cNvPr id="115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853" y="3283514"/>
                        <a:ext cx="34512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068673"/>
              </p:ext>
            </p:extLst>
          </p:nvPr>
        </p:nvGraphicFramePr>
        <p:xfrm>
          <a:off x="5051147" y="3075928"/>
          <a:ext cx="19431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Уравнение" r:id="rId5" imgW="1079280" imgH="419040" progId="Equation.3">
                  <p:embed/>
                </p:oleObj>
              </mc:Choice>
              <mc:Fallback>
                <p:oleObj name="Уравнение" r:id="rId5" imgW="1079280" imgH="419040" progId="Equation.3">
                  <p:embed/>
                  <p:pic>
                    <p:nvPicPr>
                      <p:cNvPr id="1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147" y="3075928"/>
                        <a:ext cx="19431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585484"/>
              </p:ext>
            </p:extLst>
          </p:nvPr>
        </p:nvGraphicFramePr>
        <p:xfrm>
          <a:off x="1535482" y="3685060"/>
          <a:ext cx="4800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Уравнение" r:id="rId7" imgW="2666880" imgH="482400" progId="Equation.3">
                  <p:embed/>
                </p:oleObj>
              </mc:Choice>
              <mc:Fallback>
                <p:oleObj name="Уравнение" r:id="rId7" imgW="2666880" imgH="482400" progId="Equation.3">
                  <p:embed/>
                  <p:pic>
                    <p:nvPicPr>
                      <p:cNvPr id="1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482" y="3685060"/>
                        <a:ext cx="48006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427766"/>
              </p:ext>
            </p:extLst>
          </p:nvPr>
        </p:nvGraphicFramePr>
        <p:xfrm>
          <a:off x="1566294" y="4419510"/>
          <a:ext cx="5280026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Уравнение" r:id="rId9" imgW="2933640" imgH="482400" progId="Equation.3">
                  <p:embed/>
                </p:oleObj>
              </mc:Choice>
              <mc:Fallback>
                <p:oleObj name="Уравнение" r:id="rId9" imgW="2933640" imgH="482400" progId="Equation.3">
                  <p:embed/>
                  <p:pic>
                    <p:nvPicPr>
                      <p:cNvPr id="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294" y="4419510"/>
                        <a:ext cx="5280026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617581"/>
              </p:ext>
            </p:extLst>
          </p:nvPr>
        </p:nvGraphicFramePr>
        <p:xfrm>
          <a:off x="1544547" y="5195428"/>
          <a:ext cx="50736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Уравнение" r:id="rId11" imgW="2819160" imgH="482400" progId="Equation.3">
                  <p:embed/>
                </p:oleObj>
              </mc:Choice>
              <mc:Fallback>
                <p:oleObj name="Уравнение" r:id="rId11" imgW="2819160" imgH="482400" progId="Equation.3">
                  <p:embed/>
                  <p:pic>
                    <p:nvPicPr>
                      <p:cNvPr id="1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547" y="5195428"/>
                        <a:ext cx="50736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562849"/>
              </p:ext>
            </p:extLst>
          </p:nvPr>
        </p:nvGraphicFramePr>
        <p:xfrm>
          <a:off x="1533525" y="5817909"/>
          <a:ext cx="628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Уравнение" r:id="rId13" imgW="3492360" imgH="571320" progId="Equation.3">
                  <p:embed/>
                </p:oleObj>
              </mc:Choice>
              <mc:Fallback>
                <p:oleObj name="Уравнение" r:id="rId13" imgW="3492360" imgH="571320" progId="Equation.3">
                  <p:embed/>
                  <p:pic>
                    <p:nvPicPr>
                      <p:cNvPr id="1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817909"/>
                        <a:ext cx="6286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43695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Сравнительный анализ моделей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20674" y="1084773"/>
            <a:ext cx="902332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Результаты для модели Штакельберга в количественной дуополии: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Лидер всегда повышает выпуск по сравнению с одновременной игрой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Если товары являются заменителями (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&gt;0)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, то</a:t>
            </a:r>
            <a:b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последователь сокращает выпуск при увеличении суммарных продаж;</a:t>
            </a:r>
            <a:b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цены падают, лидер выигрывает, последователь проигрывает.</a:t>
            </a:r>
            <a:endParaRPr lang="en-US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Если товары являются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дополняющими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&lt;0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то</a:t>
            </a:r>
            <a:b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последователь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увеличивает выпуск;</a:t>
            </a:r>
            <a:b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цена лидера падает, но цена последователя растет;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/>
            </a:r>
            <a:b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лидер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выигрывает, последователь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выигрывает еще сильнее.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5855" y="4303098"/>
            <a:ext cx="902332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Результаты для модели Штакельберга в ценовой дуополии: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Лидер всегда повышает цену по сравнению с одновременной игрой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Если товары являются заменителями (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&gt;0)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, то</a:t>
            </a:r>
            <a:b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последователь подрезает лидера;</a:t>
            </a:r>
            <a:b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лидер выигрывает, последователь выигрывает еще сильнее.</a:t>
            </a:r>
            <a:endParaRPr lang="en-US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Если товары являются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дополняющими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altLang="ru-RU" sz="2200" b="1" i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&lt;0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то</a:t>
            </a:r>
            <a:b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</a:b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последователь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снижает цену; лидер выигрывает;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последователь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теряет.</a:t>
            </a:r>
            <a:endParaRPr lang="en-US" altLang="ru-RU" sz="2200" dirty="0"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973394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Стратегические субституты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стратегические комплементы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20674" y="1497146"/>
            <a:ext cx="897850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Качественные результаты при стратегическом взаимодействии зависит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от наклона кривых реакции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!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Отрицательный   стратегии фирм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стратегические субституты;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Положительный  </a:t>
            </a:r>
            <a:r>
              <a:rPr lang="ru-RU" altLang="ru-RU" sz="2200" dirty="0">
                <a:latin typeface="Times New Roman Cyr" panose="02020603050405020304" pitchFamily="18" charset="0"/>
                <a:sym typeface="Symbol" panose="05050102010706020507" pitchFamily="18" charset="2"/>
              </a:rPr>
              <a:t>стратегии фирм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стратегические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комплементы.</a:t>
            </a:r>
            <a:endParaRPr lang="ru-RU" altLang="ru-RU" sz="2200" b="1" dirty="0">
              <a:solidFill>
                <a:srgbClr val="00FFFF"/>
              </a:solidFill>
              <a:latin typeface="Times New Roman Cyr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5855" y="3012184"/>
            <a:ext cx="90233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Стратегические субституты: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Количественная олигополия, товары-заменители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Ценовая олигополия, дополняющие товары.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926" y="4170739"/>
            <a:ext cx="90233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Стратегические комплементы: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Количественная олигополия, дополняющие товары</a:t>
            </a:r>
            <a:r>
              <a:rPr lang="en-US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200" dirty="0" smtClean="0">
              <a:latin typeface="Times New Roman Cyr" panose="02020603050405020304" pitchFamily="18" charset="0"/>
              <a:sym typeface="Symbol" panose="05050102010706020507" pitchFamily="18" charset="2"/>
            </a:endParaRPr>
          </a:p>
          <a:p>
            <a:pPr marL="358775" indent="-358775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Ценовая олигополия, товары-заменители.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54" y="5329294"/>
            <a:ext cx="899780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Результаты не зависят по отдельности </a:t>
            </a:r>
            <a:r>
              <a:rPr lang="ru-RU" altLang="ru-RU" sz="2200" dirty="0" smtClean="0">
                <a:latin typeface="Times New Roman Cyr" panose="02020603050405020304" pitchFamily="18" charset="0"/>
                <a:sym typeface="Symbol" panose="05050102010706020507" pitchFamily="18" charset="2"/>
              </a:rPr>
              <a:t>от того, конкуренция – по ценам или объемам; товары – субституты или комплементы!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Важна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комбина-ция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  <a:sym typeface="Symbol" panose="05050102010706020507" pitchFamily="18" charset="2"/>
              </a:rPr>
              <a:t> факторов!</a:t>
            </a:r>
          </a:p>
        </p:txBody>
      </p:sp>
    </p:spTree>
    <p:extLst>
      <p:ext uri="{BB962C8B-B14F-4D97-AF65-F5344CB8AC3E}">
        <p14:creationId xmlns:p14="http://schemas.microsoft.com/office/powerpoint/2010/main" val="340760830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20484</TotalTime>
  <Words>942</Words>
  <Application>Microsoft Office PowerPoint</Application>
  <PresentationFormat>Экран (4:3)</PresentationFormat>
  <Paragraphs>173</Paragraphs>
  <Slides>13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747</cp:revision>
  <dcterms:created xsi:type="dcterms:W3CDTF">1997-05-19T02:18:46Z</dcterms:created>
  <dcterms:modified xsi:type="dcterms:W3CDTF">2019-02-05T09:31:13Z</dcterms:modified>
</cp:coreProperties>
</file>