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1" r:id="rId2"/>
    <p:sldId id="421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36" r:id="rId12"/>
    <p:sldId id="445" r:id="rId13"/>
    <p:sldId id="3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4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017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01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01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7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4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18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22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7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18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18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34808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4.1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Модели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пространственного размещения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Шаг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Выбор расположения: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квадратичных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здержек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1528" y="1528829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Максимизация прибыли: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528" y="3138335"/>
            <a:ext cx="33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Эффект размера рынка:</a:t>
            </a:r>
          </a:p>
        </p:txBody>
      </p:sp>
      <p:graphicFrame>
        <p:nvGraphicFramePr>
          <p:cNvPr id="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76254"/>
              </p:ext>
            </p:extLst>
          </p:nvPr>
        </p:nvGraphicFramePr>
        <p:xfrm>
          <a:off x="399437" y="1887538"/>
          <a:ext cx="5667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Уравнение" r:id="rId4" imgW="3149280" imgH="342720" progId="Equation.3">
                  <p:embed/>
                </p:oleObj>
              </mc:Choice>
              <mc:Fallback>
                <p:oleObj name="Уравнение" r:id="rId4" imgW="3149280" imgH="342720" progId="Equation.3">
                  <p:embed/>
                  <p:pic>
                    <p:nvPicPr>
                      <p:cNvPr id="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37" y="1887538"/>
                        <a:ext cx="5667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01527" y="5589887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Равновесие: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Действует принцип максимальной дифференциации, обе фирмы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распола-гаются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на концах интервала.</a:t>
            </a:r>
          </a:p>
        </p:txBody>
      </p:sp>
      <p:graphicFrame>
        <p:nvGraphicFramePr>
          <p:cNvPr id="14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836657"/>
              </p:ext>
            </p:extLst>
          </p:nvPr>
        </p:nvGraphicFramePr>
        <p:xfrm>
          <a:off x="382833" y="2308225"/>
          <a:ext cx="36560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Уравнение" r:id="rId6" imgW="2031840" imgH="507960" progId="Equation.3">
                  <p:embed/>
                </p:oleObj>
              </mc:Choice>
              <mc:Fallback>
                <p:oleObj name="Уравнение" r:id="rId6" imgW="2031840" imgH="507960" progId="Equation.3">
                  <p:embed/>
                  <p:pic>
                    <p:nvPicPr>
                      <p:cNvPr id="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33" y="2308225"/>
                        <a:ext cx="36560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903233"/>
              </p:ext>
            </p:extLst>
          </p:nvPr>
        </p:nvGraphicFramePr>
        <p:xfrm>
          <a:off x="317745" y="3568700"/>
          <a:ext cx="21034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Уравнение" r:id="rId8" imgW="1168200" imgH="393480" progId="Equation.3">
                  <p:embed/>
                </p:oleObj>
              </mc:Choice>
              <mc:Fallback>
                <p:oleObj name="Уравнение" r:id="rId8" imgW="1168200" imgH="393480" progId="Equation.3">
                  <p:embed/>
                  <p:pic>
                    <p:nvPicPr>
                      <p:cNvPr id="1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45" y="3568700"/>
                        <a:ext cx="21034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581280" y="3159054"/>
            <a:ext cx="33749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Эффект конкуренции:</a:t>
            </a:r>
          </a:p>
        </p:txBody>
      </p:sp>
      <p:graphicFrame>
        <p:nvGraphicFramePr>
          <p:cNvPr id="1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54419"/>
              </p:ext>
            </p:extLst>
          </p:nvPr>
        </p:nvGraphicFramePr>
        <p:xfrm>
          <a:off x="3763963" y="3506788"/>
          <a:ext cx="52339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Уравнение" r:id="rId10" imgW="2908080" imgH="482400" progId="Equation.3">
                  <p:embed/>
                </p:oleObj>
              </mc:Choice>
              <mc:Fallback>
                <p:oleObj name="Уравнение" r:id="rId10" imgW="2908080" imgH="482400" progId="Equation.3">
                  <p:embed/>
                  <p:pic>
                    <p:nvPicPr>
                      <p:cNvPr id="1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3506788"/>
                        <a:ext cx="52339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01528" y="4425658"/>
            <a:ext cx="33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Суммарный эффект:</a:t>
            </a:r>
          </a:p>
        </p:txBody>
      </p:sp>
      <p:graphicFrame>
        <p:nvGraphicFramePr>
          <p:cNvPr id="20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38786"/>
              </p:ext>
            </p:extLst>
          </p:nvPr>
        </p:nvGraphicFramePr>
        <p:xfrm>
          <a:off x="367325" y="4755905"/>
          <a:ext cx="37925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Уравнение" r:id="rId12" imgW="2108160" imgH="482400" progId="Equation.3">
                  <p:embed/>
                </p:oleObj>
              </mc:Choice>
              <mc:Fallback>
                <p:oleObj name="Уравнение" r:id="rId12" imgW="2108160" imgH="482400" progId="Equation.3">
                  <p:embed/>
                  <p:pic>
                    <p:nvPicPr>
                      <p:cNvPr id="1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25" y="4755905"/>
                        <a:ext cx="37925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4478414" y="4780540"/>
            <a:ext cx="39446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Оптимальное значение: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*=0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Аналогично,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 = 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37673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3" grpId="0"/>
      <p:bldP spid="16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Вертикальная дифференциация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3090" y="3074411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Фирма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производит более качественную продукцию: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4645" y="1217884"/>
            <a:ext cx="887739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До сих пор рассматривали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горизонтальную дифференциацию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, при ко-торой разные потребители предпочитали разные фирмы (расположение в пространстве; вкусы)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Вертикальная дифференциация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означает, что все потребители пред-почитают одну и ту же фирму.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67517" y="3852574"/>
            <a:ext cx="533148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61950" indent="-3619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При одинаковых ценах все потребители предпочитают продукцию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61950" indent="-3619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У более фирмы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– более высокая цена.</a:t>
            </a:r>
            <a:endParaRPr lang="en-US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61950" indent="-3619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Разные потребители по-разному 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оце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нивают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важность качества.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67718"/>
              </p:ext>
            </p:extLst>
          </p:nvPr>
        </p:nvGraphicFramePr>
        <p:xfrm>
          <a:off x="525342" y="3460873"/>
          <a:ext cx="57610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Уравнение" r:id="rId4" imgW="3200400" imgH="215640" progId="Equation.3">
                  <p:embed/>
                </p:oleObj>
              </mc:Choice>
              <mc:Fallback>
                <p:oleObj name="Уравнение" r:id="rId4" imgW="3200400" imgH="215640" progId="Equation.3">
                  <p:embed/>
                  <p:pic>
                    <p:nvPicPr>
                      <p:cNvPr id="1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42" y="3460873"/>
                        <a:ext cx="57610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Группа 19"/>
          <p:cNvGrpSpPr/>
          <p:nvPr/>
        </p:nvGrpSpPr>
        <p:grpSpPr>
          <a:xfrm>
            <a:off x="5630096" y="3683328"/>
            <a:ext cx="3309583" cy="2591825"/>
            <a:chOff x="-327302" y="1721095"/>
            <a:chExt cx="4535270" cy="3033829"/>
          </a:xfrm>
        </p:grpSpPr>
        <p:sp>
          <p:nvSpPr>
            <p:cNvPr id="21" name="Line 67"/>
            <p:cNvSpPr>
              <a:spLocks noChangeShapeType="1"/>
            </p:cNvSpPr>
            <p:nvPr/>
          </p:nvSpPr>
          <p:spPr bwMode="auto">
            <a:xfrm flipV="1">
              <a:off x="2352453" y="2942641"/>
              <a:ext cx="0" cy="496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 flipV="1">
              <a:off x="3717623" y="3449123"/>
              <a:ext cx="0" cy="82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-327302" y="1958213"/>
              <a:ext cx="4535270" cy="2796711"/>
              <a:chOff x="-120285" y="1958213"/>
              <a:chExt cx="3979698" cy="2796711"/>
            </a:xfrm>
          </p:grpSpPr>
          <p:sp>
            <p:nvSpPr>
              <p:cNvPr id="26" name="Line 64"/>
              <p:cNvSpPr>
                <a:spLocks noChangeShapeType="1"/>
              </p:cNvSpPr>
              <p:nvPr/>
            </p:nvSpPr>
            <p:spPr bwMode="auto">
              <a:xfrm>
                <a:off x="560997" y="2020175"/>
                <a:ext cx="0" cy="26784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Line 65"/>
              <p:cNvSpPr>
                <a:spLocks noChangeShapeType="1"/>
              </p:cNvSpPr>
              <p:nvPr/>
            </p:nvSpPr>
            <p:spPr bwMode="auto">
              <a:xfrm flipV="1">
                <a:off x="560998" y="3487261"/>
                <a:ext cx="319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Rectangle 70"/>
              <p:cNvSpPr>
                <a:spLocks noChangeArrowheads="1"/>
              </p:cNvSpPr>
              <p:nvPr/>
            </p:nvSpPr>
            <p:spPr bwMode="auto">
              <a:xfrm>
                <a:off x="3422446" y="2954145"/>
                <a:ext cx="436967" cy="533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29" name="Rectangle 70"/>
              <p:cNvSpPr>
                <a:spLocks noChangeArrowheads="1"/>
              </p:cNvSpPr>
              <p:nvPr/>
            </p:nvSpPr>
            <p:spPr bwMode="auto">
              <a:xfrm>
                <a:off x="44019" y="1958213"/>
                <a:ext cx="425808" cy="466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U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31" name="Rectangle 70"/>
              <p:cNvSpPr>
                <a:spLocks noChangeArrowheads="1"/>
              </p:cNvSpPr>
              <p:nvPr/>
            </p:nvSpPr>
            <p:spPr bwMode="auto">
              <a:xfrm>
                <a:off x="3250420" y="3538138"/>
                <a:ext cx="344053" cy="471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>
                    <a:latin typeface="Times New Roman Cyr" pitchFamily="18" charset="0"/>
                  </a:rPr>
                  <a:t>1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048582" y="3502926"/>
                    <a:ext cx="436967" cy="5331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/>
                      <a:buChar char="u"/>
                      <a:defRPr sz="32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/>
                      <a:buChar char="u"/>
                      <a:defRPr sz="28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Monotype Sorts"/>
                      <a:buChar char="u"/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/>
                      <a:buChar char="u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Monotype Sorts"/>
                      <a:buChar char="u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65000"/>
                      <a:buFont typeface="Monotype Sorts"/>
                      <a:buChar char="u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65000"/>
                      <a:buFont typeface="Monotype Sorts"/>
                      <a:buChar char="u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65000"/>
                      <a:buFont typeface="Monotype Sorts"/>
                      <a:buChar char="u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65000"/>
                      <a:buFont typeface="Monotype Sorts"/>
                      <a:buChar char="u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ru-RU" altLang="ru-RU" sz="2200" i="1" baseline="-25000" dirty="0">
                      <a:latin typeface="Times New Roman Cyr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48582" y="3502926"/>
                    <a:ext cx="436967" cy="5331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000" r="-51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70"/>
              <p:cNvSpPr>
                <a:spLocks noChangeArrowheads="1"/>
              </p:cNvSpPr>
              <p:nvPr/>
            </p:nvSpPr>
            <p:spPr bwMode="auto">
              <a:xfrm>
                <a:off x="-120285" y="4221808"/>
                <a:ext cx="593534" cy="533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–</a:t>
                </a:r>
                <a:r>
                  <a:rPr lang="en-US" altLang="ru-RU" sz="2200" i="1" dirty="0" err="1" smtClean="0"/>
                  <a:t>p</a:t>
                </a:r>
                <a:r>
                  <a:rPr lang="en-US" altLang="ru-RU" sz="2200" i="1" baseline="-25000" dirty="0" err="1" smtClean="0"/>
                  <a:t>B</a:t>
                </a:r>
                <a:endParaRPr lang="ru-RU" altLang="ru-RU" sz="2200" i="1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1432508" y="2090365"/>
                <a:ext cx="1159656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1</a:t>
                </a:r>
                <a:r>
                  <a:rPr lang="en-US" altLang="ru-RU" sz="2200" dirty="0" smtClean="0"/>
                  <a:t>(</a:t>
                </a:r>
                <a:r>
                  <a:rPr lang="en-US" altLang="ru-RU" sz="2200" i="1" dirty="0" smtClean="0"/>
                  <a:t>p</a:t>
                </a:r>
                <a:r>
                  <a:rPr lang="en-US" altLang="ru-RU" sz="2200" baseline="-25000" dirty="0" smtClean="0"/>
                  <a:t>2</a:t>
                </a:r>
                <a:r>
                  <a:rPr lang="en-US" altLang="ru-RU" sz="2200" dirty="0" smtClean="0"/>
                  <a:t>)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  <p:sp>
            <p:nvSpPr>
              <p:cNvPr id="43" name="Rectangle 70"/>
              <p:cNvSpPr>
                <a:spLocks noChangeArrowheads="1"/>
              </p:cNvSpPr>
              <p:nvPr/>
            </p:nvSpPr>
            <p:spPr bwMode="auto">
              <a:xfrm>
                <a:off x="-120285" y="3593083"/>
                <a:ext cx="589929" cy="533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–</a:t>
                </a:r>
                <a:r>
                  <a:rPr lang="en-US" altLang="ru-RU" sz="2200" i="1" dirty="0" err="1" smtClean="0"/>
                  <a:t>p</a:t>
                </a:r>
                <a:r>
                  <a:rPr lang="en-US" altLang="ru-RU" sz="2200" i="1" baseline="-25000" dirty="0" err="1" smtClean="0"/>
                  <a:t>A</a:t>
                </a:r>
                <a:endParaRPr lang="ru-RU" altLang="ru-RU" sz="2200" i="1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44" name="Rectangle 70"/>
              <p:cNvSpPr>
                <a:spLocks noChangeArrowheads="1"/>
              </p:cNvSpPr>
              <p:nvPr/>
            </p:nvSpPr>
            <p:spPr bwMode="auto">
              <a:xfrm>
                <a:off x="554461" y="3015729"/>
                <a:ext cx="344053" cy="471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 smtClean="0">
                    <a:latin typeface="Times New Roman Cyr" pitchFamily="18" charset="0"/>
                  </a:rPr>
                  <a:t>0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p:grp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V="1">
              <a:off x="444815" y="1721095"/>
              <a:ext cx="3242173" cy="2767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Овал 24"/>
            <p:cNvSpPr/>
            <p:nvPr/>
          </p:nvSpPr>
          <p:spPr bwMode="auto">
            <a:xfrm>
              <a:off x="2246702" y="2825009"/>
              <a:ext cx="146626" cy="1302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2" name="Line 67"/>
            <p:cNvSpPr>
              <a:spLocks noChangeShapeType="1"/>
            </p:cNvSpPr>
            <p:nvPr/>
          </p:nvSpPr>
          <p:spPr bwMode="auto">
            <a:xfrm flipV="1">
              <a:off x="441641" y="2196575"/>
              <a:ext cx="3245347" cy="1663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8134469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Вертикальная дифференциация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4645" y="1217884"/>
            <a:ext cx="88773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Двухуровневая игра: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Шаг 1.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Фирмы выбирают качество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Шаг 2.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Фирмы наблюдают качество и выбирают цены </a:t>
            </a:r>
            <a:r>
              <a:rPr lang="en-US" altLang="ru-RU" sz="2200" i="1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i="1" baseline="-250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altLang="ru-RU" sz="2200" i="1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i="1" baseline="-250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57065" y="2455756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Безразличный потребитель: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65958"/>
              </p:ext>
            </p:extLst>
          </p:nvPr>
        </p:nvGraphicFramePr>
        <p:xfrm>
          <a:off x="3982146" y="2344930"/>
          <a:ext cx="31099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Уравнение" r:id="rId4" imgW="1726920" imgH="393480" progId="Equation.3">
                  <p:embed/>
                </p:oleObj>
              </mc:Choice>
              <mc:Fallback>
                <p:oleObj name="Уравнение" r:id="rId4" imgW="1726920" imgH="393480" progId="Equation.3">
                  <p:embed/>
                  <p:pic>
                    <p:nvPicPr>
                      <p:cNvPr id="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146" y="2344930"/>
                        <a:ext cx="31099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34645" y="3054619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Максимизация прибыли: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4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646915"/>
              </p:ext>
            </p:extLst>
          </p:nvPr>
        </p:nvGraphicFramePr>
        <p:xfrm>
          <a:off x="3603625" y="2909888"/>
          <a:ext cx="4802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Уравнение" r:id="rId6" imgW="2666880" imgH="431640" progId="Equation.3">
                  <p:embed/>
                </p:oleObj>
              </mc:Choice>
              <mc:Fallback>
                <p:oleObj name="Уравнение" r:id="rId6" imgW="2666880" imgH="431640" progId="Equation.3">
                  <p:embed/>
                  <p:pic>
                    <p:nvPicPr>
                      <p:cNvPr id="3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2909888"/>
                        <a:ext cx="48021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34645" y="3624634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Кривые реакции: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169639"/>
              </p:ext>
            </p:extLst>
          </p:nvPr>
        </p:nvGraphicFramePr>
        <p:xfrm>
          <a:off x="2581275" y="3486150"/>
          <a:ext cx="35226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Уравнение" r:id="rId8" imgW="1955520" imgH="393480" progId="Equation.3">
                  <p:embed/>
                </p:oleObj>
              </mc:Choice>
              <mc:Fallback>
                <p:oleObj name="Уравнение" r:id="rId8" imgW="1955520" imgH="393480" progId="Equation.3">
                  <p:embed/>
                  <p:pic>
                    <p:nvPicPr>
                      <p:cNvPr id="3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486150"/>
                        <a:ext cx="352266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34645" y="4264137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Равновесные цены: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0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81058"/>
              </p:ext>
            </p:extLst>
          </p:nvPr>
        </p:nvGraphicFramePr>
        <p:xfrm>
          <a:off x="2817813" y="4125913"/>
          <a:ext cx="40036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Уравнение" r:id="rId10" imgW="2222280" imgH="393480" progId="Equation.3">
                  <p:embed/>
                </p:oleObj>
              </mc:Choice>
              <mc:Fallback>
                <p:oleObj name="Уравнение" r:id="rId10" imgW="2222280" imgH="393480" progId="Equation.3">
                  <p:embed/>
                  <p:pic>
                    <p:nvPicPr>
                      <p:cNvPr id="3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4125913"/>
                        <a:ext cx="40036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38015" y="4847999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Равновесные прибыли: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6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560032"/>
              </p:ext>
            </p:extLst>
          </p:nvPr>
        </p:nvGraphicFramePr>
        <p:xfrm>
          <a:off x="3324225" y="4733925"/>
          <a:ext cx="39814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Уравнение" r:id="rId12" imgW="2209680" imgH="393480" progId="Equation.3">
                  <p:embed/>
                </p:oleObj>
              </mc:Choice>
              <mc:Fallback>
                <p:oleObj name="Уравнение" r:id="rId12" imgW="2209680" imgH="393480" progId="Equation.3">
                  <p:embed/>
                  <p:pic>
                    <p:nvPicPr>
                      <p:cNvPr id="4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733925"/>
                        <a:ext cx="39814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57065" y="5437111"/>
            <a:ext cx="88773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Сохраняется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принцип максимальной дифференциации.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Первая 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фир-ма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отказывается от технологии, повышающей качество, даже если она достается бесплатно.</a:t>
            </a:r>
          </a:p>
        </p:txBody>
      </p:sp>
    </p:spTree>
    <p:extLst>
      <p:ext uri="{BB962C8B-B14F-4D97-AF65-F5344CB8AC3E}">
        <p14:creationId xmlns:p14="http://schemas.microsoft.com/office/powerpoint/2010/main" val="115314001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3" grpId="0"/>
      <p:bldP spid="35" grpId="0"/>
      <p:bldP spid="37" grpId="0"/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Хотеллинга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(1929)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Классическая модель пространственной дифференциации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«Мороженое на пляже»</a:t>
            </a: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равномерно распределены на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[0;1]</a:t>
            </a:r>
            <a:b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возможно, в пространстве вкусов).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Фирмы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 предельными издержками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рас-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положены на концах интервала (эндогенный вы-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бор расположения – позднее!)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одновременно назначают цены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с единичным спросом оценивают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товар в величину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издержки линейны и равны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2" name="Picture 9" descr="Pic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0" y="1659732"/>
            <a:ext cx="2833166" cy="21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Pic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0" y="4097902"/>
            <a:ext cx="2833166" cy="21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Прямоугольник 33"/>
          <p:cNvSpPr/>
          <p:nvPr/>
        </p:nvSpPr>
        <p:spPr>
          <a:xfrm>
            <a:off x="83946" y="4914174"/>
            <a:ext cx="88789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Безразличный потребитель: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достаточно высоком уровне оценки блага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(1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слева выбирают фирму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справа –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низкой оценке (или высоких ценах) покрывается только часть рынка.</a:t>
            </a:r>
          </a:p>
        </p:txBody>
      </p:sp>
      <p:graphicFrame>
        <p:nvGraphicFramePr>
          <p:cNvPr id="3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491242"/>
              </p:ext>
            </p:extLst>
          </p:nvPr>
        </p:nvGraphicFramePr>
        <p:xfrm>
          <a:off x="3225800" y="5622925"/>
          <a:ext cx="25812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Уравнение" r:id="rId6" imgW="1434960" imgH="215640" progId="Equation.3">
                  <p:embed/>
                </p:oleObj>
              </mc:Choice>
              <mc:Fallback>
                <p:oleObj name="Уравнение" r:id="rId6" imgW="1434960" imgH="215640" progId="Equation.3">
                  <p:embed/>
                  <p:pic>
                    <p:nvPicPr>
                      <p:cNvPr id="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622925"/>
                        <a:ext cx="25812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Хотеллинга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(1929)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Максимизация прибыли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0340" y="4369177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Цены и прибыли растут при росте транспортных издержек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фирмы любят дифференциацию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31284"/>
              </p:ext>
            </p:extLst>
          </p:nvPr>
        </p:nvGraphicFramePr>
        <p:xfrm>
          <a:off x="422275" y="1489075"/>
          <a:ext cx="41354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Уравнение" r:id="rId4" imgW="2298600" imgH="431640" progId="Equation.3">
                  <p:embed/>
                </p:oleObj>
              </mc:Choice>
              <mc:Fallback>
                <p:oleObj name="Уравнение" r:id="rId4" imgW="2298600" imgH="431640" progId="Equation.3">
                  <p:embed/>
                  <p:pic>
                    <p:nvPicPr>
                      <p:cNvPr id="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489075"/>
                        <a:ext cx="41354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392566"/>
              </p:ext>
            </p:extLst>
          </p:nvPr>
        </p:nvGraphicFramePr>
        <p:xfrm>
          <a:off x="5588000" y="2105025"/>
          <a:ext cx="1851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Уравнение" r:id="rId6" imgW="1028520" imgH="393480" progId="Equation.3">
                  <p:embed/>
                </p:oleObj>
              </mc:Choice>
              <mc:Fallback>
                <p:oleObj name="Уравнение" r:id="rId6" imgW="1028520" imgH="393480" progId="Equation.3">
                  <p:embed/>
                  <p:pic>
                    <p:nvPicPr>
                      <p:cNvPr id="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105025"/>
                        <a:ext cx="18510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537530"/>
              </p:ext>
            </p:extLst>
          </p:nvPr>
        </p:nvGraphicFramePr>
        <p:xfrm>
          <a:off x="388696" y="2069365"/>
          <a:ext cx="5048251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Уравнение" r:id="rId8" imgW="2806560" imgH="457200" progId="Equation.3">
                  <p:embed/>
                </p:oleObj>
              </mc:Choice>
              <mc:Fallback>
                <p:oleObj name="Уравнение" r:id="rId8" imgW="2806560" imgH="457200" progId="Equation.3">
                  <p:embed/>
                  <p:pic>
                    <p:nvPicPr>
                      <p:cNvPr id="1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96" y="2069365"/>
                        <a:ext cx="5048251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5436" y="2790588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Аналогичная кривая реакции будет и для второй фирмы.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Ситуация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стратегических комплементов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цены положительно связаны).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5435" y="3570266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510488"/>
              </p:ext>
            </p:extLst>
          </p:nvPr>
        </p:nvGraphicFramePr>
        <p:xfrm>
          <a:off x="388696" y="3780213"/>
          <a:ext cx="47767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Уравнение" r:id="rId10" imgW="2654280" imgH="393480" progId="Equation.3">
                  <p:embed/>
                </p:oleObj>
              </mc:Choice>
              <mc:Fallback>
                <p:oleObj name="Уравнение" r:id="rId10" imgW="2654280" imgH="393480" progId="Equation.3">
                  <p:embed/>
                  <p:pic>
                    <p:nvPicPr>
                      <p:cNvPr id="1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96" y="3780213"/>
                        <a:ext cx="47767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01531" y="5415025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отсутствии дифференциации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0,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цены равны издержкам, прибыли нулевые (классический Бертран).</a:t>
            </a:r>
          </a:p>
        </p:txBody>
      </p:sp>
    </p:spTree>
    <p:extLst>
      <p:ext uri="{BB962C8B-B14F-4D97-AF65-F5344CB8AC3E}">
        <p14:creationId xmlns:p14="http://schemas.microsoft.com/office/powerpoint/2010/main" val="220184236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13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низкой ценности блага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покрытия рынка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Максимальную цену с учетом транспортных издержек платит потреби-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тель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0,5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ценность должна покрывать данную величину: </a:t>
            </a:r>
          </a:p>
        </p:txBody>
      </p:sp>
      <p:graphicFrame>
        <p:nvGraphicFramePr>
          <p:cNvPr id="1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936695"/>
              </p:ext>
            </p:extLst>
          </p:nvPr>
        </p:nvGraphicFramePr>
        <p:xfrm>
          <a:off x="412022" y="2243138"/>
          <a:ext cx="49133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Уравнение" r:id="rId4" imgW="2730240" imgH="203040" progId="Equation.3">
                  <p:embed/>
                </p:oleObj>
              </mc:Choice>
              <mc:Fallback>
                <p:oleObj name="Уравнение" r:id="rId4" imgW="2730240" imgH="20304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22" y="2243138"/>
                        <a:ext cx="49133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121172"/>
              </p:ext>
            </p:extLst>
          </p:nvPr>
        </p:nvGraphicFramePr>
        <p:xfrm>
          <a:off x="411165" y="3639038"/>
          <a:ext cx="38163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Уравнение" r:id="rId6" imgW="2120760" imgH="393480" progId="Equation.3">
                  <p:embed/>
                </p:oleObj>
              </mc:Choice>
              <mc:Fallback>
                <p:oleObj name="Уравнение" r:id="rId6" imgW="2120760" imgH="393480" progId="Equation.3">
                  <p:embed/>
                  <p:pic>
                    <p:nvPicPr>
                      <p:cNvPr id="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5" y="3639038"/>
                        <a:ext cx="38163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87925" y="4782204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Данное условие выполняется если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0,5,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т.е.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5667" y="2656918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в условиях непокрытого рынка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превращаются в локальных монополистов. Последний потреби-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тель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фирмы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 низкой ценности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+ 1,5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891230"/>
              </p:ext>
            </p:extLst>
          </p:nvPr>
        </p:nvGraphicFramePr>
        <p:xfrm>
          <a:off x="373068" y="4149725"/>
          <a:ext cx="8572501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Уравнение" r:id="rId8" imgW="4762440" imgH="419040" progId="Equation.3">
                  <p:embed/>
                </p:oleObj>
              </mc:Choice>
              <mc:Fallback>
                <p:oleObj name="Уравнение" r:id="rId8" imgW="4762440" imgH="419040" progId="Equation.3">
                  <p:embed/>
                  <p:pic>
                    <p:nvPicPr>
                      <p:cNvPr id="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8" y="4149725"/>
                        <a:ext cx="8572501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87925" y="5259620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 цена будет установлена на уровне</a:t>
            </a:r>
          </a:p>
        </p:txBody>
      </p:sp>
      <p:graphicFrame>
        <p:nvGraphicFramePr>
          <p:cNvPr id="1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553601"/>
              </p:ext>
            </p:extLst>
          </p:nvPr>
        </p:nvGraphicFramePr>
        <p:xfrm>
          <a:off x="818902" y="5321423"/>
          <a:ext cx="1965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Уравнение" r:id="rId10" imgW="1091880" imgH="203040" progId="Equation.3">
                  <p:embed/>
                </p:oleObj>
              </mc:Choice>
              <mc:Fallback>
                <p:oleObj name="Уравнение" r:id="rId10" imgW="1091880" imgH="203040" progId="Equation.3">
                  <p:embed/>
                  <p:pic>
                    <p:nvPicPr>
                      <p:cNvPr id="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02" y="5321423"/>
                        <a:ext cx="1965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673743"/>
              </p:ext>
            </p:extLst>
          </p:nvPr>
        </p:nvGraphicFramePr>
        <p:xfrm>
          <a:off x="7219950" y="5230813"/>
          <a:ext cx="15557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Уравнение" r:id="rId12" imgW="863280" imgH="253800" progId="Equation.3">
                  <p:embed/>
                </p:oleObj>
              </mc:Choice>
              <mc:Fallback>
                <p:oleObj name="Уравнение" r:id="rId12" imgW="863280" imgH="253800" progId="Equation.3">
                  <p:embed/>
                  <p:pic>
                    <p:nvPicPr>
                      <p:cNvPr id="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5230813"/>
                        <a:ext cx="15557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87925" y="5686425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Вторая фирма </a:t>
            </a:r>
            <a:r>
              <a:rPr lang="ru-RU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действует аналогично.</a:t>
            </a:r>
          </a:p>
        </p:txBody>
      </p:sp>
    </p:spTree>
    <p:extLst>
      <p:ext uri="{BB962C8B-B14F-4D97-AF65-F5344CB8AC3E}">
        <p14:creationId xmlns:p14="http://schemas.microsoft.com/office/powerpoint/2010/main" val="30801553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4" grpId="0"/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квадратичных издержек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издержки могут возрастать более, чем линейно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12877"/>
              </p:ext>
            </p:extLst>
          </p:nvPr>
        </p:nvGraphicFramePr>
        <p:xfrm>
          <a:off x="406523" y="1438153"/>
          <a:ext cx="49593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Уравнение" r:id="rId4" imgW="2755800" imgH="393480" progId="Equation.3">
                  <p:embed/>
                </p:oleObj>
              </mc:Choice>
              <mc:Fallback>
                <p:oleObj name="Уравнение" r:id="rId4" imgW="2755800" imgH="39348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23" y="1438153"/>
                        <a:ext cx="49593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01532" y="1985424"/>
            <a:ext cx="88789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Выводы по модели: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по распределению рынка полностью совпадает со случаем линейных издержек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равновесные цены и прибыли в случае покрытия рынка останутся теми же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Потребительский излишек окажется другим.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общем случае различные функции издержек могут приводить к разным результатам и по распределению рынка.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1531" y="5251695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Эмпирика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большинстве гравитационных моделей торговли эластичность торговли по расстоянию по абсолютной величине превышает единицу. Косвенно это указывает на восприятие издержек как более, чем линейных.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1531" y="4440495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Альтернативный взгляд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издержки растут менее, чем линейно.</a:t>
            </a:r>
          </a:p>
        </p:txBody>
      </p:sp>
    </p:spTree>
    <p:extLst>
      <p:ext uri="{BB962C8B-B14F-4D97-AF65-F5344CB8AC3E}">
        <p14:creationId xmlns:p14="http://schemas.microsoft.com/office/powerpoint/2010/main" val="20528955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Хотеллинга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эндогенным расположением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519775"/>
            <a:ext cx="88789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Упрощенный вариант с фиксированными ценами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Обеим фирмам выгодно встать точно по центру (при произвольном рас-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пределении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в позицию медианного потребителя), одна обслуживает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ле-вую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а вторая – правую часть рынка.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Действует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минимальной дифференциации.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1531" y="5620975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трех и более фирм не существует устойчивого равновесия.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1531" y="4493248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Аналогичный результат возникает в модели политической конкуренции в двухпартийной системе 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Downs ‘1957, JPE).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1531" y="3344162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различных фиксированных ценах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встает по центру (в позицию медианного потребителя), фирма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некотором удалении, минимальном для захвата «своей» части рынка.</a:t>
            </a:r>
          </a:p>
        </p:txBody>
      </p:sp>
    </p:spTree>
    <p:extLst>
      <p:ext uri="{BB962C8B-B14F-4D97-AF65-F5344CB8AC3E}">
        <p14:creationId xmlns:p14="http://schemas.microsoft.com/office/powerpoint/2010/main" val="328221223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Хотеллинга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эндогенным расположением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519775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Двухуровневая игра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выбирают расположение.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учетом выбранного расположения фирмы выбирают цены.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1529" y="4381327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Результат:</a:t>
            </a:r>
            <a:endParaRPr lang="ru-RU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«Эффект конкуренции» доминирует, фирмы предпочитают располагаться на концах интервала (действует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максимальной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дифференци-ации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хотя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Хотеллинг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считал иначе.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1530" y="2647502"/>
            <a:ext cx="88789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Trade-off: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«Эффект конкуренции»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фирмы хотят дифференцироваться для большей рыночной власти.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«Эффект размера рынка»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фирмы хотят быть ближе к центру для уменьшения транспортных издержек потребителей.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1529" y="5915802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согласуется с общественным оптимумом: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b="1" i="1" spc="-20" baseline="-25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</a:t>
            </a:r>
            <a:r>
              <a:rPr lang="en-US" sz="2200" b="1" i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1/4.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0692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Шаг 2. Выбор цен: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с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лучай линейных издержек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519779"/>
            <a:ext cx="88789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Формализация модели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расположены на расстоянии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 левого и правого края отрезка,  0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1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1.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выбирают фирму с учетом цен и транспортных издержек.</a:t>
            </a:r>
          </a:p>
          <a:p>
            <a:pPr marL="352425" lvl="0" indent="-3524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Рынок полностью покрыт.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1528" y="3304883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линейных издержек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разрывный спрос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одномоментно захватывает весь спрос правее фирмы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разница цен перекрывает транспортные издержки на проезд между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мами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(1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527" y="4838325"/>
            <a:ext cx="887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Замечание 1.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Серьезные неудобства при анализе такого спроса.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1527" y="5666015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Замечание 2.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существует статического равновесия – стадия ценовой войны и 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по-следующий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скачкообразный рост цен.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80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Шаг 2. Выбор цен: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квадратичных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здержек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537360"/>
            <a:ext cx="8878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Безразличный потребитель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endParaRPr lang="en-US" sz="36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Спрос фирмы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 слева + половина между + эффект конкуренции.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1528" y="2882844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Максимизация прибыли: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527" y="3929364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Кривая реакции: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99193" y="4823377"/>
            <a:ext cx="85637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возрастает при росте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стратегические комплементы) 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высокая дифференциация); сокращается при росте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жесткая конкуренция)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05224"/>
              </p:ext>
            </p:extLst>
          </p:nvPr>
        </p:nvGraphicFramePr>
        <p:xfrm>
          <a:off x="439982" y="1770425"/>
          <a:ext cx="7496176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Уравнение" r:id="rId4" imgW="4165560" imgH="419040" progId="Equation.3">
                  <p:embed/>
                </p:oleObj>
              </mc:Choice>
              <mc:Fallback>
                <p:oleObj name="Уравнение" r:id="rId4" imgW="4165560" imgH="41904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82" y="1770425"/>
                        <a:ext cx="7496176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167533"/>
              </p:ext>
            </p:extLst>
          </p:nvPr>
        </p:nvGraphicFramePr>
        <p:xfrm>
          <a:off x="457935" y="3190385"/>
          <a:ext cx="56197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Уравнение" r:id="rId6" imgW="3124080" imgH="457200" progId="Equation.3">
                  <p:embed/>
                </p:oleObj>
              </mc:Choice>
              <mc:Fallback>
                <p:oleObj name="Уравнение" r:id="rId6" imgW="3124080" imgH="457200" progId="Equation.3">
                  <p:embed/>
                  <p:pic>
                    <p:nvPicPr>
                      <p:cNvPr id="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35" y="3190385"/>
                        <a:ext cx="56197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647373"/>
              </p:ext>
            </p:extLst>
          </p:nvPr>
        </p:nvGraphicFramePr>
        <p:xfrm>
          <a:off x="416779" y="4286980"/>
          <a:ext cx="39084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Уравнение" r:id="rId8" imgW="2171520" imgH="393480" progId="Equation.3">
                  <p:embed/>
                </p:oleObj>
              </mc:Choice>
              <mc:Fallback>
                <p:oleObj name="Уравнение" r:id="rId8" imgW="2171520" imgH="393480" progId="Equation.3">
                  <p:embed/>
                  <p:pic>
                    <p:nvPicPr>
                      <p:cNvPr id="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79" y="4286980"/>
                        <a:ext cx="39084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01527" y="5625057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Равновесие:</a:t>
            </a:r>
          </a:p>
        </p:txBody>
      </p:sp>
      <p:graphicFrame>
        <p:nvGraphicFramePr>
          <p:cNvPr id="1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884610"/>
              </p:ext>
            </p:extLst>
          </p:nvPr>
        </p:nvGraphicFramePr>
        <p:xfrm>
          <a:off x="435098" y="5871550"/>
          <a:ext cx="39544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Уравнение" r:id="rId10" imgW="2197080" imgH="431640" progId="Equation.3">
                  <p:embed/>
                </p:oleObj>
              </mc:Choice>
              <mc:Fallback>
                <p:oleObj name="Уравнение" r:id="rId10" imgW="2197080" imgH="43164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8" y="5871550"/>
                        <a:ext cx="39544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2895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2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20909</TotalTime>
  <Words>962</Words>
  <Application>Microsoft Office PowerPoint</Application>
  <PresentationFormat>Экран (4:3)</PresentationFormat>
  <Paragraphs>144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790</cp:revision>
  <dcterms:created xsi:type="dcterms:W3CDTF">1997-05-19T02:18:46Z</dcterms:created>
  <dcterms:modified xsi:type="dcterms:W3CDTF">2019-02-05T09:31:39Z</dcterms:modified>
</cp:coreProperties>
</file>