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sldIdLst>
    <p:sldId id="291" r:id="rId2"/>
    <p:sldId id="421" r:id="rId3"/>
    <p:sldId id="438" r:id="rId4"/>
    <p:sldId id="440" r:id="rId5"/>
    <p:sldId id="439" r:id="rId6"/>
    <p:sldId id="441" r:id="rId7"/>
    <p:sldId id="442" r:id="rId8"/>
    <p:sldId id="443" r:id="rId9"/>
    <p:sldId id="444" r:id="rId10"/>
    <p:sldId id="446" r:id="rId11"/>
    <p:sldId id="445" r:id="rId12"/>
    <p:sldId id="448" r:id="rId13"/>
    <p:sldId id="447" r:id="rId14"/>
    <p:sldId id="449" r:id="rId15"/>
    <p:sldId id="450" r:id="rId16"/>
    <p:sldId id="375" r:id="rId1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C0C0C0"/>
    <a:srgbClr val="6666FF"/>
    <a:srgbClr val="CC0066"/>
    <a:srgbClr val="99678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Средний стиль 1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1EBBBCC-DAD2-459C-BE2E-F6DE35CF9A28}" styleName="Темный стиль 2 —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5" autoAdjust="0"/>
    <p:restoredTop sz="94364" autoAdjust="0"/>
  </p:normalViewPr>
  <p:slideViewPr>
    <p:cSldViewPr snapToGrid="0">
      <p:cViewPr varScale="1">
        <p:scale>
          <a:sx n="66" d="100"/>
          <a:sy n="66" d="100"/>
        </p:scale>
        <p:origin x="127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w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4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452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143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0898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4151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8163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8245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253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2319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443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1336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1423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1520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653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728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4BF2B-EDCC-4238-9875-5C67E1AFDEE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937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25197-A4C5-4721-A87C-344BCE667719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50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8AAA0-B2D9-4C59-B273-892D0141489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87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A675-512E-45D7-B0FE-82DE76E5B89E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7108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B883A-5F90-4AC3-921E-9665592E6AA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07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AAA3E-90FA-40A8-979B-A694495C6C37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5677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A41A-A7B1-46FE-9765-07487C8E2C1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994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2D8A1-9A0E-4138-A57D-EBBD0FF74E5F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909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97A9-0AF9-44CC-A973-30D979A420C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94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590E-5841-4875-A72E-9F4435973AC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570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0B772-AC5B-4868-A056-9B13DBDAE7B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931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781102A1-7DE0-4B25-AF63-EB521F448DE8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7.emf"/><Relationship Id="rId5" Type="http://schemas.openxmlformats.org/officeDocument/2006/relationships/image" Target="../media/image24.e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2.e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9.emf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1.emf"/><Relationship Id="rId5" Type="http://schemas.openxmlformats.org/officeDocument/2006/relationships/image" Target="../media/image28.e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6.wmf"/><Relationship Id="rId5" Type="http://schemas.openxmlformats.org/officeDocument/2006/relationships/image" Target="../media/image33.e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2166261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195040"/>
            <a:ext cx="90106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Теория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отраслевых рынков</a:t>
            </a:r>
            <a:endParaRPr lang="ru-RU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0" y="4520290"/>
            <a:ext cx="914399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Лекция 4.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2</a:t>
            </a:r>
            <a:endParaRPr lang="en-US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Вход на рынок</a:t>
            </a:r>
            <a:endParaRPr lang="ru-RU" altLang="ru-RU" sz="36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313117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70"/>
          <p:cNvSpPr txBox="1">
            <a:spLocks noChangeArrowheads="1"/>
          </p:cNvSpPr>
          <p:nvPr/>
        </p:nvSpPr>
        <p:spPr bwMode="auto">
          <a:xfrm>
            <a:off x="129808" y="1200269"/>
            <a:ext cx="8923337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r>
              <a:rPr lang="ru-RU" altLang="ru-RU" sz="22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Предположения модели:</a:t>
            </a:r>
          </a:p>
          <a:p>
            <a:pPr>
              <a:buFontTx/>
              <a:buAutoNum type="arabicPeriod"/>
            </a:pPr>
            <a:r>
              <a:rPr lang="ru-RU" altLang="ru-RU" sz="2200" dirty="0">
                <a:latin typeface="Times New Roman" panose="02020603050405020304" pitchFamily="18" charset="0"/>
              </a:rPr>
              <a:t>Линейный отраслевой спрос</a:t>
            </a:r>
          </a:p>
          <a:p>
            <a:pPr>
              <a:buFontTx/>
              <a:buAutoNum type="arabicPeriod"/>
            </a:pPr>
            <a:r>
              <a:rPr lang="ru-RU" altLang="ru-RU" sz="2200" dirty="0">
                <a:latin typeface="Times New Roman" panose="02020603050405020304" pitchFamily="18" charset="0"/>
              </a:rPr>
              <a:t> </a:t>
            </a:r>
            <a:r>
              <a:rPr lang="en-US" altLang="ru-RU" sz="2200" i="1" dirty="0">
                <a:latin typeface="Times New Roman" panose="02020603050405020304" pitchFamily="18" charset="0"/>
              </a:rPr>
              <a:t>n</a:t>
            </a:r>
            <a:r>
              <a:rPr lang="en-US" altLang="ru-RU" sz="2200" dirty="0">
                <a:latin typeface="Times New Roman" panose="02020603050405020304" pitchFamily="18" charset="0"/>
              </a:rPr>
              <a:t> </a:t>
            </a:r>
            <a:r>
              <a:rPr lang="ru-RU" altLang="ru-RU" sz="2200" dirty="0">
                <a:latin typeface="Times New Roman" panose="02020603050405020304" pitchFamily="18" charset="0"/>
              </a:rPr>
              <a:t>одинаковых </a:t>
            </a:r>
            <a:r>
              <a:rPr lang="ru-RU" altLang="ru-RU" sz="2200" dirty="0" err="1">
                <a:latin typeface="Times New Roman" panose="02020603050405020304" pitchFamily="18" charset="0"/>
              </a:rPr>
              <a:t>олигополистов</a:t>
            </a:r>
            <a:r>
              <a:rPr lang="ru-RU" altLang="ru-RU" sz="2200" dirty="0">
                <a:latin typeface="Times New Roman" panose="02020603050405020304" pitchFamily="18" charset="0"/>
              </a:rPr>
              <a:t> с линейными издержками</a:t>
            </a:r>
          </a:p>
          <a:p>
            <a:pPr>
              <a:buFontTx/>
              <a:buAutoNum type="arabicPeriod"/>
            </a:pPr>
            <a:r>
              <a:rPr lang="ru-RU" altLang="ru-RU" sz="2200" dirty="0" err="1">
                <a:latin typeface="Times New Roman" panose="02020603050405020304" pitchFamily="18" charset="0"/>
              </a:rPr>
              <a:t>Олигополисты</a:t>
            </a:r>
            <a:r>
              <a:rPr lang="ru-RU" altLang="ru-RU" sz="2200" dirty="0">
                <a:latin typeface="Times New Roman" panose="02020603050405020304" pitchFamily="18" charset="0"/>
              </a:rPr>
              <a:t> конкурируют по объемам.</a:t>
            </a:r>
          </a:p>
          <a:p>
            <a:pPr>
              <a:buFontTx/>
              <a:buAutoNum type="arabicPeriod"/>
            </a:pPr>
            <a:r>
              <a:rPr lang="ru-RU" altLang="ru-RU" sz="2200" dirty="0">
                <a:latin typeface="Times New Roman" panose="02020603050405020304" pitchFamily="18" charset="0"/>
              </a:rPr>
              <a:t>Количество фирм </a:t>
            </a:r>
            <a:r>
              <a:rPr lang="en-US" altLang="ru-RU" sz="2200" i="1" dirty="0">
                <a:latin typeface="Times New Roman" panose="02020603050405020304" pitchFamily="18" charset="0"/>
              </a:rPr>
              <a:t>n</a:t>
            </a:r>
            <a:r>
              <a:rPr lang="en-US" altLang="ru-RU" sz="2200" dirty="0">
                <a:latin typeface="Times New Roman" panose="02020603050405020304" pitchFamily="18" charset="0"/>
              </a:rPr>
              <a:t> </a:t>
            </a:r>
            <a:r>
              <a:rPr lang="ru-RU" altLang="ru-RU" sz="2200" dirty="0">
                <a:latin typeface="Times New Roman" panose="02020603050405020304" pitchFamily="18" charset="0"/>
              </a:rPr>
              <a:t>определяется </a:t>
            </a:r>
            <a:r>
              <a:rPr lang="ru-RU" altLang="ru-RU" sz="2200" dirty="0" smtClean="0">
                <a:latin typeface="Times New Roman" panose="02020603050405020304" pitchFamily="18" charset="0"/>
              </a:rPr>
              <a:t>из </a:t>
            </a:r>
            <a:r>
              <a:rPr lang="ru-RU" altLang="ru-RU" sz="2200" dirty="0">
                <a:latin typeface="Times New Roman" panose="02020603050405020304" pitchFamily="18" charset="0"/>
              </a:rPr>
              <a:t>условия нулевой прибыли.</a:t>
            </a:r>
          </a:p>
        </p:txBody>
      </p:sp>
      <p:graphicFrame>
        <p:nvGraphicFramePr>
          <p:cNvPr id="12292" name="Object 1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986262"/>
              </p:ext>
            </p:extLst>
          </p:nvPr>
        </p:nvGraphicFramePr>
        <p:xfrm>
          <a:off x="4056744" y="1628549"/>
          <a:ext cx="1214690" cy="300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4" name="Уравнение" r:id="rId3" imgW="809793" imgH="200126" progId="Equation.3">
                  <p:embed/>
                </p:oleObj>
              </mc:Choice>
              <mc:Fallback>
                <p:oleObj name="Уравнение" r:id="rId3" imgW="809793" imgH="200126" progId="Equation.3">
                  <p:embed/>
                  <p:pic>
                    <p:nvPicPr>
                      <p:cNvPr id="12292" name="Object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744" y="1628549"/>
                        <a:ext cx="1214690" cy="300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1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711758"/>
              </p:ext>
            </p:extLst>
          </p:nvPr>
        </p:nvGraphicFramePr>
        <p:xfrm>
          <a:off x="7304652" y="1974772"/>
          <a:ext cx="1843310" cy="314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5" name="Формула" r:id="rId5" imgW="1228873" imgH="209601" progId="Equation.3">
                  <p:embed/>
                </p:oleObj>
              </mc:Choice>
              <mc:Fallback>
                <p:oleObj name="Формула" r:id="rId5" imgW="1228873" imgH="209601" progId="Equation.3">
                  <p:embed/>
                  <p:pic>
                    <p:nvPicPr>
                      <p:cNvPr id="12293" name="Object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652" y="1974772"/>
                        <a:ext cx="1843310" cy="3144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1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686648"/>
              </p:ext>
            </p:extLst>
          </p:nvPr>
        </p:nvGraphicFramePr>
        <p:xfrm>
          <a:off x="571132" y="3199382"/>
          <a:ext cx="6886454" cy="771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6" name="Формула" r:id="rId7" imgW="4590969" imgH="514338" progId="Equation.3">
                  <p:embed/>
                </p:oleObj>
              </mc:Choice>
              <mc:Fallback>
                <p:oleObj name="Формула" r:id="rId7" imgW="4590969" imgH="514338" progId="Equation.3">
                  <p:embed/>
                  <p:pic>
                    <p:nvPicPr>
                      <p:cNvPr id="12294" name="Object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132" y="3199382"/>
                        <a:ext cx="6886454" cy="7715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181"/>
          <p:cNvSpPr txBox="1">
            <a:spLocks noChangeArrowheads="1"/>
          </p:cNvSpPr>
          <p:nvPr/>
        </p:nvSpPr>
        <p:spPr bwMode="auto">
          <a:xfrm>
            <a:off x="120282" y="2973049"/>
            <a:ext cx="352280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r>
              <a:rPr lang="ru-RU" altLang="ru-RU" sz="22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Максимизация прибыли:</a:t>
            </a:r>
          </a:p>
        </p:txBody>
      </p:sp>
      <p:graphicFrame>
        <p:nvGraphicFramePr>
          <p:cNvPr id="12296" name="Object 1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796258"/>
              </p:ext>
            </p:extLst>
          </p:nvPr>
        </p:nvGraphicFramePr>
        <p:xfrm>
          <a:off x="571131" y="3780542"/>
          <a:ext cx="2585966" cy="528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7" name="Формула" r:id="rId9" imgW="1723977" imgH="352494" progId="Equation.3">
                  <p:embed/>
                </p:oleObj>
              </mc:Choice>
              <mc:Fallback>
                <p:oleObj name="Формула" r:id="rId9" imgW="1723977" imgH="352494" progId="Equation.3">
                  <p:embed/>
                  <p:pic>
                    <p:nvPicPr>
                      <p:cNvPr id="12296" name="Object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131" y="3780542"/>
                        <a:ext cx="2585966" cy="528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184"/>
          <p:cNvSpPr txBox="1">
            <a:spLocks noChangeArrowheads="1"/>
          </p:cNvSpPr>
          <p:nvPr/>
        </p:nvSpPr>
        <p:spPr bwMode="auto">
          <a:xfrm>
            <a:off x="120283" y="4194517"/>
            <a:ext cx="798988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r>
              <a:rPr lang="ru-RU" altLang="ru-RU" sz="22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Равновесные значения объемов поставок, цен и прибылей:</a:t>
            </a:r>
          </a:p>
        </p:txBody>
      </p:sp>
      <p:sp>
        <p:nvSpPr>
          <p:cNvPr id="12299" name="Text Box 193"/>
          <p:cNvSpPr txBox="1">
            <a:spLocks noChangeArrowheads="1"/>
          </p:cNvSpPr>
          <p:nvPr/>
        </p:nvSpPr>
        <p:spPr bwMode="auto">
          <a:xfrm>
            <a:off x="110758" y="5201896"/>
            <a:ext cx="483861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r>
              <a:rPr lang="ru-RU" altLang="ru-RU" sz="22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Равновесное число фирм на рынке:</a:t>
            </a:r>
          </a:p>
        </p:txBody>
      </p:sp>
      <p:graphicFrame>
        <p:nvGraphicFramePr>
          <p:cNvPr id="12300" name="Object 1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774471"/>
              </p:ext>
            </p:extLst>
          </p:nvPr>
        </p:nvGraphicFramePr>
        <p:xfrm>
          <a:off x="557753" y="5562711"/>
          <a:ext cx="4586430" cy="814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8" name="Формула" r:id="rId11" imgW="3057620" imgH="542765" progId="Equation.3">
                  <p:embed/>
                </p:oleObj>
              </mc:Choice>
              <mc:Fallback>
                <p:oleObj name="Формула" r:id="rId11" imgW="3057620" imgH="542765" progId="Equation.3">
                  <p:embed/>
                  <p:pic>
                    <p:nvPicPr>
                      <p:cNvPr id="12300" name="Object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753" y="5562711"/>
                        <a:ext cx="4586430" cy="814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Линейная модель</a:t>
            </a:r>
          </a:p>
        </p:txBody>
      </p:sp>
      <p:sp>
        <p:nvSpPr>
          <p:cNvPr id="17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10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18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4181198"/>
              </p:ext>
            </p:extLst>
          </p:nvPr>
        </p:nvGraphicFramePr>
        <p:xfrm>
          <a:off x="571131" y="4504643"/>
          <a:ext cx="7257600" cy="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" name="Уравнение" r:id="rId13" imgW="4838400" imgH="495000" progId="Equation.3">
                  <p:embed/>
                </p:oleObj>
              </mc:Choice>
              <mc:Fallback>
                <p:oleObj name="Уравнение" r:id="rId13" imgW="4838400" imgH="495000" progId="Equation.3">
                  <p:embed/>
                  <p:pic>
                    <p:nvPicPr>
                      <p:cNvPr id="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131" y="4504643"/>
                        <a:ext cx="7257600" cy="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738611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5" grpId="0"/>
      <p:bldP spid="12297" grpId="0"/>
      <p:bldP spid="1229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Общественный оптимум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vs 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равновесие</a:t>
            </a:r>
          </a:p>
        </p:txBody>
      </p:sp>
      <p:sp>
        <p:nvSpPr>
          <p:cNvPr id="2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11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163512" y="1498370"/>
            <a:ext cx="424094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r>
              <a:rPr lang="ru-RU" altLang="ru-RU" sz="22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Общественное благосостояние:</a:t>
            </a:r>
          </a:p>
        </p:txBody>
      </p:sp>
      <p:graphicFrame>
        <p:nvGraphicFramePr>
          <p:cNvPr id="6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972010"/>
              </p:ext>
            </p:extLst>
          </p:nvPr>
        </p:nvGraphicFramePr>
        <p:xfrm>
          <a:off x="527050" y="2508926"/>
          <a:ext cx="3914693" cy="814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Формула" r:id="rId4" imgW="2609795" imgH="542765" progId="Equation.3">
                  <p:embed/>
                </p:oleObj>
              </mc:Choice>
              <mc:Fallback>
                <p:oleObj name="Формула" r:id="rId4" imgW="2609795" imgH="542765" progId="Equation.3">
                  <p:embed/>
                  <p:pic>
                    <p:nvPicPr>
                      <p:cNvPr id="13316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2508926"/>
                        <a:ext cx="3914693" cy="814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5907313" y="1366660"/>
            <a:ext cx="3097047" cy="2856991"/>
            <a:chOff x="2061" y="4959"/>
            <a:chExt cx="3656" cy="3138"/>
          </a:xfrm>
        </p:grpSpPr>
        <p:sp>
          <p:nvSpPr>
            <p:cNvPr id="9" name="Line 64"/>
            <p:cNvSpPr>
              <a:spLocks noChangeShapeType="1"/>
            </p:cNvSpPr>
            <p:nvPr/>
          </p:nvSpPr>
          <p:spPr bwMode="auto">
            <a:xfrm>
              <a:off x="2507" y="5044"/>
              <a:ext cx="0" cy="25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2200"/>
            </a:p>
          </p:txBody>
        </p:sp>
        <p:sp>
          <p:nvSpPr>
            <p:cNvPr id="10" name="Line 65"/>
            <p:cNvSpPr>
              <a:spLocks noChangeShapeType="1"/>
            </p:cNvSpPr>
            <p:nvPr/>
          </p:nvSpPr>
          <p:spPr bwMode="auto">
            <a:xfrm>
              <a:off x="2507" y="7612"/>
              <a:ext cx="32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2200"/>
            </a:p>
          </p:txBody>
        </p:sp>
        <p:sp>
          <p:nvSpPr>
            <p:cNvPr id="11" name="Line 66"/>
            <p:cNvSpPr>
              <a:spLocks noChangeShapeType="1"/>
            </p:cNvSpPr>
            <p:nvPr/>
          </p:nvSpPr>
          <p:spPr bwMode="auto">
            <a:xfrm flipV="1">
              <a:off x="2509" y="6278"/>
              <a:ext cx="1123" cy="1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2200"/>
            </a:p>
          </p:txBody>
        </p:sp>
        <p:sp>
          <p:nvSpPr>
            <p:cNvPr id="12" name="Line 67"/>
            <p:cNvSpPr>
              <a:spLocks noChangeShapeType="1"/>
            </p:cNvSpPr>
            <p:nvPr/>
          </p:nvSpPr>
          <p:spPr bwMode="auto">
            <a:xfrm>
              <a:off x="2508" y="5446"/>
              <a:ext cx="2921" cy="2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2200"/>
            </a:p>
          </p:txBody>
        </p:sp>
        <p:sp>
          <p:nvSpPr>
            <p:cNvPr id="13" name="Line 68"/>
            <p:cNvSpPr>
              <a:spLocks noChangeShapeType="1"/>
            </p:cNvSpPr>
            <p:nvPr/>
          </p:nvSpPr>
          <p:spPr bwMode="auto">
            <a:xfrm flipH="1" flipV="1">
              <a:off x="2508" y="6780"/>
              <a:ext cx="1808" cy="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2200"/>
            </a:p>
          </p:txBody>
        </p:sp>
        <p:sp>
          <p:nvSpPr>
            <p:cNvPr id="14" name="Rectangle 69"/>
            <p:cNvSpPr>
              <a:spLocks noChangeArrowheads="1"/>
            </p:cNvSpPr>
            <p:nvPr/>
          </p:nvSpPr>
          <p:spPr bwMode="auto">
            <a:xfrm>
              <a:off x="2577" y="4959"/>
              <a:ext cx="285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9pPr>
            </a:lstStyle>
            <a:p>
              <a:pPr algn="ctr"/>
              <a:r>
                <a:rPr lang="en-US" altLang="ru-RU" sz="2200" i="1">
                  <a:latin typeface="Times New Roman" panose="02020603050405020304" pitchFamily="18" charset="0"/>
                </a:rPr>
                <a:t>p</a:t>
              </a:r>
              <a:endParaRPr lang="ru-RU" altLang="ru-RU" sz="2200"/>
            </a:p>
          </p:txBody>
        </p:sp>
        <p:sp>
          <p:nvSpPr>
            <p:cNvPr id="15" name="Rectangle 70"/>
            <p:cNvSpPr>
              <a:spLocks noChangeArrowheads="1"/>
            </p:cNvSpPr>
            <p:nvPr/>
          </p:nvSpPr>
          <p:spPr bwMode="auto">
            <a:xfrm>
              <a:off x="5316" y="6978"/>
              <a:ext cx="362" cy="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9pPr>
            </a:lstStyle>
            <a:p>
              <a:pPr algn="ctr"/>
              <a:r>
                <a:rPr lang="en-US" altLang="ru-RU" sz="2200" i="1" dirty="0">
                  <a:latin typeface="Times New Roman" panose="02020603050405020304" pitchFamily="18" charset="0"/>
                </a:rPr>
                <a:t>Q</a:t>
              </a:r>
              <a:endParaRPr lang="ru-RU" altLang="ru-RU" sz="2200" dirty="0"/>
            </a:p>
          </p:txBody>
        </p:sp>
        <p:sp>
          <p:nvSpPr>
            <p:cNvPr id="16" name="Rectangle 71"/>
            <p:cNvSpPr>
              <a:spLocks noChangeArrowheads="1"/>
            </p:cNvSpPr>
            <p:nvPr/>
          </p:nvSpPr>
          <p:spPr bwMode="auto">
            <a:xfrm>
              <a:off x="2061" y="5240"/>
              <a:ext cx="375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9pPr>
            </a:lstStyle>
            <a:p>
              <a:pPr algn="r"/>
              <a:r>
                <a:rPr lang="en-US" altLang="ru-RU" sz="2200" i="1">
                  <a:latin typeface="Times New Roman" panose="02020603050405020304" pitchFamily="18" charset="0"/>
                </a:rPr>
                <a:t>a</a:t>
              </a:r>
              <a:endParaRPr lang="ru-RU" altLang="ru-RU" sz="2200"/>
            </a:p>
          </p:txBody>
        </p:sp>
        <p:sp>
          <p:nvSpPr>
            <p:cNvPr id="17" name="Rectangle 72"/>
            <p:cNvSpPr>
              <a:spLocks noChangeArrowheads="1"/>
            </p:cNvSpPr>
            <p:nvPr/>
          </p:nvSpPr>
          <p:spPr bwMode="auto">
            <a:xfrm>
              <a:off x="2061" y="6104"/>
              <a:ext cx="443" cy="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9pPr>
            </a:lstStyle>
            <a:p>
              <a:pPr algn="r"/>
              <a:r>
                <a:rPr lang="en-US" altLang="ru-RU" sz="2200" i="1" dirty="0">
                  <a:latin typeface="Times New Roman" panose="02020603050405020304" pitchFamily="18" charset="0"/>
                </a:rPr>
                <a:t>p</a:t>
              </a:r>
              <a:r>
                <a:rPr lang="en-US" altLang="ru-RU" sz="2200" dirty="0">
                  <a:latin typeface="Times New Roman" panose="02020603050405020304" pitchFamily="18" charset="0"/>
                </a:rPr>
                <a:t>*</a:t>
              </a:r>
              <a:endParaRPr lang="ru-RU" altLang="ru-RU" sz="2200" dirty="0"/>
            </a:p>
          </p:txBody>
        </p:sp>
        <p:sp>
          <p:nvSpPr>
            <p:cNvPr id="18" name="Rectangle 73"/>
            <p:cNvSpPr>
              <a:spLocks noChangeArrowheads="1"/>
            </p:cNvSpPr>
            <p:nvPr/>
          </p:nvSpPr>
          <p:spPr bwMode="auto">
            <a:xfrm>
              <a:off x="2087" y="6628"/>
              <a:ext cx="347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9pPr>
            </a:lstStyle>
            <a:p>
              <a:pPr algn="r"/>
              <a:r>
                <a:rPr lang="en-US" altLang="ru-RU" sz="2200" i="1">
                  <a:latin typeface="Times New Roman" panose="02020603050405020304" pitchFamily="18" charset="0"/>
                </a:rPr>
                <a:t>c</a:t>
              </a:r>
              <a:endParaRPr lang="ru-RU" altLang="ru-RU" sz="2200"/>
            </a:p>
          </p:txBody>
        </p:sp>
        <p:sp>
          <p:nvSpPr>
            <p:cNvPr id="19" name="Line 74"/>
            <p:cNvSpPr>
              <a:spLocks noChangeShapeType="1"/>
            </p:cNvSpPr>
            <p:nvPr/>
          </p:nvSpPr>
          <p:spPr bwMode="auto">
            <a:xfrm flipV="1">
              <a:off x="3627" y="6283"/>
              <a:ext cx="1" cy="1321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2200"/>
            </a:p>
          </p:txBody>
        </p:sp>
        <p:sp>
          <p:nvSpPr>
            <p:cNvPr id="20" name="Rectangle 75"/>
            <p:cNvSpPr>
              <a:spLocks noChangeArrowheads="1"/>
            </p:cNvSpPr>
            <p:nvPr/>
          </p:nvSpPr>
          <p:spPr bwMode="auto">
            <a:xfrm>
              <a:off x="2862" y="7631"/>
              <a:ext cx="1625" cy="4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9pPr>
            </a:lstStyle>
            <a:p>
              <a:pPr algn="ctr"/>
              <a:r>
                <a:rPr lang="en-US" altLang="ru-RU" sz="2200" dirty="0">
                  <a:latin typeface="Times New Roman" panose="02020603050405020304" pitchFamily="18" charset="0"/>
                </a:rPr>
                <a:t>(</a:t>
              </a:r>
              <a:r>
                <a:rPr lang="en-US" altLang="ru-RU" sz="2200" i="1" dirty="0">
                  <a:latin typeface="Times New Roman" panose="02020603050405020304" pitchFamily="18" charset="0"/>
                </a:rPr>
                <a:t>a </a:t>
              </a:r>
              <a:r>
                <a:rPr lang="en-US" altLang="ru-RU" sz="2200" dirty="0">
                  <a:latin typeface="Times New Roman" panose="02020603050405020304" pitchFamily="18" charset="0"/>
                </a:rPr>
                <a:t>– </a:t>
              </a:r>
              <a:r>
                <a:rPr lang="en-US" altLang="ru-RU" sz="2200" i="1" dirty="0">
                  <a:latin typeface="Times New Roman" panose="02020603050405020304" pitchFamily="18" charset="0"/>
                </a:rPr>
                <a:t>p</a:t>
              </a:r>
              <a:r>
                <a:rPr lang="en-US" altLang="ru-RU" sz="2200" dirty="0">
                  <a:latin typeface="Times New Roman" panose="02020603050405020304" pitchFamily="18" charset="0"/>
                </a:rPr>
                <a:t>*)/</a:t>
              </a:r>
              <a:r>
                <a:rPr lang="en-US" altLang="ru-RU" sz="2200" i="1" dirty="0">
                  <a:latin typeface="Times New Roman" panose="02020603050405020304" pitchFamily="18" charset="0"/>
                </a:rPr>
                <a:t>b</a:t>
              </a:r>
              <a:endParaRPr lang="ru-RU" altLang="ru-RU" sz="2200" dirty="0"/>
            </a:p>
          </p:txBody>
        </p:sp>
        <p:sp>
          <p:nvSpPr>
            <p:cNvPr id="22" name="Rectangle 76"/>
            <p:cNvSpPr>
              <a:spLocks noChangeArrowheads="1"/>
            </p:cNvSpPr>
            <p:nvPr/>
          </p:nvSpPr>
          <p:spPr bwMode="auto">
            <a:xfrm>
              <a:off x="2551" y="5778"/>
              <a:ext cx="571" cy="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9pPr>
            </a:lstStyle>
            <a:p>
              <a:pPr algn="ctr"/>
              <a:r>
                <a:rPr lang="en-US" altLang="ru-RU" sz="2200" i="1" dirty="0">
                  <a:latin typeface="Times New Roman" panose="02020603050405020304" pitchFamily="18" charset="0"/>
                </a:rPr>
                <a:t>CS</a:t>
              </a:r>
              <a:endParaRPr lang="ru-RU" altLang="ru-RU" sz="2200" dirty="0"/>
            </a:p>
          </p:txBody>
        </p:sp>
        <p:sp>
          <p:nvSpPr>
            <p:cNvPr id="23" name="Rectangle 77"/>
            <p:cNvSpPr>
              <a:spLocks noChangeArrowheads="1"/>
            </p:cNvSpPr>
            <p:nvPr/>
          </p:nvSpPr>
          <p:spPr bwMode="auto">
            <a:xfrm>
              <a:off x="2495" y="6306"/>
              <a:ext cx="1132" cy="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 Cyr" panose="02020603050405020304" pitchFamily="18" charset="0"/>
                </a:defRPr>
              </a:lvl9pPr>
            </a:lstStyle>
            <a:p>
              <a:pPr algn="ctr"/>
              <a:r>
                <a:rPr lang="en-US" altLang="ru-RU" sz="2200" i="1" dirty="0" smtClean="0">
                  <a:latin typeface="Times New Roman" panose="02020603050405020304" pitchFamily="18" charset="0"/>
                </a:rPr>
                <a:t>n</a:t>
              </a:r>
              <a:r>
                <a:rPr lang="en-US" altLang="ru-RU" sz="2200" dirty="0" smtClean="0">
                  <a:latin typeface="Times New Roman" panose="02020603050405020304" pitchFamily="18" charset="0"/>
                </a:rPr>
                <a:t>(</a:t>
              </a:r>
              <a:r>
                <a:rPr lang="en-US" altLang="ru-RU" sz="2200" i="1" dirty="0" smtClean="0">
                  <a:latin typeface="Times New Roman" panose="02020603050405020304" pitchFamily="18" charset="0"/>
                  <a:sym typeface="Symbol" panose="05050102010706020507" pitchFamily="18" charset="2"/>
                </a:rPr>
                <a:t></a:t>
              </a:r>
              <a:r>
                <a:rPr lang="en-US" altLang="ru-RU" sz="2200" i="1" dirty="0" smtClean="0">
                  <a:latin typeface="Times New Roman" panose="02020603050405020304" pitchFamily="18" charset="0"/>
                </a:rPr>
                <a:t>+f </a:t>
              </a:r>
              <a:r>
                <a:rPr lang="en-US" altLang="ru-RU" sz="2200" dirty="0">
                  <a:latin typeface="Times New Roman" panose="02020603050405020304" pitchFamily="18" charset="0"/>
                </a:rPr>
                <a:t>)</a:t>
              </a:r>
              <a:endParaRPr lang="ru-RU" altLang="ru-RU" sz="2200" dirty="0"/>
            </a:p>
          </p:txBody>
        </p:sp>
      </p:grpSp>
      <p:sp>
        <p:nvSpPr>
          <p:cNvPr id="24" name="Text Box 81"/>
          <p:cNvSpPr txBox="1">
            <a:spLocks noChangeArrowheads="1"/>
          </p:cNvSpPr>
          <p:nvPr/>
        </p:nvSpPr>
        <p:spPr bwMode="auto">
          <a:xfrm>
            <a:off x="163512" y="3300535"/>
            <a:ext cx="504666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r>
              <a:rPr lang="ru-RU" altLang="ru-RU" sz="22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Общественно эффективное число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фирм всегда меньше равновесного!</a:t>
            </a:r>
            <a:endParaRPr lang="ru-RU" altLang="ru-RU" sz="2200" b="1" dirty="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120058"/>
              </p:ext>
            </p:extLst>
          </p:nvPr>
        </p:nvGraphicFramePr>
        <p:xfrm>
          <a:off x="509361" y="1815869"/>
          <a:ext cx="5586663" cy="799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name="Формула" r:id="rId6" imgW="3724442" imgH="533289" progId="Equation.3">
                  <p:embed/>
                </p:oleObj>
              </mc:Choice>
              <mc:Fallback>
                <p:oleObj name="Формула" r:id="rId6" imgW="3724442" imgH="533289" progId="Equation.3">
                  <p:embed/>
                  <p:pic>
                    <p:nvPicPr>
                      <p:cNvPr id="13319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361" y="1815869"/>
                        <a:ext cx="5586663" cy="7999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522307"/>
              </p:ext>
            </p:extLst>
          </p:nvPr>
        </p:nvGraphicFramePr>
        <p:xfrm>
          <a:off x="2923573" y="4270284"/>
          <a:ext cx="3200403" cy="330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name="Формула" r:id="rId8" imgW="2133602" imgH="200126" progId="Equation.3">
                  <p:embed/>
                </p:oleObj>
              </mc:Choice>
              <mc:Fallback>
                <p:oleObj name="Формула" r:id="rId8" imgW="2133602" imgH="200126" progId="Equation.3">
                  <p:embed/>
                  <p:pic>
                    <p:nvPicPr>
                      <p:cNvPr id="13320" name="Object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3573" y="4270284"/>
                        <a:ext cx="3200403" cy="330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57"/>
          <p:cNvSpPr txBox="1">
            <a:spLocks noChangeArrowheads="1"/>
          </p:cNvSpPr>
          <p:nvPr/>
        </p:nvSpPr>
        <p:spPr bwMode="auto">
          <a:xfrm>
            <a:off x="169863" y="4494665"/>
            <a:ext cx="355282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r>
              <a:rPr lang="ru-RU" altLang="ru-RU" sz="2200" dirty="0">
                <a:latin typeface="Times New Roman" panose="02020603050405020304" pitchFamily="18" charset="0"/>
              </a:rPr>
              <a:t>Равновесное число фирм</a:t>
            </a:r>
            <a:r>
              <a:rPr lang="ru-RU" altLang="ru-RU" sz="2200" dirty="0" smtClean="0">
                <a:latin typeface="Times New Roman" panose="02020603050405020304" pitchFamily="18" charset="0"/>
              </a:rPr>
              <a:t>: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7</a:t>
            </a:r>
            <a:endParaRPr lang="ru-RU" altLang="ru-RU" sz="2200" b="1" dirty="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Text Box 259"/>
          <p:cNvSpPr txBox="1">
            <a:spLocks noChangeArrowheads="1"/>
          </p:cNvSpPr>
          <p:nvPr/>
        </p:nvSpPr>
        <p:spPr bwMode="auto">
          <a:xfrm>
            <a:off x="3781775" y="4496732"/>
            <a:ext cx="525268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r>
              <a:rPr lang="ru-RU" altLang="ru-RU" sz="2200" dirty="0">
                <a:latin typeface="Times New Roman" panose="02020603050405020304" pitchFamily="18" charset="0"/>
              </a:rPr>
              <a:t>Общественно эффективное число фирм</a:t>
            </a:r>
            <a:r>
              <a:rPr lang="ru-RU" altLang="ru-RU" sz="2200" dirty="0" smtClean="0">
                <a:latin typeface="Times New Roman" panose="02020603050405020304" pitchFamily="18" charset="0"/>
              </a:rPr>
              <a:t>: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 3</a:t>
            </a:r>
            <a:endParaRPr lang="ru-RU" altLang="ru-RU" sz="2200" b="1" dirty="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" name="Group 2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970640"/>
              </p:ext>
            </p:extLst>
          </p:nvPr>
        </p:nvGraphicFramePr>
        <p:xfrm>
          <a:off x="226106" y="4972642"/>
          <a:ext cx="8788758" cy="1572992"/>
        </p:xfrm>
        <a:graphic>
          <a:graphicData uri="http://schemas.openxmlformats.org/drawingml/2006/table">
            <a:tbl>
              <a:tblPr/>
              <a:tblGrid>
                <a:gridCol w="24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9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17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8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1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89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853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52" marR="91452" marT="45748" marB="4574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marL="91452" marR="91452" marT="45748" marB="4574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endParaRPr kumimoji="0" 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52" marR="91452" marT="45748" marB="4574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  <a:endParaRPr kumimoji="0" 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52" marR="91452" marT="45748" marB="4574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</a:p>
                  </a:txBody>
                  <a:tcPr marL="91452" marR="91452" marT="45748" marB="4574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П</a:t>
                      </a:r>
                      <a:endParaRPr kumimoji="0" 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52" marR="91452" marT="45748" marB="4574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CS</a:t>
                      </a:r>
                      <a:endParaRPr kumimoji="0" 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52" marR="91452" marT="45748" marB="4574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ru-RU" sz="22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П</a:t>
                      </a:r>
                      <a:endParaRPr kumimoji="0" 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52" marR="91452" marT="45748" marB="4574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SW</a:t>
                      </a:r>
                      <a:endParaRPr kumimoji="0" lang="ru-RU" sz="2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52" marR="91452" marT="45748" marB="4574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53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Равновесие</a:t>
                      </a:r>
                    </a:p>
                  </a:txBody>
                  <a:tcPr marL="91452" marR="91452" marT="45748" marB="4574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L="91452" marR="91452" marT="45748" marB="4574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91452" marR="91452" marT="45748" marB="4574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35</a:t>
                      </a:r>
                    </a:p>
                  </a:txBody>
                  <a:tcPr marL="91452" marR="91452" marT="45748" marB="4574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marL="91452" marR="91452" marT="45748" marB="4574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91452" marR="91452" marT="45748" marB="4574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613</a:t>
                      </a:r>
                    </a:p>
                  </a:txBody>
                  <a:tcPr marL="91452" marR="91452" marT="45748" marB="4574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91452" marR="91452" marT="45748" marB="4574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613</a:t>
                      </a:r>
                    </a:p>
                  </a:txBody>
                  <a:tcPr marL="91452" marR="91452" marT="45748" marB="4574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53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Общест</a:t>
                      </a: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. оптимум</a:t>
                      </a:r>
                    </a:p>
                  </a:txBody>
                  <a:tcPr marL="91452" marR="91452" marT="45748" marB="4574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91452" marR="91452" marT="45748" marB="4574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L="91452" marR="91452" marT="45748" marB="4574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marL="91452" marR="91452" marT="45748" marB="4574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marL="91452" marR="91452" marT="45748" marB="4574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marL="91452" marR="91452" marT="45748" marB="4574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450</a:t>
                      </a:r>
                    </a:p>
                  </a:txBody>
                  <a:tcPr marL="91452" marR="91452" marT="45748" marB="4574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225</a:t>
                      </a:r>
                    </a:p>
                  </a:txBody>
                  <a:tcPr marL="91452" marR="91452" marT="45748" marB="4574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675</a:t>
                      </a:r>
                    </a:p>
                  </a:txBody>
                  <a:tcPr marL="91452" marR="91452" marT="45748" marB="4574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53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Монополия</a:t>
                      </a:r>
                    </a:p>
                  </a:txBody>
                  <a:tcPr marL="91452" marR="91452" marT="45748" marB="4574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91452" marR="91452" marT="45748" marB="4574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marL="91452" marR="91452" marT="45748" marB="4574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marL="91452" marR="91452" marT="45748" marB="4574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35</a:t>
                      </a:r>
                    </a:p>
                  </a:txBody>
                  <a:tcPr marL="91452" marR="91452" marT="45748" marB="4574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375</a:t>
                      </a:r>
                    </a:p>
                  </a:txBody>
                  <a:tcPr marL="91452" marR="91452" marT="45748" marB="4574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marL="91452" marR="91452" marT="45748" marB="4574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375</a:t>
                      </a:r>
                    </a:p>
                  </a:txBody>
                  <a:tcPr marL="91452" marR="91452" marT="45748" marB="4574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575</a:t>
                      </a:r>
                    </a:p>
                  </a:txBody>
                  <a:tcPr marL="91452" marR="91452" marT="45748" marB="4574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164873" y="4181469"/>
            <a:ext cx="291147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r>
              <a:rPr lang="ru-RU" altLang="ru-RU" sz="22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Численный пример:</a:t>
            </a:r>
          </a:p>
        </p:txBody>
      </p:sp>
    </p:spTree>
    <p:extLst>
      <p:ext uri="{BB962C8B-B14F-4D97-AF65-F5344CB8AC3E}">
        <p14:creationId xmlns:p14="http://schemas.microsoft.com/office/powerpoint/2010/main" val="410307994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/>
      <p:bldP spid="27" grpId="0"/>
      <p:bldP spid="29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Общий результат</a:t>
            </a:r>
          </a:p>
        </p:txBody>
      </p:sp>
      <p:sp>
        <p:nvSpPr>
          <p:cNvPr id="2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179388" y="1150712"/>
            <a:ext cx="54721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r>
              <a:rPr lang="ru-RU" altLang="ru-RU" sz="2200" b="1">
                <a:solidFill>
                  <a:srgbClr val="00FFFF"/>
                </a:solidFill>
                <a:latin typeface="Times New Roman" panose="02020603050405020304" pitchFamily="18" charset="0"/>
              </a:rPr>
              <a:t>Произвольная функция спроса:</a:t>
            </a:r>
          </a:p>
        </p:txBody>
      </p:sp>
      <p:sp>
        <p:nvSpPr>
          <p:cNvPr id="30" name="Прямоугольник 66"/>
          <p:cNvSpPr>
            <a:spLocks noChangeArrowheads="1"/>
          </p:cNvSpPr>
          <p:nvPr/>
        </p:nvSpPr>
        <p:spPr bwMode="auto">
          <a:xfrm>
            <a:off x="179388" y="1947637"/>
            <a:ext cx="89646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r>
              <a:rPr lang="ru-RU" altLang="ru-RU" sz="22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Произвольная стратегия поведения 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" panose="02020603050405020304" pitchFamily="18" charset="0"/>
              </a:rPr>
              <a:t>олигополистов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200" dirty="0">
                <a:latin typeface="Times New Roman" panose="02020603050405020304" pitchFamily="18" charset="0"/>
              </a:rPr>
              <a:t>(не только Курно!)</a:t>
            </a:r>
            <a:endParaRPr lang="ru-RU" altLang="ru-RU" sz="2200" dirty="0"/>
          </a:p>
        </p:txBody>
      </p:sp>
      <p:sp>
        <p:nvSpPr>
          <p:cNvPr id="33" name="Text Box 184"/>
          <p:cNvSpPr txBox="1">
            <a:spLocks noChangeArrowheads="1"/>
          </p:cNvSpPr>
          <p:nvPr/>
        </p:nvSpPr>
        <p:spPr bwMode="auto">
          <a:xfrm>
            <a:off x="179388" y="2679475"/>
            <a:ext cx="896461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69875" indent="-269875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r>
              <a:rPr lang="ru-RU" altLang="ru-RU" sz="2200">
                <a:cs typeface="Times New Roman Cyr" panose="02020603050405020304" pitchFamily="18" charset="0"/>
              </a:rPr>
              <a:t>1. Равновесный объем производства в фирме сокращается при росте числа фирм и усилении конкуренции:</a:t>
            </a:r>
          </a:p>
        </p:txBody>
      </p:sp>
      <p:sp>
        <p:nvSpPr>
          <p:cNvPr id="34" name="Text Box 193"/>
          <p:cNvSpPr txBox="1">
            <a:spLocks noChangeArrowheads="1"/>
          </p:cNvSpPr>
          <p:nvPr/>
        </p:nvSpPr>
        <p:spPr bwMode="auto">
          <a:xfrm>
            <a:off x="182563" y="1555525"/>
            <a:ext cx="460715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r>
              <a:rPr lang="ru-RU" altLang="ru-RU" sz="2200" b="1">
                <a:solidFill>
                  <a:srgbClr val="00FFFF"/>
                </a:solidFill>
                <a:latin typeface="Times New Roman" panose="02020603050405020304" pitchFamily="18" charset="0"/>
              </a:rPr>
              <a:t>Произвольная функция издержек: </a:t>
            </a:r>
          </a:p>
        </p:txBody>
      </p:sp>
      <p:sp>
        <p:nvSpPr>
          <p:cNvPr id="35" name="Text Box 193"/>
          <p:cNvSpPr txBox="1">
            <a:spLocks noChangeArrowheads="1"/>
          </p:cNvSpPr>
          <p:nvPr/>
        </p:nvSpPr>
        <p:spPr bwMode="auto">
          <a:xfrm>
            <a:off x="179388" y="3314475"/>
            <a:ext cx="85248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r>
              <a:rPr lang="ru-RU" altLang="ru-RU" sz="2200">
                <a:latin typeface="Times New Roman" panose="02020603050405020304" pitchFamily="18" charset="0"/>
              </a:rPr>
              <a:t>2. Цена превышает предельные издержки производства:</a:t>
            </a:r>
          </a:p>
        </p:txBody>
      </p:sp>
      <p:sp>
        <p:nvSpPr>
          <p:cNvPr id="36" name="Text Box 193"/>
          <p:cNvSpPr txBox="1">
            <a:spLocks noChangeArrowheads="1"/>
          </p:cNvSpPr>
          <p:nvPr/>
        </p:nvSpPr>
        <p:spPr bwMode="auto">
          <a:xfrm>
            <a:off x="166688" y="3687992"/>
            <a:ext cx="8867775" cy="110799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ru-RU" sz="2200" b="1" dirty="0">
                <a:solidFill>
                  <a:srgbClr val="00FFFF"/>
                </a:solidFill>
                <a:latin typeface="Times New Roman" pitchFamily="18" charset="0"/>
              </a:rPr>
              <a:t>Утверждение:</a:t>
            </a:r>
          </a:p>
          <a:p>
            <a:pPr algn="just">
              <a:defRPr/>
            </a:pPr>
            <a:r>
              <a:rPr lang="ru-RU" sz="2200" dirty="0">
                <a:latin typeface="Times New Roman" pitchFamily="18" charset="0"/>
              </a:rPr>
              <a:t>При выполнении (1</a:t>
            </a:r>
            <a:r>
              <a:rPr lang="ru-RU" sz="2200" dirty="0" smtClean="0">
                <a:latin typeface="Times New Roman" pitchFamily="18" charset="0"/>
              </a:rPr>
              <a:t>),(</a:t>
            </a:r>
            <a:r>
              <a:rPr lang="ru-RU" sz="2200" dirty="0">
                <a:latin typeface="Times New Roman" pitchFamily="18" charset="0"/>
              </a:rPr>
              <a:t>2) в равновесии для роста общественного </a:t>
            </a:r>
            <a:r>
              <a:rPr lang="ru-RU" sz="2200" dirty="0" err="1" smtClean="0">
                <a:latin typeface="Times New Roman" pitchFamily="18" charset="0"/>
              </a:rPr>
              <a:t>благосо</a:t>
            </a:r>
            <a:r>
              <a:rPr lang="ru-RU" sz="2200" dirty="0" smtClean="0">
                <a:latin typeface="Times New Roman" pitchFamily="18" charset="0"/>
              </a:rPr>
              <a:t>-стояния </a:t>
            </a:r>
            <a:r>
              <a:rPr lang="ru-RU" sz="2200" b="1" dirty="0">
                <a:solidFill>
                  <a:srgbClr val="00FFFF"/>
                </a:solidFill>
                <a:latin typeface="Times New Roman" pitchFamily="18" charset="0"/>
              </a:rPr>
              <a:t>ВСЕГДА</a:t>
            </a:r>
            <a:r>
              <a:rPr lang="ru-RU" sz="2200" dirty="0">
                <a:latin typeface="Times New Roman" pitchFamily="18" charset="0"/>
              </a:rPr>
              <a:t> необходимо уменьшать число фирм!</a:t>
            </a:r>
          </a:p>
        </p:txBody>
      </p:sp>
      <p:sp>
        <p:nvSpPr>
          <p:cNvPr id="37" name="Text Box 193"/>
          <p:cNvSpPr txBox="1">
            <a:spLocks noChangeArrowheads="1"/>
          </p:cNvSpPr>
          <p:nvPr/>
        </p:nvSpPr>
        <p:spPr bwMode="auto">
          <a:xfrm>
            <a:off x="179388" y="4709436"/>
            <a:ext cx="8856662" cy="212365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ru-RU" sz="2200" b="1" dirty="0">
                <a:solidFill>
                  <a:srgbClr val="00FFFF"/>
                </a:solidFill>
                <a:latin typeface="Times New Roman" pitchFamily="18" charset="0"/>
              </a:rPr>
              <a:t>Замечания:</a:t>
            </a:r>
          </a:p>
          <a:p>
            <a:pPr marL="269875" indent="-269875" algn="just">
              <a:buFontTx/>
              <a:buAutoNum type="arabicPeriod"/>
              <a:defRPr/>
            </a:pPr>
            <a:r>
              <a:rPr lang="ru-RU" sz="2200" dirty="0">
                <a:latin typeface="Times New Roman" pitchFamily="18" charset="0"/>
              </a:rPr>
              <a:t>Проверить свойство (1) часто сложно даже при заданных функций </a:t>
            </a:r>
            <a:r>
              <a:rPr lang="ru-RU" sz="2200" dirty="0" smtClean="0">
                <a:latin typeface="Times New Roman" pitchFamily="18" charset="0"/>
              </a:rPr>
              <a:t>спроса </a:t>
            </a:r>
            <a:r>
              <a:rPr lang="ru-RU" sz="2200" dirty="0">
                <a:latin typeface="Times New Roman" pitchFamily="18" charset="0"/>
              </a:rPr>
              <a:t>и издержек при известных стратегиях взаимодействия.</a:t>
            </a:r>
          </a:p>
          <a:p>
            <a:pPr marL="269875" indent="-269875" algn="just">
              <a:buFontTx/>
              <a:buAutoNum type="arabicPeriod"/>
              <a:defRPr/>
            </a:pPr>
            <a:r>
              <a:rPr lang="ru-RU" sz="2200" dirty="0">
                <a:latin typeface="Times New Roman" pitchFamily="18" charset="0"/>
              </a:rPr>
              <a:t>Не учитываются последствия изменения поведения компаний после сокращения их числа, в </a:t>
            </a:r>
            <a:r>
              <a:rPr lang="ru-RU" sz="2200" dirty="0" err="1">
                <a:latin typeface="Times New Roman" pitchFamily="18" charset="0"/>
              </a:rPr>
              <a:t>т.ч</a:t>
            </a:r>
            <a:r>
              <a:rPr lang="ru-RU" sz="2200" dirty="0">
                <a:latin typeface="Times New Roman" pitchFamily="18" charset="0"/>
              </a:rPr>
              <a:t>. сговора.</a:t>
            </a:r>
          </a:p>
          <a:p>
            <a:pPr marL="269875" indent="-269875">
              <a:buFontTx/>
              <a:buAutoNum type="arabicPeriod"/>
              <a:defRPr/>
            </a:pPr>
            <a:r>
              <a:rPr lang="ru-RU" sz="2200" dirty="0">
                <a:latin typeface="Times New Roman" pitchFamily="18" charset="0"/>
              </a:rPr>
              <a:t>Не изучен более реалистичный случай неоднородных </a:t>
            </a:r>
            <a:r>
              <a:rPr lang="ru-RU" sz="2200" dirty="0" smtClean="0">
                <a:latin typeface="Times New Roman" pitchFamily="18" charset="0"/>
              </a:rPr>
              <a:t>издержек.</a:t>
            </a:r>
            <a:endParaRPr lang="ru-RU" sz="2200" dirty="0">
              <a:latin typeface="Times New Roman" pitchFamily="18" charset="0"/>
            </a:endParaRPr>
          </a:p>
        </p:txBody>
      </p:sp>
      <p:sp>
        <p:nvSpPr>
          <p:cNvPr id="38" name="Text Box 193"/>
          <p:cNvSpPr txBox="1">
            <a:spLocks noChangeArrowheads="1"/>
          </p:cNvSpPr>
          <p:nvPr/>
        </p:nvSpPr>
        <p:spPr bwMode="auto">
          <a:xfrm>
            <a:off x="182563" y="2352450"/>
            <a:ext cx="221456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r>
              <a:rPr lang="ru-RU" altLang="ru-RU" sz="2200" b="1">
                <a:solidFill>
                  <a:srgbClr val="00FFFF"/>
                </a:solidFill>
                <a:latin typeface="Times New Roman" panose="02020603050405020304" pitchFamily="18" charset="0"/>
              </a:rPr>
              <a:t>Предположения</a:t>
            </a:r>
            <a:r>
              <a:rPr lang="ru-RU" altLang="ru-RU" sz="2200" b="1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9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013332"/>
              </p:ext>
            </p:extLst>
          </p:nvPr>
        </p:nvGraphicFramePr>
        <p:xfrm>
          <a:off x="4376738" y="1116575"/>
          <a:ext cx="3271837" cy="43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Уравнение" r:id="rId4" imgW="2181259" imgH="247504" progId="Equation.3">
                  <p:embed/>
                </p:oleObj>
              </mc:Choice>
              <mc:Fallback>
                <p:oleObj name="Уравнение" r:id="rId4" imgW="2181259" imgH="247504" progId="Equation.3">
                  <p:embed/>
                  <p:pic>
                    <p:nvPicPr>
                      <p:cNvPr id="39" name="Объект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6738" y="1116575"/>
                        <a:ext cx="3271837" cy="43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770343"/>
              </p:ext>
            </p:extLst>
          </p:nvPr>
        </p:nvGraphicFramePr>
        <p:xfrm>
          <a:off x="4746172" y="1615736"/>
          <a:ext cx="2028831" cy="370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Формула" r:id="rId6" imgW="1352554" imgH="209601" progId="Equation.3">
                  <p:embed/>
                </p:oleObj>
              </mc:Choice>
              <mc:Fallback>
                <p:oleObj name="Формула" r:id="rId6" imgW="1352554" imgH="209601" progId="Equation.3">
                  <p:embed/>
                  <p:pic>
                    <p:nvPicPr>
                      <p:cNvPr id="40" name="Объект 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172" y="1615736"/>
                        <a:ext cx="2028831" cy="370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Объект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4531688"/>
              </p:ext>
            </p:extLst>
          </p:nvPr>
        </p:nvGraphicFramePr>
        <p:xfrm>
          <a:off x="5060481" y="3090967"/>
          <a:ext cx="1400211" cy="334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Формула" r:id="rId8" imgW="933474" imgH="209601" progId="Equation.3">
                  <p:embed/>
                </p:oleObj>
              </mc:Choice>
              <mc:Fallback>
                <p:oleObj name="Формула" r:id="rId8" imgW="933474" imgH="209601" progId="Equation.3">
                  <p:embed/>
                  <p:pic>
                    <p:nvPicPr>
                      <p:cNvPr id="41" name="Объект 10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481" y="3090967"/>
                        <a:ext cx="1400211" cy="3344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7476351"/>
              </p:ext>
            </p:extLst>
          </p:nvPr>
        </p:nvGraphicFramePr>
        <p:xfrm>
          <a:off x="6995885" y="3395311"/>
          <a:ext cx="2055591" cy="314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Формула" r:id="rId10" imgW="1466780" imgH="209601" progId="Equation.3">
                  <p:embed/>
                </p:oleObj>
              </mc:Choice>
              <mc:Fallback>
                <p:oleObj name="Формула" r:id="rId10" imgW="1466780" imgH="209601" progId="Equation.3">
                  <p:embed/>
                  <p:pic>
                    <p:nvPicPr>
                      <p:cNvPr id="42" name="Объект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5885" y="3395311"/>
                        <a:ext cx="2055591" cy="3144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1889792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Контрпример</a:t>
            </a:r>
          </a:p>
        </p:txBody>
      </p:sp>
      <p:sp>
        <p:nvSpPr>
          <p:cNvPr id="2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43" name="Text Box 26"/>
          <p:cNvSpPr txBox="1">
            <a:spLocks noChangeArrowheads="1"/>
          </p:cNvSpPr>
          <p:nvPr/>
        </p:nvSpPr>
        <p:spPr bwMode="auto">
          <a:xfrm>
            <a:off x="179387" y="1136197"/>
            <a:ext cx="6100261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ru-RU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Обратно пропорциональная функция спроса: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179387" y="1725835"/>
            <a:ext cx="38417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Максимизация прибыли:</a:t>
            </a:r>
            <a:endParaRPr lang="ru-RU" sz="22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 Cyr" pitchFamily="18" charset="-52"/>
            </a:endParaRPr>
          </a:p>
        </p:txBody>
      </p:sp>
      <p:sp>
        <p:nvSpPr>
          <p:cNvPr id="45" name="Text Box 184"/>
          <p:cNvSpPr txBox="1">
            <a:spLocks noChangeArrowheads="1"/>
          </p:cNvSpPr>
          <p:nvPr/>
        </p:nvSpPr>
        <p:spPr bwMode="auto">
          <a:xfrm>
            <a:off x="179388" y="2338613"/>
            <a:ext cx="8907054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ru-RU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Равновесные значения объемов поставок, цен и прибылей:</a:t>
            </a:r>
          </a:p>
        </p:txBody>
      </p:sp>
      <p:sp>
        <p:nvSpPr>
          <p:cNvPr id="46" name="Text Box 193"/>
          <p:cNvSpPr txBox="1">
            <a:spLocks noChangeArrowheads="1"/>
          </p:cNvSpPr>
          <p:nvPr/>
        </p:nvSpPr>
        <p:spPr bwMode="auto">
          <a:xfrm>
            <a:off x="182563" y="3322638"/>
            <a:ext cx="4935778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ru-RU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Равновесное число фирм на рынке:</a:t>
            </a:r>
          </a:p>
        </p:txBody>
      </p:sp>
      <p:sp>
        <p:nvSpPr>
          <p:cNvPr id="47" name="Text Box 193"/>
          <p:cNvSpPr txBox="1">
            <a:spLocks noChangeArrowheads="1"/>
          </p:cNvSpPr>
          <p:nvPr/>
        </p:nvSpPr>
        <p:spPr bwMode="auto">
          <a:xfrm>
            <a:off x="179388" y="4352246"/>
            <a:ext cx="4935778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ru-RU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Общественное благосостояние:</a:t>
            </a:r>
          </a:p>
        </p:txBody>
      </p:sp>
      <p:sp>
        <p:nvSpPr>
          <p:cNvPr id="48" name="Text Box 193"/>
          <p:cNvSpPr txBox="1">
            <a:spLocks noChangeArrowheads="1"/>
          </p:cNvSpPr>
          <p:nvPr/>
        </p:nvSpPr>
        <p:spPr bwMode="auto">
          <a:xfrm>
            <a:off x="166688" y="5462356"/>
            <a:ext cx="8919754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При </a:t>
            </a:r>
            <a:r>
              <a:rPr lang="en-US" sz="22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f </a:t>
            </a: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&gt; 4</a:t>
            </a:r>
            <a:r>
              <a:rPr lang="en-US" sz="22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a</a:t>
            </a:r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 </a:t>
            </a:r>
            <a:r>
              <a:rPr lang="ru-RU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общественно эффективное число фирм БОЛЬШЕ </a:t>
            </a:r>
            <a:r>
              <a:rPr lang="ru-RU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равно-</a:t>
            </a:r>
            <a:r>
              <a:rPr lang="ru-RU" sz="2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весного</a:t>
            </a:r>
            <a:r>
              <a:rPr lang="ru-RU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!</a:t>
            </a:r>
          </a:p>
        </p:txBody>
      </p:sp>
      <p:graphicFrame>
        <p:nvGraphicFramePr>
          <p:cNvPr id="49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061532"/>
              </p:ext>
            </p:extLst>
          </p:nvPr>
        </p:nvGraphicFramePr>
        <p:xfrm>
          <a:off x="6121601" y="1001704"/>
          <a:ext cx="2185986" cy="699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7" name="Формула" r:id="rId4" imgW="1457324" imgH="466581" progId="Equation.3">
                  <p:embed/>
                </p:oleObj>
              </mc:Choice>
              <mc:Fallback>
                <p:oleObj name="Формула" r:id="rId4" imgW="1457324" imgH="466581" progId="Equation.3">
                  <p:embed/>
                  <p:pic>
                    <p:nvPicPr>
                      <p:cNvPr id="14355" name="Объект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601" y="1001704"/>
                        <a:ext cx="2185986" cy="699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034833"/>
              </p:ext>
            </p:extLst>
          </p:nvPr>
        </p:nvGraphicFramePr>
        <p:xfrm>
          <a:off x="3576865" y="1651225"/>
          <a:ext cx="5229234" cy="699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8" name="Формула" r:id="rId6" imgW="3486156" imgH="466581" progId="Equation.3">
                  <p:embed/>
                </p:oleObj>
              </mc:Choice>
              <mc:Fallback>
                <p:oleObj name="Формула" r:id="rId6" imgW="3486156" imgH="466581" progId="Equation.3">
                  <p:embed/>
                  <p:pic>
                    <p:nvPicPr>
                      <p:cNvPr id="14356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865" y="1651225"/>
                        <a:ext cx="5229234" cy="699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422659"/>
              </p:ext>
            </p:extLst>
          </p:nvPr>
        </p:nvGraphicFramePr>
        <p:xfrm>
          <a:off x="574219" y="2679700"/>
          <a:ext cx="7144029" cy="657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9" name="Формула" r:id="rId8" imgW="4762686" imgH="438154" progId="Equation.3">
                  <p:embed/>
                </p:oleObj>
              </mc:Choice>
              <mc:Fallback>
                <p:oleObj name="Формула" r:id="rId8" imgW="4762686" imgH="438154" progId="Equation.3">
                  <p:embed/>
                  <p:pic>
                    <p:nvPicPr>
                      <p:cNvPr id="14357" name="Объект 13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219" y="2679700"/>
                        <a:ext cx="7144029" cy="657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787460"/>
              </p:ext>
            </p:extLst>
          </p:nvPr>
        </p:nvGraphicFramePr>
        <p:xfrm>
          <a:off x="579666" y="3650797"/>
          <a:ext cx="1957346" cy="743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0" name="Формула" r:id="rId10" imgW="1304897" imgH="495387" progId="Equation.3">
                  <p:embed/>
                </p:oleObj>
              </mc:Choice>
              <mc:Fallback>
                <p:oleObj name="Формула" r:id="rId10" imgW="1304897" imgH="495387" progId="Equation.3">
                  <p:embed/>
                  <p:pic>
                    <p:nvPicPr>
                      <p:cNvPr id="14358" name="Объект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66" y="3650797"/>
                        <a:ext cx="1957346" cy="743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525713"/>
              </p:ext>
            </p:extLst>
          </p:nvPr>
        </p:nvGraphicFramePr>
        <p:xfrm>
          <a:off x="534305" y="4673599"/>
          <a:ext cx="8552137" cy="799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1" name="Формула" r:id="rId12" imgW="5848209" imgH="533289" progId="Equation.3">
                  <p:embed/>
                </p:oleObj>
              </mc:Choice>
              <mc:Fallback>
                <p:oleObj name="Формула" r:id="rId12" imgW="5848209" imgH="533289" progId="Equation.3">
                  <p:embed/>
                  <p:pic>
                    <p:nvPicPr>
                      <p:cNvPr id="14359" name="Объект 20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305" y="4673599"/>
                        <a:ext cx="8552137" cy="7999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8686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Ситуация сговора</a:t>
            </a:r>
          </a:p>
        </p:txBody>
      </p:sp>
      <p:sp>
        <p:nvSpPr>
          <p:cNvPr id="2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144463" y="1082451"/>
            <a:ext cx="880903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r>
              <a:rPr lang="ru-RU" altLang="ru-RU" sz="22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Оптимальный объем поставок при сговоре </a:t>
            </a:r>
            <a:r>
              <a:rPr lang="en-US" altLang="ru-RU" sz="2200" b="1" i="1" dirty="0">
                <a:solidFill>
                  <a:srgbClr val="00FFFF"/>
                </a:solidFill>
                <a:latin typeface="Times New Roman" panose="02020603050405020304" pitchFamily="18" charset="0"/>
              </a:rPr>
              <a:t>n</a:t>
            </a:r>
            <a:r>
              <a:rPr lang="ru-RU" altLang="ru-RU" sz="22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 одинаковых фирм:</a:t>
            </a:r>
          </a:p>
        </p:txBody>
      </p:sp>
      <p:graphicFrame>
        <p:nvGraphicFramePr>
          <p:cNvPr id="1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243039"/>
              </p:ext>
            </p:extLst>
          </p:nvPr>
        </p:nvGraphicFramePr>
        <p:xfrm>
          <a:off x="500063" y="1497012"/>
          <a:ext cx="5386389" cy="471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Формула" r:id="rId4" imgW="3590926" imgH="314212" progId="Equation.3">
                  <p:embed/>
                </p:oleObj>
              </mc:Choice>
              <mc:Fallback>
                <p:oleObj name="Формула" r:id="rId4" imgW="3590926" imgH="314212" progId="Equation.3">
                  <p:embed/>
                  <p:pic>
                    <p:nvPicPr>
                      <p:cNvPr id="16388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1497012"/>
                        <a:ext cx="5386389" cy="4713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951868"/>
              </p:ext>
            </p:extLst>
          </p:nvPr>
        </p:nvGraphicFramePr>
        <p:xfrm>
          <a:off x="504824" y="1738993"/>
          <a:ext cx="6172164" cy="699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name="Формула" r:id="rId6" imgW="4114776" imgH="466581" progId="Equation.3">
                  <p:embed/>
                </p:oleObj>
              </mc:Choice>
              <mc:Fallback>
                <p:oleObj name="Формула" r:id="rId6" imgW="4114776" imgH="466581" progId="Equation.3">
                  <p:embed/>
                  <p:pic>
                    <p:nvPicPr>
                      <p:cNvPr id="1638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4" y="1738993"/>
                        <a:ext cx="6172164" cy="699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141288" y="2420938"/>
            <a:ext cx="880903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r>
              <a:rPr lang="ru-RU" altLang="ru-RU" sz="22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Общественное благосостояние при сговоре </a:t>
            </a:r>
            <a:r>
              <a:rPr lang="en-US" altLang="ru-RU" sz="2200" b="1" i="1" dirty="0">
                <a:solidFill>
                  <a:srgbClr val="00FF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ru-RU" sz="22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2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одинаковых фирм:</a:t>
            </a:r>
          </a:p>
        </p:txBody>
      </p:sp>
      <p:graphicFrame>
        <p:nvGraphicFramePr>
          <p:cNvPr id="1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982790"/>
              </p:ext>
            </p:extLst>
          </p:nvPr>
        </p:nvGraphicFramePr>
        <p:xfrm>
          <a:off x="493713" y="2785382"/>
          <a:ext cx="6686748" cy="699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name="Формула" r:id="rId8" imgW="4457832" imgH="466581" progId="Equation.3">
                  <p:embed/>
                </p:oleObj>
              </mc:Choice>
              <mc:Fallback>
                <p:oleObj name="Формула" r:id="rId8" imgW="4457832" imgH="466581" progId="Equation.3">
                  <p:embed/>
                  <p:pic>
                    <p:nvPicPr>
                      <p:cNvPr id="1639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2785382"/>
                        <a:ext cx="6686748" cy="699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Group 2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887815"/>
              </p:ext>
            </p:extLst>
          </p:nvPr>
        </p:nvGraphicFramePr>
        <p:xfrm>
          <a:off x="227013" y="3571875"/>
          <a:ext cx="4241800" cy="1463040"/>
        </p:xfrm>
        <a:graphic>
          <a:graphicData uri="http://schemas.openxmlformats.org/drawingml/2006/table">
            <a:tbl>
              <a:tblPr/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0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0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54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CS</a:t>
                      </a:r>
                      <a:endParaRPr kumimoji="0" lang="ru-RU" altLang="ru-RU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ru-RU" altLang="ru-RU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SW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35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613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613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450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225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675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375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375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575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Group 2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68386"/>
              </p:ext>
            </p:extLst>
          </p:nvPr>
        </p:nvGraphicFramePr>
        <p:xfrm>
          <a:off x="4741863" y="3571875"/>
          <a:ext cx="4197350" cy="1463040"/>
        </p:xfrm>
        <a:graphic>
          <a:graphicData uri="http://schemas.openxmlformats.org/drawingml/2006/table">
            <a:tbl>
              <a:tblPr/>
              <a:tblGrid>
                <a:gridCol w="453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48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1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Q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CS</a:t>
                      </a:r>
                      <a:endParaRPr kumimoji="0" lang="ru-RU" altLang="ru-RU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nП</a:t>
                      </a:r>
                      <a:endParaRPr kumimoji="0" lang="ru-RU" altLang="ru-RU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SW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2,86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35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225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425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6,67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35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108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325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</a:rPr>
                        <a:t>525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375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375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575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 Box 255"/>
          <p:cNvSpPr txBox="1">
            <a:spLocks noChangeArrowheads="1"/>
          </p:cNvSpPr>
          <p:nvPr/>
        </p:nvSpPr>
        <p:spPr bwMode="auto">
          <a:xfrm>
            <a:off x="101600" y="5010150"/>
            <a:ext cx="449421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ctr"/>
            <a:r>
              <a:rPr lang="ru-RU" altLang="ru-RU" sz="2200" dirty="0">
                <a:latin typeface="Times New Roman" panose="02020603050405020304" pitchFamily="18" charset="0"/>
              </a:rPr>
              <a:t>Объемы, цены, благосостояние</a:t>
            </a:r>
          </a:p>
          <a:p>
            <a:pPr algn="ctr"/>
            <a:r>
              <a:rPr lang="ru-RU" altLang="ru-RU" sz="2200" dirty="0">
                <a:latin typeface="Times New Roman" panose="02020603050405020304" pitchFamily="18" charset="0"/>
              </a:rPr>
              <a:t>в модели олигополии </a:t>
            </a:r>
            <a:r>
              <a:rPr lang="ru-RU" altLang="ru-RU" sz="22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без сговора</a:t>
            </a:r>
          </a:p>
        </p:txBody>
      </p:sp>
      <p:sp>
        <p:nvSpPr>
          <p:cNvPr id="24" name="Text Box 256"/>
          <p:cNvSpPr txBox="1">
            <a:spLocks noChangeArrowheads="1"/>
          </p:cNvSpPr>
          <p:nvPr/>
        </p:nvSpPr>
        <p:spPr bwMode="auto">
          <a:xfrm>
            <a:off x="4559300" y="5019675"/>
            <a:ext cx="441801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ctr"/>
            <a:r>
              <a:rPr lang="ru-RU" altLang="ru-RU" sz="2200" dirty="0">
                <a:latin typeface="Times New Roman" panose="02020603050405020304" pitchFamily="18" charset="0"/>
              </a:rPr>
              <a:t>Объемы, цены, благосостояние</a:t>
            </a:r>
          </a:p>
          <a:p>
            <a:pPr algn="ctr"/>
            <a:r>
              <a:rPr lang="ru-RU" altLang="ru-RU" sz="2200" dirty="0">
                <a:latin typeface="Times New Roman" panose="02020603050405020304" pitchFamily="18" charset="0"/>
              </a:rPr>
              <a:t>в модели олигополии </a:t>
            </a:r>
            <a:r>
              <a:rPr lang="ru-RU" altLang="ru-RU" sz="22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со сговором</a:t>
            </a:r>
          </a:p>
        </p:txBody>
      </p:sp>
      <p:sp>
        <p:nvSpPr>
          <p:cNvPr id="25" name="Text Box 261"/>
          <p:cNvSpPr txBox="1">
            <a:spLocks noChangeArrowheads="1"/>
          </p:cNvSpPr>
          <p:nvPr/>
        </p:nvSpPr>
        <p:spPr bwMode="auto">
          <a:xfrm>
            <a:off x="7204759" y="2922588"/>
            <a:ext cx="192473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r>
              <a:rPr lang="en-US" altLang="ru-RU" sz="2200" b="1" i="1" dirty="0">
                <a:solidFill>
                  <a:srgbClr val="00FFFF"/>
                </a:solidFill>
                <a:latin typeface="Times New Roman" panose="02020603050405020304" pitchFamily="18" charset="0"/>
              </a:rPr>
              <a:t>SW </a:t>
            </a:r>
            <a:r>
              <a:rPr lang="en-US" altLang="ru-RU" sz="2200" b="1" dirty="0">
                <a:solidFill>
                  <a:srgbClr val="00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  </a:t>
            </a:r>
            <a:r>
              <a:rPr lang="ru-RU" altLang="ru-RU" sz="2200" b="1" dirty="0">
                <a:solidFill>
                  <a:srgbClr val="00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при </a:t>
            </a:r>
            <a:r>
              <a:rPr lang="en-US" altLang="ru-RU" sz="2200" b="1" dirty="0">
                <a:solidFill>
                  <a:srgbClr val="00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200" b="1" i="1" dirty="0">
                <a:solidFill>
                  <a:srgbClr val="00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ru-RU" altLang="ru-RU" sz="2200" b="1" dirty="0">
                <a:solidFill>
                  <a:srgbClr val="00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</a:t>
            </a:r>
          </a:p>
        </p:txBody>
      </p:sp>
      <p:sp>
        <p:nvSpPr>
          <p:cNvPr id="26" name="Text Box 255"/>
          <p:cNvSpPr txBox="1">
            <a:spLocks noChangeArrowheads="1"/>
          </p:cNvSpPr>
          <p:nvPr/>
        </p:nvSpPr>
        <p:spPr bwMode="auto">
          <a:xfrm>
            <a:off x="165100" y="5761038"/>
            <a:ext cx="896461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r>
              <a:rPr lang="ru-RU" altLang="ru-RU" sz="22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Всегда ли неизбежный сговор для общества хуже избыточного числа фирм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? </a:t>
            </a:r>
            <a:r>
              <a:rPr lang="ru-RU" altLang="ru-RU" sz="2200" dirty="0" smtClean="0">
                <a:latin typeface="Times New Roman" panose="02020603050405020304" pitchFamily="18" charset="0"/>
              </a:rPr>
              <a:t>Нет! Только при </a:t>
            </a:r>
            <a:endParaRPr lang="ru-RU" altLang="ru-RU" sz="2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588289"/>
              </p:ext>
            </p:extLst>
          </p:nvPr>
        </p:nvGraphicFramePr>
        <p:xfrm>
          <a:off x="3198813" y="6158173"/>
          <a:ext cx="178276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name="Уравнение" r:id="rId10" imgW="990360" imgH="228600" progId="Equation.3">
                  <p:embed/>
                </p:oleObj>
              </mc:Choice>
              <mc:Fallback>
                <p:oleObj name="Уравнение" r:id="rId10" imgW="990360" imgH="228600" progId="Equation.3">
                  <p:embed/>
                  <p:pic>
                    <p:nvPicPr>
                      <p:cNvPr id="1844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3" y="6158173"/>
                        <a:ext cx="1782762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8777152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3" grpId="0"/>
      <p:bldP spid="24" grpId="0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Случай неоднородных издержек</a:t>
            </a:r>
          </a:p>
        </p:txBody>
      </p:sp>
      <p:sp>
        <p:nvSpPr>
          <p:cNvPr id="2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</a:t>
            </a:r>
            <a:r>
              <a:rPr lang="en-US" altLang="ru-RU" sz="7200" b="1" dirty="0" smtClean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2526DEFD-4FD8-4A2D-8E32-D8C43BEA5498}"/>
              </a:ext>
            </a:extLst>
          </p:cNvPr>
          <p:cNvSpPr/>
          <p:nvPr/>
        </p:nvSpPr>
        <p:spPr>
          <a:xfrm>
            <a:off x="163513" y="1821126"/>
            <a:ext cx="344613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ru-RU" altLang="ru-RU" sz="22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Максимизация прибыли:</a:t>
            </a:r>
          </a:p>
        </p:txBody>
      </p:sp>
      <p:graphicFrame>
        <p:nvGraphicFramePr>
          <p:cNvPr id="29" name="Object 179">
            <a:extLst>
              <a:ext uri="{FF2B5EF4-FFF2-40B4-BE49-F238E27FC236}">
                <a16:creationId xmlns:a16="http://schemas.microsoft.com/office/drawing/2014/main" id="{B8F72FF1-3491-430A-8986-15A644549C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650001"/>
              </p:ext>
            </p:extLst>
          </p:nvPr>
        </p:nvGraphicFramePr>
        <p:xfrm>
          <a:off x="342901" y="2083337"/>
          <a:ext cx="6504054" cy="863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0" name="Уравнение" r:id="rId4" imgW="3733560" imgH="507960" progId="Equation.3">
                  <p:embed/>
                </p:oleObj>
              </mc:Choice>
              <mc:Fallback>
                <p:oleObj name="Уравнение" r:id="rId4" imgW="3733560" imgH="507960" progId="Equation.3">
                  <p:embed/>
                  <p:pic>
                    <p:nvPicPr>
                      <p:cNvPr id="14" name="Object 179">
                        <a:extLst>
                          <a:ext uri="{FF2B5EF4-FFF2-40B4-BE49-F238E27FC236}">
                            <a16:creationId xmlns:a16="http://schemas.microsoft.com/office/drawing/2014/main" id="{B8F72FF1-3491-430A-8986-15A644549C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duotone>
                          <a:schemeClr val="accent1">
                            <a:shade val="45000"/>
                            <a:satMod val="135000"/>
                          </a:schemeClr>
                          <a:prstClr val="white"/>
                        </a:duotone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1" y="2083337"/>
                        <a:ext cx="6504054" cy="8635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2526DEFD-4FD8-4A2D-8E32-D8C43BEA5498}"/>
              </a:ext>
            </a:extLst>
          </p:cNvPr>
          <p:cNvSpPr/>
          <p:nvPr/>
        </p:nvSpPr>
        <p:spPr>
          <a:xfrm>
            <a:off x="163513" y="1055799"/>
            <a:ext cx="62760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Общая постановка задачи:</a:t>
            </a:r>
            <a:endParaRPr lang="ru-RU" altLang="ru-RU" sz="2200" b="1" dirty="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r>
              <a:rPr lang="ru-RU" altLang="ru-RU" sz="2200" b="1" i="1" dirty="0">
                <a:solidFill>
                  <a:srgbClr val="00FFFF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200" b="1" i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200" i="1" dirty="0" smtClean="0">
                <a:latin typeface="Times New Roman" panose="02020603050405020304" pitchFamily="18" charset="0"/>
              </a:rPr>
              <a:t>p</a:t>
            </a:r>
            <a:r>
              <a:rPr lang="en-US" altLang="ru-RU" sz="2200" dirty="0" smtClean="0">
                <a:latin typeface="Times New Roman" panose="02020603050405020304" pitchFamily="18" charset="0"/>
              </a:rPr>
              <a:t>(</a:t>
            </a:r>
            <a:r>
              <a:rPr lang="en-US" altLang="ru-RU" sz="2200" i="1" dirty="0" smtClean="0">
                <a:latin typeface="Times New Roman" panose="02020603050405020304" pitchFamily="18" charset="0"/>
              </a:rPr>
              <a:t>Q</a:t>
            </a:r>
            <a:r>
              <a:rPr lang="en-US" altLang="ru-RU" sz="2200" dirty="0" smtClean="0">
                <a:latin typeface="Times New Roman" panose="02020603050405020304" pitchFamily="18" charset="0"/>
              </a:rPr>
              <a:t>) = </a:t>
            </a:r>
            <a:r>
              <a:rPr lang="en-US" altLang="ru-RU" sz="2200" i="1" dirty="0" smtClean="0">
                <a:latin typeface="Times New Roman" panose="02020603050405020304" pitchFamily="18" charset="0"/>
              </a:rPr>
              <a:t>a </a:t>
            </a:r>
            <a:r>
              <a:rPr lang="en-US" altLang="ru-RU" sz="2200" dirty="0" smtClean="0">
                <a:latin typeface="Times New Roman" panose="02020603050405020304" pitchFamily="18" charset="0"/>
              </a:rPr>
              <a:t>– </a:t>
            </a:r>
            <a:r>
              <a:rPr lang="en-US" altLang="ru-RU" sz="2200" i="1" dirty="0" err="1" smtClean="0">
                <a:latin typeface="Times New Roman" panose="02020603050405020304" pitchFamily="18" charset="0"/>
              </a:rPr>
              <a:t>bQ</a:t>
            </a:r>
            <a:r>
              <a:rPr lang="en-US" altLang="ru-RU" sz="2200" dirty="0" smtClean="0">
                <a:latin typeface="Times New Roman" panose="02020603050405020304" pitchFamily="18" charset="0"/>
              </a:rPr>
              <a:t>,    </a:t>
            </a:r>
            <a:r>
              <a:rPr lang="en-US" altLang="ru-RU" sz="2200" i="1" dirty="0" smtClean="0">
                <a:latin typeface="Times New Roman" panose="02020603050405020304" pitchFamily="18" charset="0"/>
              </a:rPr>
              <a:t>Q</a:t>
            </a:r>
            <a:r>
              <a:rPr lang="en-US" altLang="ru-RU" sz="2200" dirty="0" smtClean="0">
                <a:latin typeface="Times New Roman" panose="02020603050405020304" pitchFamily="18" charset="0"/>
              </a:rPr>
              <a:t> = </a:t>
            </a:r>
            <a:r>
              <a:rPr lang="en-US" altLang="ru-RU" sz="2200" i="1" dirty="0" smtClean="0">
                <a:latin typeface="Times New Roman" panose="02020603050405020304" pitchFamily="18" charset="0"/>
              </a:rPr>
              <a:t>q</a:t>
            </a:r>
            <a:r>
              <a:rPr lang="en-US" altLang="ru-RU" sz="220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ru-RU" sz="2200" dirty="0" smtClean="0">
                <a:latin typeface="Times New Roman" panose="02020603050405020304" pitchFamily="18" charset="0"/>
              </a:rPr>
              <a:t>+…+</a:t>
            </a:r>
            <a:r>
              <a:rPr lang="en-US" altLang="ru-RU" sz="2200" i="1" dirty="0" err="1" smtClean="0">
                <a:latin typeface="Times New Roman" panose="02020603050405020304" pitchFamily="18" charset="0"/>
              </a:rPr>
              <a:t>q</a:t>
            </a:r>
            <a:r>
              <a:rPr lang="en-US" altLang="ru-RU" sz="2200" i="1" baseline="-25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ru-RU" sz="2200" dirty="0" smtClean="0">
                <a:latin typeface="Times New Roman" panose="02020603050405020304" pitchFamily="18" charset="0"/>
              </a:rPr>
              <a:t>,    </a:t>
            </a:r>
            <a:r>
              <a:rPr lang="en-US" altLang="ru-RU" sz="2200" i="1" dirty="0" err="1" smtClean="0">
                <a:latin typeface="Times New Roman" panose="02020603050405020304" pitchFamily="18" charset="0"/>
              </a:rPr>
              <a:t>TC</a:t>
            </a:r>
            <a:r>
              <a:rPr lang="en-US" altLang="ru-RU" sz="2200" i="1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ru-RU" sz="2200" i="1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ru-RU" sz="2200" dirty="0" smtClean="0">
                <a:latin typeface="Times New Roman" panose="02020603050405020304" pitchFamily="18" charset="0"/>
              </a:rPr>
              <a:t>(</a:t>
            </a:r>
            <a:r>
              <a:rPr lang="en-US" altLang="ru-RU" sz="2200" i="1" dirty="0" smtClean="0">
                <a:latin typeface="Times New Roman" panose="02020603050405020304" pitchFamily="18" charset="0"/>
              </a:rPr>
              <a:t>q</a:t>
            </a:r>
            <a:r>
              <a:rPr lang="en-US" altLang="ru-RU" sz="22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ru-RU" sz="2200" dirty="0" smtClean="0">
                <a:latin typeface="Times New Roman" panose="02020603050405020304" pitchFamily="18" charset="0"/>
              </a:rPr>
              <a:t>) = </a:t>
            </a:r>
            <a:r>
              <a:rPr lang="en-US" altLang="ru-RU" sz="2200" i="1" dirty="0" smtClean="0">
                <a:latin typeface="Times New Roman" panose="02020603050405020304" pitchFamily="18" charset="0"/>
              </a:rPr>
              <a:t>c</a:t>
            </a:r>
            <a:r>
              <a:rPr lang="en-US" altLang="ru-RU" sz="2200" i="1" baseline="-25000" dirty="0" smtClean="0">
                <a:latin typeface="Times New Roman" panose="02020603050405020304" pitchFamily="18" charset="0"/>
              </a:rPr>
              <a:t>i </a:t>
            </a:r>
            <a:r>
              <a:rPr lang="en-US" altLang="ru-RU" sz="2200" i="1" dirty="0" smtClean="0">
                <a:latin typeface="Times New Roman" panose="02020603050405020304" pitchFamily="18" charset="0"/>
              </a:rPr>
              <a:t>q</a:t>
            </a:r>
            <a:r>
              <a:rPr lang="en-US" altLang="ru-RU" sz="2200" i="1" baseline="-25000" dirty="0" smtClean="0">
                <a:latin typeface="Times New Roman" panose="02020603050405020304" pitchFamily="18" charset="0"/>
              </a:rPr>
              <a:t>i </a:t>
            </a:r>
            <a:r>
              <a:rPr lang="en-US" altLang="ru-RU" sz="2200" dirty="0" smtClean="0">
                <a:latin typeface="Times New Roman" panose="02020603050405020304" pitchFamily="18" charset="0"/>
              </a:rPr>
              <a:t>+ </a:t>
            </a:r>
            <a:r>
              <a:rPr lang="en-US" altLang="ru-RU" sz="2200" i="1" dirty="0" smtClean="0">
                <a:latin typeface="Times New Roman" panose="02020603050405020304" pitchFamily="18" charset="0"/>
              </a:rPr>
              <a:t>f</a:t>
            </a:r>
            <a:r>
              <a:rPr lang="en-US" altLang="ru-RU" sz="2200" i="1" baseline="-25000" dirty="0" smtClean="0">
                <a:latin typeface="Times New Roman" panose="02020603050405020304" pitchFamily="18" charset="0"/>
              </a:rPr>
              <a:t>i </a:t>
            </a:r>
            <a:r>
              <a:rPr lang="en-US" altLang="ru-RU" sz="2200" i="1" dirty="0" smtClean="0">
                <a:latin typeface="Times New Roman" panose="02020603050405020304" pitchFamily="18" charset="0"/>
              </a:rPr>
              <a:t>.</a:t>
            </a:r>
            <a:endParaRPr lang="ru-RU" altLang="ru-RU" sz="2200" i="1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31" name="Object 179">
            <a:extLst>
              <a:ext uri="{FF2B5EF4-FFF2-40B4-BE49-F238E27FC236}">
                <a16:creationId xmlns:a16="http://schemas.microsoft.com/office/drawing/2014/main" id="{B8F72FF1-3491-430A-8986-15A644549C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613718"/>
              </p:ext>
            </p:extLst>
          </p:nvPr>
        </p:nvGraphicFramePr>
        <p:xfrm>
          <a:off x="323851" y="2833688"/>
          <a:ext cx="8801100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1" name="Уравнение" r:id="rId6" imgW="5638680" imgH="939600" progId="Equation.3">
                  <p:embed/>
                </p:oleObj>
              </mc:Choice>
              <mc:Fallback>
                <p:oleObj name="Уравнение" r:id="rId6" imgW="5638680" imgH="939600" progId="Equation.3">
                  <p:embed/>
                  <p:pic>
                    <p:nvPicPr>
                      <p:cNvPr id="19" name="Object 179">
                        <a:extLst>
                          <a:ext uri="{FF2B5EF4-FFF2-40B4-BE49-F238E27FC236}">
                            <a16:creationId xmlns:a16="http://schemas.microsoft.com/office/drawing/2014/main" id="{B8F72FF1-3491-430A-8986-15A644549C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duotone>
                          <a:schemeClr val="accent1">
                            <a:shade val="45000"/>
                            <a:satMod val="135000"/>
                          </a:schemeClr>
                          <a:prstClr val="white"/>
                        </a:duotone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1" y="2833688"/>
                        <a:ext cx="8801100" cy="1597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4C328526-0968-4646-91C8-2924C0B36B5F}"/>
              </a:ext>
            </a:extLst>
          </p:cNvPr>
          <p:cNvSpPr/>
          <p:nvPr/>
        </p:nvSpPr>
        <p:spPr>
          <a:xfrm>
            <a:off x="163513" y="4373563"/>
            <a:ext cx="627607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Равновесные значения объемов поставок</a:t>
            </a:r>
            <a:r>
              <a:rPr lang="ru-RU" altLang="ru-RU" sz="22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и цен:</a:t>
            </a:r>
          </a:p>
        </p:txBody>
      </p:sp>
      <p:graphicFrame>
        <p:nvGraphicFramePr>
          <p:cNvPr id="34" name="Object 179">
            <a:extLst>
              <a:ext uri="{FF2B5EF4-FFF2-40B4-BE49-F238E27FC236}">
                <a16:creationId xmlns:a16="http://schemas.microsoft.com/office/drawing/2014/main" id="{B8F72FF1-3491-430A-8986-15A644549C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807390"/>
              </p:ext>
            </p:extLst>
          </p:nvPr>
        </p:nvGraphicFramePr>
        <p:xfrm>
          <a:off x="342901" y="5719868"/>
          <a:ext cx="4081462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2" name="Уравнение" r:id="rId8" imgW="2400120" imgH="457200" progId="Equation.3">
                  <p:embed/>
                </p:oleObj>
              </mc:Choice>
              <mc:Fallback>
                <p:oleObj name="Уравнение" r:id="rId8" imgW="2400120" imgH="457200" progId="Equation.3">
                  <p:embed/>
                  <p:pic>
                    <p:nvPicPr>
                      <p:cNvPr id="14" name="Object 179">
                        <a:extLst>
                          <a:ext uri="{FF2B5EF4-FFF2-40B4-BE49-F238E27FC236}">
                            <a16:creationId xmlns:a16="http://schemas.microsoft.com/office/drawing/2014/main" id="{B8F72FF1-3491-430A-8986-15A644549C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duotone>
                          <a:schemeClr val="accent1">
                            <a:shade val="45000"/>
                            <a:satMod val="135000"/>
                          </a:schemeClr>
                          <a:prstClr val="white"/>
                        </a:duotone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1" y="5719868"/>
                        <a:ext cx="4081462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79">
            <a:extLst>
              <a:ext uri="{FF2B5EF4-FFF2-40B4-BE49-F238E27FC236}">
                <a16:creationId xmlns:a16="http://schemas.microsoft.com/office/drawing/2014/main" id="{B8F72FF1-3491-430A-8986-15A644549C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622265"/>
              </p:ext>
            </p:extLst>
          </p:nvPr>
        </p:nvGraphicFramePr>
        <p:xfrm>
          <a:off x="323851" y="4720162"/>
          <a:ext cx="8801099" cy="755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3" name="Уравнение" r:id="rId10" imgW="5384520" imgH="444240" progId="Equation.3">
                  <p:embed/>
                </p:oleObj>
              </mc:Choice>
              <mc:Fallback>
                <p:oleObj name="Уравнение" r:id="rId10" imgW="5384520" imgH="444240" progId="Equation.3">
                  <p:embed/>
                  <p:pic>
                    <p:nvPicPr>
                      <p:cNvPr id="19" name="Object 179">
                        <a:extLst>
                          <a:ext uri="{FF2B5EF4-FFF2-40B4-BE49-F238E27FC236}">
                            <a16:creationId xmlns:a16="http://schemas.microsoft.com/office/drawing/2014/main" id="{B8F72FF1-3491-430A-8986-15A644549C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duotone>
                          <a:schemeClr val="accent1">
                            <a:shade val="45000"/>
                            <a:satMod val="135000"/>
                          </a:schemeClr>
                          <a:prstClr val="white"/>
                        </a:duotone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1" y="4720162"/>
                        <a:ext cx="8801099" cy="75520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C328526-0968-4646-91C8-2924C0B36B5F}"/>
              </a:ext>
            </a:extLst>
          </p:cNvPr>
          <p:cNvSpPr/>
          <p:nvPr/>
        </p:nvSpPr>
        <p:spPr>
          <a:xfrm>
            <a:off x="163513" y="5379942"/>
            <a:ext cx="56494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Равновесное значение прибыли </a:t>
            </a:r>
            <a:r>
              <a:rPr lang="en-US" altLang="ru-RU" sz="2200" b="1" i="1" dirty="0" err="1" smtClean="0">
                <a:solidFill>
                  <a:srgbClr val="00FF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-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фирмы: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4C328526-0968-4646-91C8-2924C0B36B5F}"/>
              </a:ext>
            </a:extLst>
          </p:cNvPr>
          <p:cNvSpPr/>
          <p:nvPr/>
        </p:nvSpPr>
        <p:spPr>
          <a:xfrm>
            <a:off x="4895850" y="5756043"/>
            <a:ext cx="42290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dirty="0" smtClean="0">
                <a:latin typeface="Times New Roman" panose="02020603050405020304" pitchFamily="18" charset="0"/>
              </a:rPr>
              <a:t>При слабых ограничениях на не-однородность вывод об </a:t>
            </a:r>
            <a:r>
              <a:rPr lang="ru-RU" altLang="ru-RU" sz="2200" dirty="0" err="1" smtClean="0">
                <a:latin typeface="Times New Roman" panose="02020603050405020304" pitchFamily="18" charset="0"/>
              </a:rPr>
              <a:t>избыточ</a:t>
            </a:r>
            <a:r>
              <a:rPr lang="ru-RU" altLang="ru-RU" sz="2200" dirty="0" smtClean="0">
                <a:latin typeface="Times New Roman" panose="02020603050405020304" pitchFamily="18" charset="0"/>
              </a:rPr>
              <a:t>-ном числе фирм сохраняется!</a:t>
            </a:r>
          </a:p>
        </p:txBody>
      </p:sp>
    </p:spTree>
    <p:extLst>
      <p:ext uri="{BB962C8B-B14F-4D97-AF65-F5344CB8AC3E}">
        <p14:creationId xmlns:p14="http://schemas.microsoft.com/office/powerpoint/2010/main" val="148476099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3" grpId="0"/>
      <p:bldP spid="36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2292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16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857862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Ограничения входа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1532" y="1150500"/>
            <a:ext cx="887895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Существующая на рынке фирма-монополист (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incumbent)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желает не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допу-стить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на рынок потенциального последователя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(entrant).</a:t>
            </a:r>
          </a:p>
          <a:p>
            <a:pPr lvl="0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Некоторые способы предотвращения входа:</a:t>
            </a:r>
          </a:p>
          <a:p>
            <a:pPr marL="263525" lvl="0" indent="-263525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Инвестиции в мощности (иногда избыточные) и их обновление, в </a:t>
            </a:r>
            <a:r>
              <a:rPr lang="ru-RU" sz="2200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т.ч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для гарантии будущего высокого выпуска.</a:t>
            </a:r>
            <a:b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##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</a:t>
            </a:r>
            <a:r>
              <a:rPr lang="ru-RU" sz="2200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Спенса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Bell JE’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1977).</a:t>
            </a:r>
          </a:p>
          <a:p>
            <a:pPr marL="263525" lvl="0" indent="-263525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Контракты эксклюзивного </a:t>
            </a:r>
            <a:r>
              <a:rPr lang="ru-RU" sz="2200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дилерства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 поставщиками и потребителями.</a:t>
            </a:r>
          </a:p>
          <a:p>
            <a:pPr marL="263525" lvl="0" indent="-263525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Технологические или экономические издержки переключения.</a:t>
            </a:r>
            <a:b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##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программы лояльности</a:t>
            </a:r>
            <a:endParaRPr lang="en-US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3525" lvl="0" indent="-263525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Повышение издержек для всех участников рынка.</a:t>
            </a:r>
            <a:b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##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лицензии, повышение налогов, минимальный уровень зарплаты </a:t>
            </a:r>
          </a:p>
          <a:p>
            <a:pPr marL="263525" lvl="0" indent="-263525" hangingPunct="0">
              <a:spcAft>
                <a:spcPts val="0"/>
              </a:spcAft>
              <a:buSzPct val="100000"/>
              <a:buAutoNum type="arabicPeriod"/>
            </a:pP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Тиражирование брэнда (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brand proliferation) –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расширение ассортимента и заполнение всех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возможных ниш на рынке.</a:t>
            </a:r>
          </a:p>
          <a:p>
            <a:pPr marL="263525" indent="-263525" hangingPunct="0">
              <a:spcAft>
                <a:spcPts val="0"/>
              </a:spcAft>
              <a:buSzPct val="100000"/>
              <a:buFontTx/>
              <a:buAutoNum type="arabicPeriod"/>
            </a:pP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Выпуск связанных продуктов (в </a:t>
            </a:r>
            <a:r>
              <a:rPr lang="ru-RU" sz="2200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т.ч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через вертикальную интеграцию).</a:t>
            </a:r>
          </a:p>
          <a:p>
            <a:pPr marL="263525" indent="-263525" hangingPunct="0">
              <a:spcAft>
                <a:spcPts val="0"/>
              </a:spcAft>
              <a:buSzPct val="100000"/>
              <a:buFontTx/>
              <a:buAutoNum type="arabicPeriod"/>
            </a:pP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Убеждение последователя в убыточности входа.</a:t>
            </a:r>
            <a:b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##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лимитирующее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ценообразование</a:t>
            </a:r>
            <a:endParaRPr lang="ru-RU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27146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Лимитирующее ценообразование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1532" y="1150500"/>
            <a:ext cx="887895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Предотвратит ли низкая цена укоренившейся фирмы вход новичка?</a:t>
            </a:r>
          </a:p>
          <a:p>
            <a:pPr marL="176213" lvl="0" indent="-176213" hangingPunct="0">
              <a:spcAft>
                <a:spcPts val="0"/>
              </a:spcAft>
              <a:buSzPct val="100000"/>
              <a:buFontTx/>
              <a:buChar char="-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 предотвратит, потому что цена может в любой момент измениться.</a:t>
            </a:r>
          </a:p>
          <a:p>
            <a:pPr marL="176213" lvl="0" indent="-176213" hangingPunct="0">
              <a:spcAft>
                <a:spcPts val="0"/>
              </a:spcAft>
              <a:buSzPct val="100000"/>
              <a:buFontTx/>
              <a:buChar char="-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Предотвратит, т.к. это сигнал низких издержек или низкого спроса.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5141" y="2293666"/>
            <a:ext cx="887895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~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</a:t>
            </a:r>
            <a:r>
              <a:rPr lang="ru-RU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Милгрома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-Робертса (</a:t>
            </a:r>
            <a:r>
              <a:rPr lang="en-US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Econometrica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’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1982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lvl="0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Рыночный спрос: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10 –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0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Период 1: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 рынке присутствует только фирма 1, ее цену видит фирма 2.</a:t>
            </a:r>
          </a:p>
          <a:p>
            <a:pPr lvl="0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Период 2: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фирма 2 решает, входить с издержками входа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9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или нет.</a:t>
            </a:r>
          </a:p>
          <a:p>
            <a:pPr lvl="0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Издержки: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200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= 1;  </a:t>
            </a:r>
            <a:r>
              <a:rPr lang="ru-RU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200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= 0 или 4. Новичок не знает эти издержки.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5141" y="4272204"/>
            <a:ext cx="9078859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 входе новичка – равновесие Курно: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hangingPunct="0">
              <a:spcAft>
                <a:spcPts val="0"/>
              </a:spcAft>
              <a:buSzPct val="100000"/>
            </a:pPr>
            <a:endParaRPr lang="ru-RU" sz="14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Прибыль новичка: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					   -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 входит</a:t>
            </a:r>
          </a:p>
          <a:p>
            <a:pPr lvl="0" hangingPunct="0">
              <a:spcAft>
                <a:spcPts val="0"/>
              </a:spcAft>
              <a:buSzPct val="100000"/>
            </a:pPr>
            <a:endParaRPr lang="ru-RU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						            - входит</a:t>
            </a:r>
          </a:p>
          <a:p>
            <a:pPr lvl="0" hangingPunct="0">
              <a:spcAft>
                <a:spcPts val="0"/>
              </a:spcAft>
              <a:buSzPct val="100000"/>
            </a:pPr>
            <a:endParaRPr lang="ru-RU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Ожидаемая прибыль новичка:					   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входит!</a:t>
            </a:r>
          </a:p>
        </p:txBody>
      </p:sp>
      <p:graphicFrame>
        <p:nvGraphicFramePr>
          <p:cNvPr id="7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805669"/>
              </p:ext>
            </p:extLst>
          </p:nvPr>
        </p:nvGraphicFramePr>
        <p:xfrm>
          <a:off x="5254986" y="4028830"/>
          <a:ext cx="21717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Уравнение" r:id="rId4" imgW="1206360" imgH="469800" progId="Equation.3">
                  <p:embed/>
                </p:oleObj>
              </mc:Choice>
              <mc:Fallback>
                <p:oleObj name="Уравнение" r:id="rId4" imgW="1206360" imgH="469800" progId="Equation.3">
                  <p:embed/>
                  <p:pic>
                    <p:nvPicPr>
                      <p:cNvPr id="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986" y="4028830"/>
                        <a:ext cx="21717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652441"/>
              </p:ext>
            </p:extLst>
          </p:nvPr>
        </p:nvGraphicFramePr>
        <p:xfrm>
          <a:off x="2374410" y="4630738"/>
          <a:ext cx="525462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Уравнение" r:id="rId6" imgW="2920680" imgH="444240" progId="Equation.3">
                  <p:embed/>
                </p:oleObj>
              </mc:Choice>
              <mc:Fallback>
                <p:oleObj name="Уравнение" r:id="rId6" imgW="2920680" imgH="444240" progId="Equation.3">
                  <p:embed/>
                  <p:pic>
                    <p:nvPicPr>
                      <p:cNvPr id="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410" y="4630738"/>
                        <a:ext cx="5254625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6065471"/>
              </p:ext>
            </p:extLst>
          </p:nvPr>
        </p:nvGraphicFramePr>
        <p:xfrm>
          <a:off x="2392363" y="5305303"/>
          <a:ext cx="4865687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Уравнение" r:id="rId8" imgW="2705040" imgH="444240" progId="Equation.3">
                  <p:embed/>
                </p:oleObj>
              </mc:Choice>
              <mc:Fallback>
                <p:oleObj name="Уравнение" r:id="rId8" imgW="2705040" imgH="444240" progId="Equation.3">
                  <p:embed/>
                  <p:pic>
                    <p:nvPicPr>
                      <p:cNvPr id="8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5305303"/>
                        <a:ext cx="4865687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0124889"/>
              </p:ext>
            </p:extLst>
          </p:nvPr>
        </p:nvGraphicFramePr>
        <p:xfrm>
          <a:off x="3768601" y="6017360"/>
          <a:ext cx="3906837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4" name="Уравнение" r:id="rId10" imgW="2171520" imgH="431640" progId="Equation.3">
                  <p:embed/>
                </p:oleObj>
              </mc:Choice>
              <mc:Fallback>
                <p:oleObj name="Уравнение" r:id="rId10" imgW="2171520" imgH="431640" progId="Equation.3">
                  <p:embed/>
                  <p:pic>
                    <p:nvPicPr>
                      <p:cNvPr id="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601" y="6017360"/>
                        <a:ext cx="3906837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2559442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Лимитирующее ценообразование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1532" y="1150500"/>
            <a:ext cx="887895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Поведение лидера:</a:t>
            </a:r>
          </a:p>
          <a:p>
            <a:pPr lvl="0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Стратегия 1: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первый период устанавливать монопольную цену.</a:t>
            </a:r>
          </a:p>
          <a:p>
            <a:pPr lvl="0" hangingPunct="0">
              <a:spcAft>
                <a:spcPts val="0"/>
              </a:spcAft>
              <a:buSzPct val="100000"/>
            </a:pP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	             т.к. новичок не входит на рынок.</a:t>
            </a:r>
          </a:p>
          <a:p>
            <a:pPr lvl="0" hangingPunct="0">
              <a:spcAft>
                <a:spcPts val="0"/>
              </a:spcAft>
              <a:buSzPct val="100000"/>
            </a:pPr>
            <a:endParaRPr lang="ru-RU" sz="10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hangingPunct="0">
              <a:spcAft>
                <a:spcPts val="0"/>
              </a:spcAft>
              <a:buSzPct val="100000"/>
            </a:pP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				 поскольку новичок входит.</a:t>
            </a:r>
          </a:p>
        </p:txBody>
      </p:sp>
      <p:graphicFrame>
        <p:nvGraphicFramePr>
          <p:cNvPr id="9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6474139"/>
              </p:ext>
            </p:extLst>
          </p:nvPr>
        </p:nvGraphicFramePr>
        <p:xfrm>
          <a:off x="458423" y="5536466"/>
          <a:ext cx="742473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3" name="Уравнение" r:id="rId4" imgW="4127400" imgH="215640" progId="Equation.3">
                  <p:embed/>
                </p:oleObj>
              </mc:Choice>
              <mc:Fallback>
                <p:oleObj name="Уравнение" r:id="rId4" imgW="4127400" imgH="215640" progId="Equation.3">
                  <p:embed/>
                  <p:pic>
                    <p:nvPicPr>
                      <p:cNvPr id="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23" y="5536466"/>
                        <a:ext cx="7424738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0108737"/>
              </p:ext>
            </p:extLst>
          </p:nvPr>
        </p:nvGraphicFramePr>
        <p:xfrm>
          <a:off x="458423" y="5925403"/>
          <a:ext cx="22621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4" name="Уравнение" r:id="rId6" imgW="1257120" imgH="241200" progId="Equation.3">
                  <p:embed/>
                </p:oleObj>
              </mc:Choice>
              <mc:Fallback>
                <p:oleObj name="Уравнение" r:id="rId6" imgW="1257120" imgH="241200" progId="Equation.3">
                  <p:embed/>
                  <p:pic>
                    <p:nvPicPr>
                      <p:cNvPr id="1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23" y="5925403"/>
                        <a:ext cx="226218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9413169"/>
              </p:ext>
            </p:extLst>
          </p:nvPr>
        </p:nvGraphicFramePr>
        <p:xfrm>
          <a:off x="502015" y="1868488"/>
          <a:ext cx="32004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5" name="Уравнение" r:id="rId8" imgW="1777680" imgH="215640" progId="Equation.3">
                  <p:embed/>
                </p:oleObj>
              </mc:Choice>
              <mc:Fallback>
                <p:oleObj name="Уравнение" r:id="rId8" imgW="1777680" imgH="215640" progId="Equation.3">
                  <p:embed/>
                  <p:pic>
                    <p:nvPicPr>
                      <p:cNvPr id="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015" y="1868488"/>
                        <a:ext cx="320040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1348686"/>
              </p:ext>
            </p:extLst>
          </p:nvPr>
        </p:nvGraphicFramePr>
        <p:xfrm>
          <a:off x="486630" y="2116628"/>
          <a:ext cx="5165726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6" name="Уравнение" r:id="rId10" imgW="2869920" imgH="444240" progId="Equation.3">
                  <p:embed/>
                </p:oleObj>
              </mc:Choice>
              <mc:Fallback>
                <p:oleObj name="Уравнение" r:id="rId10" imgW="2869920" imgH="444240" progId="Equation.3">
                  <p:embed/>
                  <p:pic>
                    <p:nvPicPr>
                      <p:cNvPr id="12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630" y="2116628"/>
                        <a:ext cx="5165726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128887" y="2891329"/>
            <a:ext cx="89055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Стратегия 2: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первый период притвориться фирмой с нулевыми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издерж-ками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и предотвратить вход новичка.</a:t>
            </a:r>
          </a:p>
        </p:txBody>
      </p:sp>
      <p:graphicFrame>
        <p:nvGraphicFramePr>
          <p:cNvPr id="15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245446"/>
              </p:ext>
            </p:extLst>
          </p:nvPr>
        </p:nvGraphicFramePr>
        <p:xfrm>
          <a:off x="458423" y="3662240"/>
          <a:ext cx="534828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7" name="Уравнение" r:id="rId12" imgW="2971800" imgH="215640" progId="Equation.3">
                  <p:embed/>
                </p:oleObj>
              </mc:Choice>
              <mc:Fallback>
                <p:oleObj name="Уравнение" r:id="rId12" imgW="2971800" imgH="215640" progId="Equation.3">
                  <p:embed/>
                  <p:pic>
                    <p:nvPicPr>
                      <p:cNvPr id="12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23" y="3662240"/>
                        <a:ext cx="5348288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101532" y="4010750"/>
            <a:ext cx="89055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Новичок может не поверить и все равно войти. Это уже опасно для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фир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-мы с нулевыми издержками.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70270" y="4767025"/>
            <a:ext cx="89641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Стратегия 3: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случае нулевых издержек дать сигнал, что издержки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 </a:t>
            </a:r>
            <a:r>
              <a:rPr lang="ru-RU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са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-мом деле нулевые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(фирме с высокими издержками эта цена невыгодна).</a:t>
            </a:r>
          </a:p>
        </p:txBody>
      </p:sp>
    </p:spTree>
    <p:extLst>
      <p:ext uri="{BB962C8B-B14F-4D97-AF65-F5344CB8AC3E}">
        <p14:creationId xmlns:p14="http://schemas.microsoft.com/office/powerpoint/2010/main" val="75835955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Стратегия предоставления входа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1532" y="1115330"/>
            <a:ext cx="88789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lvl="0" indent="-263525" hangingPunct="0">
              <a:spcAft>
                <a:spcPts val="0"/>
              </a:spcAft>
              <a:buSzPct val="100000"/>
              <a:buAutoNum type="arabicPeriod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</a:t>
            </a:r>
            <a:r>
              <a:rPr lang="ru-RU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Джелмана-Сэлопа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(Bell JE‘1983)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3525" lvl="0" indent="-263525" hangingPunct="0">
              <a:spcAft>
                <a:spcPts val="0"/>
              </a:spcAft>
              <a:buSzPct val="100000"/>
              <a:buAutoNum type="arabicPeriod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Достоверная угроза вытеснения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(частичный вход новичка на рынок, занятый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многопродуктовой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монополией).</a:t>
            </a:r>
            <a:b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##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Вход на часть маршрутов авиакомпании агрессивного новичка.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4462" y="2570510"/>
            <a:ext cx="887895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Монополист (1)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владеет ресторанами китайской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(C)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 японской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(J)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кухни.</a:t>
            </a:r>
          </a:p>
          <a:p>
            <a:pPr lvl="0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Потребители слабо дифференцированы (есть предпочтения):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hangingPunct="0">
              <a:spcAft>
                <a:spcPts val="0"/>
              </a:spcAft>
              <a:buSzPct val="100000"/>
            </a:pPr>
            <a:endParaRPr lang="en-US" sz="4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hangingPunct="0">
              <a:spcAft>
                <a:spcPts val="0"/>
              </a:spcAft>
              <a:buSzPct val="100000"/>
            </a:pP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	  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китайском,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		       -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китайском,</a:t>
            </a:r>
          </a:p>
          <a:p>
            <a:pPr lvl="0" hangingPunct="0">
              <a:spcAft>
                <a:spcPts val="0"/>
              </a:spcAft>
              <a:buSzPct val="100000"/>
            </a:pPr>
            <a:endParaRPr lang="ru-RU" sz="6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	         - в японском.			       - в японском.</a:t>
            </a:r>
          </a:p>
          <a:p>
            <a:pPr hangingPunct="0">
              <a:spcAft>
                <a:spcPts val="0"/>
              </a:spcAft>
              <a:buSzPct val="100000"/>
            </a:pPr>
            <a:endParaRPr lang="ru-RU" sz="6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Предположим нулевые издержки, а также то, что 2</a:t>
            </a:r>
            <a:r>
              <a:rPr lang="ru-RU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&gt; </a:t>
            </a:r>
            <a:r>
              <a:rPr lang="el-GR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β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&gt; </a:t>
            </a:r>
            <a:r>
              <a:rPr lang="ru-RU" sz="2200" i="1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&gt; 0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sz="2200" spc="-20" dirty="0" smtClean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  <a:p>
            <a:pPr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Ресторатор устанавливает цены </a:t>
            </a:r>
            <a:r>
              <a:rPr lang="en-US" sz="2200" i="1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sz="2200" i="1" spc="-20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sz="2200" i="1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sz="2200" i="1" spc="-20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l-GR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β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и зарабатывает </a:t>
            </a:r>
            <a:r>
              <a:rPr lang="el-GR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π</a:t>
            </a:r>
            <a:r>
              <a:rPr lang="ru-RU" sz="2200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= 2</a:t>
            </a:r>
            <a:r>
              <a:rPr lang="el-GR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β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7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408492"/>
              </p:ext>
            </p:extLst>
          </p:nvPr>
        </p:nvGraphicFramePr>
        <p:xfrm>
          <a:off x="581883" y="3321663"/>
          <a:ext cx="20574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4" name="Уравнение" r:id="rId4" imgW="1143000" imgH="482400" progId="Equation.3">
                  <p:embed/>
                </p:oleObj>
              </mc:Choice>
              <mc:Fallback>
                <p:oleObj name="Уравнение" r:id="rId4" imgW="1143000" imgH="482400" progId="Equation.3">
                  <p:embed/>
                  <p:pic>
                    <p:nvPicPr>
                      <p:cNvPr id="12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883" y="3321663"/>
                        <a:ext cx="20574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3221341"/>
              </p:ext>
            </p:extLst>
          </p:nvPr>
        </p:nvGraphicFramePr>
        <p:xfrm>
          <a:off x="4978037" y="3339503"/>
          <a:ext cx="20574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5" name="Уравнение" r:id="rId6" imgW="1143000" imgH="482400" progId="Equation.3">
                  <p:embed/>
                </p:oleObj>
              </mc:Choice>
              <mc:Fallback>
                <p:oleObj name="Уравнение" r:id="rId6" imgW="1143000" imgH="482400" progId="Equation.3">
                  <p:embed/>
                  <p:pic>
                    <p:nvPicPr>
                      <p:cNvPr id="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037" y="3339503"/>
                        <a:ext cx="20574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139514" y="4947991"/>
            <a:ext cx="887895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Новичок (2)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входит на рынок и открывает похожий китайский ресторан.</a:t>
            </a:r>
          </a:p>
          <a:p>
            <a:pPr lvl="0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Конкуренция по Бертрану приводит к</a:t>
            </a:r>
          </a:p>
          <a:p>
            <a:pPr lvl="0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Потребители японского ресторана переходят в китайский. Ресторатор для их удержания вынужден установить </a:t>
            </a:r>
            <a:r>
              <a:rPr lang="en-US" sz="2200" i="1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i="1" spc="-20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n-US" sz="2200" i="1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200" spc="-20" dirty="0" smtClean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  <a:p>
            <a:pPr lvl="0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Если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закрыть китайский ресторан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 равновесие</a:t>
            </a:r>
            <a:endParaRPr lang="ru-RU" sz="2200" i="1" spc="-2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0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742810"/>
              </p:ext>
            </p:extLst>
          </p:nvPr>
        </p:nvGraphicFramePr>
        <p:xfrm>
          <a:off x="4700833" y="5222871"/>
          <a:ext cx="15081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Уравнение" r:id="rId8" imgW="838080" imgH="266400" progId="Equation.3">
                  <p:embed/>
                </p:oleObj>
              </mc:Choice>
              <mc:Fallback>
                <p:oleObj name="Уравнение" r:id="rId8" imgW="838080" imgH="266400" progId="Equation.3">
                  <p:embed/>
                  <p:pic>
                    <p:nvPicPr>
                      <p:cNvPr id="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833" y="5222871"/>
                        <a:ext cx="150812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8197659"/>
              </p:ext>
            </p:extLst>
          </p:nvPr>
        </p:nvGraphicFramePr>
        <p:xfrm>
          <a:off x="6001362" y="6259268"/>
          <a:ext cx="297021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7" name="Уравнение" r:id="rId10" imgW="1650960" imgH="266400" progId="Equation.3">
                  <p:embed/>
                </p:oleObj>
              </mc:Choice>
              <mc:Fallback>
                <p:oleObj name="Уравнение" r:id="rId10" imgW="1650960" imgH="266400" progId="Equation.3">
                  <p:embed/>
                  <p:pic>
                    <p:nvPicPr>
                      <p:cNvPr id="1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1362" y="6259268"/>
                        <a:ext cx="2970212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063637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Состязательные рынки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3946" y="1150500"/>
            <a:ext cx="90600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Баумоль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Панзар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200" b="1" spc="-20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Уиллиг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’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1982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модель поведения монополиста,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испы-тывающего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постоянную угрозу входа новичка.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Предположение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вход в отрасль совсем не требует невозвратных издержек!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74913" y="2371765"/>
            <a:ext cx="89055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Рыночный </a:t>
            </a:r>
            <a:r>
              <a:rPr lang="ru-RU" sz="2200" b="1" spc="-20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спрос: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2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en-US" sz="22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0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Издержки: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TC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200" i="1" spc="-2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F + </a:t>
            </a:r>
            <a:r>
              <a:rPr lang="en-US" sz="2200" i="1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cq</a:t>
            </a:r>
            <a:r>
              <a:rPr lang="en-US" sz="2200" i="1" spc="-20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379139"/>
            <a:ext cx="5094288" cy="2322821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74913" y="3048672"/>
            <a:ext cx="89811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Отраслевая конфигурация</a:t>
            </a:r>
            <a:endParaRPr lang="en-US" sz="2200" b="1" spc="-20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пара (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Допустимая конфигурация</a:t>
            </a:r>
            <a:endParaRPr lang="en-US" sz="2200" b="1" spc="-20" dirty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объем определен спросом.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фирма получает прибыль.</a:t>
            </a:r>
          </a:p>
          <a:p>
            <a:pPr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Устойчивая конфигурация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потенциальный конкурент не может с поло-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жительной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прибылью сбить цены на рынке.</a:t>
            </a:r>
          </a:p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Равновесие на состязательном рынке 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допустимая устойчивая </a:t>
            </a:r>
            <a:r>
              <a:rPr lang="ru-RU" sz="2200" spc="-2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конфи-гурация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Предположения приводят к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нулевой прибыли монополиста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200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83946" y="6319453"/>
            <a:ext cx="90600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hangingPunct="0">
              <a:spcAft>
                <a:spcPts val="0"/>
              </a:spcAft>
              <a:buSzPct val="100000"/>
            </a:pPr>
            <a:r>
              <a:rPr lang="en-US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Stiglitz’1987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2200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при любых положительных невозвратных издержках </a:t>
            </a:r>
            <a:r>
              <a:rPr lang="en-US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 = p</a:t>
            </a:r>
            <a:r>
              <a:rPr lang="ru-RU" sz="2200" i="1" spc="-2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 </a:t>
            </a:r>
            <a:r>
              <a:rPr lang="ru-RU" sz="2200" i="1" spc="-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200" i="1" spc="-2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36171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Много или мало фирм на рынке?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C4CF7CE-BE4C-4463-8766-DFE5A9B09589}"/>
              </a:ext>
            </a:extLst>
          </p:cNvPr>
          <p:cNvSpPr/>
          <p:nvPr/>
        </p:nvSpPr>
        <p:spPr>
          <a:xfrm>
            <a:off x="139719" y="1091893"/>
            <a:ext cx="88947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Олигополия со свободным входом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0604D8B-2EDE-4534-9583-144B27DA7D3D}"/>
              </a:ext>
            </a:extLst>
          </p:cNvPr>
          <p:cNvSpPr/>
          <p:nvPr/>
        </p:nvSpPr>
        <p:spPr>
          <a:xfrm>
            <a:off x="1336923" y="3130788"/>
            <a:ext cx="76435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могут </a:t>
            </a: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 ограничения входа и сокращение числа фирм на рынке увеличить общественную эффективность?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3D73FE6-064D-4590-9F6A-3C934E23B8BD}"/>
              </a:ext>
            </a:extLst>
          </p:cNvPr>
          <p:cNvSpPr/>
          <p:nvPr/>
        </p:nvSpPr>
        <p:spPr>
          <a:xfrm>
            <a:off x="1336923" y="3943286"/>
            <a:ext cx="76435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 уменьшение конкуренции, рост цен, снижение продаж.</a:t>
            </a:r>
          </a:p>
          <a:p>
            <a:pPr algn="just"/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 снижение постоянных издержки производства.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C3C930B-5F56-4123-A1F8-AFCE55DBDE4B}"/>
              </a:ext>
            </a:extLst>
          </p:cNvPr>
          <p:cNvSpPr/>
          <p:nvPr/>
        </p:nvSpPr>
        <p:spPr>
          <a:xfrm>
            <a:off x="139719" y="4789105"/>
            <a:ext cx="88947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Фундаментальная проблема:</a:t>
            </a:r>
            <a:endParaRPr lang="ru-RU" sz="2200" dirty="0">
              <a:solidFill>
                <a:srgbClr val="00FFFF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26017CC-2623-4A06-ACE7-973982082660}"/>
              </a:ext>
            </a:extLst>
          </p:cNvPr>
          <p:cNvSpPr/>
          <p:nvPr/>
        </p:nvSpPr>
        <p:spPr>
          <a:xfrm>
            <a:off x="444330" y="5161138"/>
            <a:ext cx="85901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выявление условий, при которых повышение концентрации на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отрас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-левых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рынках полезно, а при каких существующие риски и побочные эффекты превосходят преимущества, вызываемые сокращением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FC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dirty="0"/>
          </a:p>
        </p:txBody>
      </p: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5D25F9C-1457-4861-9E8C-0DA25740B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942345"/>
              </p:ext>
            </p:extLst>
          </p:nvPr>
        </p:nvGraphicFramePr>
        <p:xfrm>
          <a:off x="214370" y="1530222"/>
          <a:ext cx="8734309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5822">
                  <a:extLst>
                    <a:ext uri="{9D8B030D-6E8A-4147-A177-3AD203B41FA5}">
                      <a16:colId xmlns:a16="http://schemas.microsoft.com/office/drawing/2014/main" val="729153716"/>
                    </a:ext>
                  </a:extLst>
                </a:gridCol>
                <a:gridCol w="4408487">
                  <a:extLst>
                    <a:ext uri="{9D8B030D-6E8A-4147-A177-3AD203B41FA5}">
                      <a16:colId xmlns:a16="http://schemas.microsoft.com/office/drawing/2014/main" val="996047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altLang="ru-RU" sz="2200" b="1" dirty="0">
                          <a:solidFill>
                            <a:srgbClr val="00FFFF"/>
                          </a:solidFill>
                        </a:rPr>
                        <a:t>Равновесие</a:t>
                      </a:r>
                      <a:endParaRPr lang="ru-RU" altLang="ru-RU" sz="2200" b="1" dirty="0">
                        <a:solidFill>
                          <a:srgbClr val="00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2200" b="1" dirty="0">
                          <a:solidFill>
                            <a:srgbClr val="00FFFF"/>
                          </a:solidFill>
                        </a:rPr>
                        <a:t>Общественный оптимум</a:t>
                      </a:r>
                      <a:endParaRPr lang="ru-RU" altLang="ru-RU" sz="2200" b="1" dirty="0">
                        <a:solidFill>
                          <a:srgbClr val="00FFFF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altLang="ru-RU" sz="2200" dirty="0" smtClean="0"/>
                        <a:t>Фирмы </a:t>
                      </a:r>
                      <a:r>
                        <a:rPr lang="ru-RU" altLang="ru-RU" sz="2200" dirty="0"/>
                        <a:t>входят на рынок при </a:t>
                      </a:r>
                      <a:r>
                        <a:rPr lang="ru-RU" altLang="ru-RU" sz="2200" dirty="0" err="1" smtClean="0"/>
                        <a:t>нали</a:t>
                      </a:r>
                      <a:r>
                        <a:rPr lang="ru-RU" altLang="ru-RU" sz="2200" dirty="0" smtClean="0"/>
                        <a:t>-чии </a:t>
                      </a:r>
                      <a:r>
                        <a:rPr lang="ru-RU" altLang="ru-RU" sz="2200" dirty="0"/>
                        <a:t>положительных </a:t>
                      </a:r>
                      <a:r>
                        <a:rPr lang="ru-RU" altLang="ru-RU" sz="2200" dirty="0" smtClean="0"/>
                        <a:t>прибылей (</a:t>
                      </a:r>
                      <a:r>
                        <a:rPr lang="en-US" altLang="ru-RU" sz="2200" dirty="0" smtClean="0"/>
                        <a:t>Zero</a:t>
                      </a:r>
                      <a:r>
                        <a:rPr lang="en-US" altLang="ru-RU" sz="2200" baseline="0" dirty="0" smtClean="0"/>
                        <a:t> profit condition</a:t>
                      </a:r>
                      <a:r>
                        <a:rPr lang="en-US" altLang="ru-RU" sz="2200" dirty="0" smtClean="0"/>
                        <a:t>)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altLang="ru-RU" sz="2200" dirty="0" smtClean="0"/>
                        <a:t>Максимизация </a:t>
                      </a:r>
                      <a:r>
                        <a:rPr lang="ru-RU" altLang="ru-RU" sz="2200" dirty="0"/>
                        <a:t>общественного </a:t>
                      </a:r>
                      <a:r>
                        <a:rPr lang="ru-RU" altLang="ru-RU" sz="2200" dirty="0" err="1" smtClean="0"/>
                        <a:t>бла</a:t>
                      </a:r>
                      <a:r>
                        <a:rPr lang="en-US" altLang="ru-RU" sz="2200" dirty="0" smtClean="0"/>
                        <a:t>-</a:t>
                      </a:r>
                      <a:r>
                        <a:rPr lang="ru-RU" altLang="ru-RU" sz="2200" dirty="0" err="1" smtClean="0"/>
                        <a:t>госостояния</a:t>
                      </a:r>
                      <a:r>
                        <a:rPr lang="ru-RU" altLang="ru-RU" sz="2200" dirty="0" smtClean="0"/>
                        <a:t> </a:t>
                      </a:r>
                      <a:r>
                        <a:rPr lang="ru-RU" altLang="ru-RU" sz="2200" dirty="0"/>
                        <a:t>– </a:t>
                      </a:r>
                      <a:r>
                        <a:rPr lang="ru-RU" altLang="ru-RU" sz="2200" dirty="0" smtClean="0"/>
                        <a:t>суммы</a:t>
                      </a:r>
                      <a:r>
                        <a:rPr lang="ru-RU" altLang="ru-RU" sz="2200" baseline="0" dirty="0" smtClean="0"/>
                        <a:t> потребитель-</a:t>
                      </a:r>
                      <a:r>
                        <a:rPr lang="ru-RU" altLang="ru-RU" sz="2200" baseline="0" dirty="0" err="1" smtClean="0"/>
                        <a:t>ского</a:t>
                      </a:r>
                      <a:r>
                        <a:rPr lang="ru-RU" altLang="ru-RU" sz="2200" baseline="0" dirty="0" smtClean="0"/>
                        <a:t> излишка и</a:t>
                      </a:r>
                      <a:r>
                        <a:rPr lang="en-US" altLang="ru-RU" sz="2200" baseline="0" dirty="0" smtClean="0"/>
                        <a:t> </a:t>
                      </a:r>
                      <a:r>
                        <a:rPr lang="ru-RU" altLang="ru-RU" sz="2200" baseline="0" dirty="0" smtClean="0"/>
                        <a:t> </a:t>
                      </a:r>
                      <a:r>
                        <a:rPr lang="ru-RU" altLang="ru-RU" sz="2200" dirty="0" smtClean="0"/>
                        <a:t>прибылей фирм.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76236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D4516D5-80D5-4843-A05C-91D7B36C4196}"/>
              </a:ext>
            </a:extLst>
          </p:cNvPr>
          <p:cNvSpPr txBox="1"/>
          <p:nvPr/>
        </p:nvSpPr>
        <p:spPr>
          <a:xfrm>
            <a:off x="139719" y="3116279"/>
            <a:ext cx="1197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Вопрос:</a:t>
            </a:r>
          </a:p>
        </p:txBody>
      </p:sp>
      <p:sp>
        <p:nvSpPr>
          <p:cNvPr id="2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7</a:t>
            </a:r>
            <a:endParaRPr lang="ru-RU" altLang="ru-RU" sz="7200" dirty="0">
              <a:latin typeface="Times New Roman Cy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166028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5" grpId="0"/>
      <p:bldP spid="16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Обзор литературы</a:t>
            </a:r>
          </a:p>
        </p:txBody>
      </p:sp>
      <p:sp>
        <p:nvSpPr>
          <p:cNvPr id="2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8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081837"/>
              </p:ext>
            </p:extLst>
          </p:nvPr>
        </p:nvGraphicFramePr>
        <p:xfrm>
          <a:off x="139716" y="1529874"/>
          <a:ext cx="8894746" cy="25603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25515">
                  <a:extLst>
                    <a:ext uri="{9D8B030D-6E8A-4147-A177-3AD203B41FA5}">
                      <a16:colId xmlns:a16="http://schemas.microsoft.com/office/drawing/2014/main" val="607653804"/>
                    </a:ext>
                  </a:extLst>
                </a:gridCol>
                <a:gridCol w="1881554">
                  <a:extLst>
                    <a:ext uri="{9D8B030D-6E8A-4147-A177-3AD203B41FA5}">
                      <a16:colId xmlns:a16="http://schemas.microsoft.com/office/drawing/2014/main" val="1630237476"/>
                    </a:ext>
                  </a:extLst>
                </a:gridCol>
                <a:gridCol w="3987677">
                  <a:extLst>
                    <a:ext uri="{9D8B030D-6E8A-4147-A177-3AD203B41FA5}">
                      <a16:colId xmlns:a16="http://schemas.microsoft.com/office/drawing/2014/main" val="9515386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 b="1" dirty="0">
                          <a:solidFill>
                            <a:srgbClr val="00FFFF"/>
                          </a:solidFill>
                          <a:effectLst/>
                        </a:rPr>
                        <a:t>Авторы, год</a:t>
                      </a:r>
                      <a:endParaRPr lang="ru-RU" sz="2100" b="1" dirty="0"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 b="1">
                          <a:solidFill>
                            <a:srgbClr val="00FFFF"/>
                          </a:solidFill>
                          <a:effectLst/>
                        </a:rPr>
                        <a:t>Число фирм</a:t>
                      </a:r>
                      <a:endParaRPr lang="ru-RU" sz="2100" b="1"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 b="1" dirty="0">
                          <a:solidFill>
                            <a:srgbClr val="00FFFF"/>
                          </a:solidFill>
                          <a:effectLst/>
                        </a:rPr>
                        <a:t>Комментарий</a:t>
                      </a:r>
                      <a:endParaRPr lang="ru-RU" sz="2100" b="1" dirty="0"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1366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100" b="1" dirty="0">
                          <a:solidFill>
                            <a:srgbClr val="00FFFF"/>
                          </a:solidFill>
                          <a:effectLst/>
                        </a:rPr>
                        <a:t>Spence</a:t>
                      </a:r>
                      <a:r>
                        <a:rPr lang="ru-RU" sz="2100" b="1" dirty="0">
                          <a:solidFill>
                            <a:srgbClr val="00FFFF"/>
                          </a:solidFill>
                          <a:effectLst/>
                        </a:rPr>
                        <a:t>, </a:t>
                      </a:r>
                      <a:r>
                        <a:rPr lang="en-US" sz="2100" b="1" dirty="0">
                          <a:solidFill>
                            <a:srgbClr val="00FFFF"/>
                          </a:solidFill>
                          <a:effectLst/>
                        </a:rPr>
                        <a:t>1976</a:t>
                      </a:r>
                      <a:endParaRPr lang="ru-RU" sz="2100" b="1" dirty="0"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>
                          <a:effectLst/>
                        </a:rPr>
                        <a:t>Недостаточное</a:t>
                      </a:r>
                      <a:endParaRPr lang="ru-RU" sz="21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>
                          <a:effectLst/>
                        </a:rPr>
                        <a:t>Монополистическая конкуренция</a:t>
                      </a:r>
                      <a:endParaRPr lang="ru-RU" sz="21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1959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100" b="1" dirty="0">
                          <a:solidFill>
                            <a:srgbClr val="00FFFF"/>
                          </a:solidFill>
                          <a:effectLst/>
                        </a:rPr>
                        <a:t>Dixit, </a:t>
                      </a:r>
                      <a:r>
                        <a:rPr lang="en-US" sz="2100" b="1" dirty="0" err="1">
                          <a:solidFill>
                            <a:srgbClr val="00FFFF"/>
                          </a:solidFill>
                          <a:effectLst/>
                        </a:rPr>
                        <a:t>Stiglitz</a:t>
                      </a:r>
                      <a:r>
                        <a:rPr lang="ru-RU" sz="2100" b="1" dirty="0">
                          <a:solidFill>
                            <a:srgbClr val="00FFFF"/>
                          </a:solidFill>
                          <a:effectLst/>
                        </a:rPr>
                        <a:t>, </a:t>
                      </a:r>
                      <a:r>
                        <a:rPr lang="en-US" sz="2100" b="1" dirty="0">
                          <a:solidFill>
                            <a:srgbClr val="00FFFF"/>
                          </a:solidFill>
                          <a:effectLst/>
                        </a:rPr>
                        <a:t>1977</a:t>
                      </a:r>
                      <a:endParaRPr lang="ru-RU" sz="2100" b="1" dirty="0"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>
                          <a:effectLst/>
                        </a:rPr>
                        <a:t>Недостаточное</a:t>
                      </a:r>
                      <a:endParaRPr lang="ru-RU" sz="21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>
                          <a:effectLst/>
                        </a:rPr>
                        <a:t>Монополистическая конкуренция</a:t>
                      </a:r>
                      <a:endParaRPr lang="ru-RU" sz="210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0001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100" b="1" dirty="0">
                          <a:solidFill>
                            <a:srgbClr val="00FFFF"/>
                          </a:solidFill>
                          <a:effectLst/>
                        </a:rPr>
                        <a:t>Von </a:t>
                      </a:r>
                      <a:r>
                        <a:rPr lang="en-US" sz="2100" b="1" dirty="0" err="1">
                          <a:solidFill>
                            <a:srgbClr val="00FFFF"/>
                          </a:solidFill>
                          <a:effectLst/>
                        </a:rPr>
                        <a:t>Weizacker</a:t>
                      </a:r>
                      <a:r>
                        <a:rPr lang="ru-RU" sz="2100" b="1" dirty="0">
                          <a:solidFill>
                            <a:srgbClr val="00FFFF"/>
                          </a:solidFill>
                          <a:effectLst/>
                        </a:rPr>
                        <a:t>, </a:t>
                      </a:r>
                      <a:r>
                        <a:rPr lang="en-US" sz="2100" b="1" dirty="0">
                          <a:solidFill>
                            <a:srgbClr val="00FFFF"/>
                          </a:solidFill>
                          <a:effectLst/>
                        </a:rPr>
                        <a:t>1980</a:t>
                      </a:r>
                      <a:endParaRPr lang="ru-RU" sz="2100" b="1" dirty="0"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>
                          <a:effectLst/>
                        </a:rPr>
                        <a:t>Избыточное</a:t>
                      </a:r>
                      <a:endParaRPr lang="ru-RU" sz="21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>
                          <a:effectLst/>
                        </a:rPr>
                        <a:t>Олигополия</a:t>
                      </a:r>
                      <a:endParaRPr lang="ru-RU" sz="21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5660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100" b="1" dirty="0">
                          <a:solidFill>
                            <a:srgbClr val="00FFFF"/>
                          </a:solidFill>
                          <a:effectLst/>
                        </a:rPr>
                        <a:t>Perry</a:t>
                      </a:r>
                      <a:r>
                        <a:rPr lang="ru-RU" sz="2100" b="1" dirty="0">
                          <a:solidFill>
                            <a:srgbClr val="00FFFF"/>
                          </a:solidFill>
                          <a:effectLst/>
                        </a:rPr>
                        <a:t>, </a:t>
                      </a:r>
                      <a:r>
                        <a:rPr lang="en-US" sz="2100" b="1" dirty="0">
                          <a:solidFill>
                            <a:srgbClr val="00FFFF"/>
                          </a:solidFill>
                          <a:effectLst/>
                        </a:rPr>
                        <a:t>1984 </a:t>
                      </a:r>
                      <a:endParaRPr lang="ru-RU" sz="2100" b="1" dirty="0"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>
                          <a:effectLst/>
                        </a:rPr>
                        <a:t>Избыточное</a:t>
                      </a:r>
                      <a:endParaRPr lang="ru-RU" sz="21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>
                          <a:effectLst/>
                        </a:rPr>
                        <a:t>Олигополия</a:t>
                      </a:r>
                      <a:endParaRPr lang="ru-RU" sz="210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6650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100" b="1" dirty="0" err="1">
                          <a:solidFill>
                            <a:srgbClr val="00FFFF"/>
                          </a:solidFill>
                          <a:effectLst/>
                        </a:rPr>
                        <a:t>Mankiw</a:t>
                      </a:r>
                      <a:r>
                        <a:rPr lang="en-US" sz="2100" b="1" dirty="0">
                          <a:solidFill>
                            <a:srgbClr val="00FFFF"/>
                          </a:solidFill>
                          <a:effectLst/>
                        </a:rPr>
                        <a:t>, </a:t>
                      </a:r>
                      <a:r>
                        <a:rPr lang="en-US" sz="2100" b="1" dirty="0" err="1">
                          <a:solidFill>
                            <a:srgbClr val="00FFFF"/>
                          </a:solidFill>
                          <a:effectLst/>
                        </a:rPr>
                        <a:t>Whinston</a:t>
                      </a:r>
                      <a:r>
                        <a:rPr lang="ru-RU" sz="2100" b="1" dirty="0">
                          <a:solidFill>
                            <a:srgbClr val="00FFFF"/>
                          </a:solidFill>
                          <a:effectLst/>
                        </a:rPr>
                        <a:t>, </a:t>
                      </a:r>
                      <a:r>
                        <a:rPr lang="en-US" sz="2100" b="1" dirty="0">
                          <a:solidFill>
                            <a:srgbClr val="00FFFF"/>
                          </a:solidFill>
                          <a:effectLst/>
                        </a:rPr>
                        <a:t>1986</a:t>
                      </a:r>
                      <a:endParaRPr lang="ru-RU" sz="2100" b="1" dirty="0"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>
                          <a:effectLst/>
                        </a:rPr>
                        <a:t>Избыточное</a:t>
                      </a:r>
                      <a:endParaRPr lang="ru-RU" sz="21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>
                          <a:effectLst/>
                        </a:rPr>
                        <a:t>Сформулированы условия (обыч­но, но не всегда выполняющиеся)</a:t>
                      </a:r>
                      <a:endParaRPr lang="ru-RU" sz="210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9106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100" b="1" dirty="0" err="1">
                          <a:solidFill>
                            <a:srgbClr val="00FFFF"/>
                          </a:solidFill>
                          <a:effectLst/>
                        </a:rPr>
                        <a:t>Suzumura</a:t>
                      </a:r>
                      <a:r>
                        <a:rPr lang="ru-RU" sz="2100" b="1" dirty="0">
                          <a:solidFill>
                            <a:srgbClr val="00FFFF"/>
                          </a:solidFill>
                          <a:effectLst/>
                        </a:rPr>
                        <a:t>, </a:t>
                      </a:r>
                      <a:r>
                        <a:rPr lang="en-US" sz="2100" b="1" dirty="0" err="1">
                          <a:solidFill>
                            <a:srgbClr val="00FFFF"/>
                          </a:solidFill>
                          <a:effectLst/>
                        </a:rPr>
                        <a:t>Kiyono</a:t>
                      </a:r>
                      <a:r>
                        <a:rPr lang="ru-RU" sz="2100" b="1" dirty="0">
                          <a:solidFill>
                            <a:srgbClr val="00FFFF"/>
                          </a:solidFill>
                          <a:effectLst/>
                        </a:rPr>
                        <a:t>, 1987</a:t>
                      </a:r>
                      <a:endParaRPr lang="ru-RU" sz="2100" b="1" dirty="0"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>
                          <a:effectLst/>
                        </a:rPr>
                        <a:t>Избыточное</a:t>
                      </a:r>
                      <a:endParaRPr lang="ru-RU" sz="21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>
                          <a:effectLst/>
                        </a:rPr>
                        <a:t>Исследован случай убытков</a:t>
                      </a:r>
                      <a:endParaRPr lang="ru-RU" sz="21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0095854"/>
                  </a:ext>
                </a:extLst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662761"/>
              </p:ext>
            </p:extLst>
          </p:nvPr>
        </p:nvGraphicFramePr>
        <p:xfrm>
          <a:off x="139719" y="4707054"/>
          <a:ext cx="8894743" cy="1600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43096">
                  <a:extLst>
                    <a:ext uri="{9D8B030D-6E8A-4147-A177-3AD203B41FA5}">
                      <a16:colId xmlns:a16="http://schemas.microsoft.com/office/drawing/2014/main" val="4291673768"/>
                    </a:ext>
                  </a:extLst>
                </a:gridCol>
                <a:gridCol w="1863970">
                  <a:extLst>
                    <a:ext uri="{9D8B030D-6E8A-4147-A177-3AD203B41FA5}">
                      <a16:colId xmlns:a16="http://schemas.microsoft.com/office/drawing/2014/main" val="2547135306"/>
                    </a:ext>
                  </a:extLst>
                </a:gridCol>
                <a:gridCol w="3987677">
                  <a:extLst>
                    <a:ext uri="{9D8B030D-6E8A-4147-A177-3AD203B41FA5}">
                      <a16:colId xmlns:a16="http://schemas.microsoft.com/office/drawing/2014/main" val="28967692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 b="1" dirty="0">
                          <a:solidFill>
                            <a:srgbClr val="00FFFF"/>
                          </a:solidFill>
                          <a:effectLst/>
                        </a:rPr>
                        <a:t>Авторы, год</a:t>
                      </a:r>
                      <a:endParaRPr lang="ru-RU" sz="2100" b="1" dirty="0"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 b="1" dirty="0">
                          <a:solidFill>
                            <a:srgbClr val="00FFFF"/>
                          </a:solidFill>
                          <a:effectLst/>
                        </a:rPr>
                        <a:t>Число фирм</a:t>
                      </a:r>
                      <a:endParaRPr lang="ru-RU" sz="2100" b="1" dirty="0"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 b="1" dirty="0">
                          <a:solidFill>
                            <a:srgbClr val="00FFFF"/>
                          </a:solidFill>
                          <a:effectLst/>
                        </a:rPr>
                        <a:t>Комментарий</a:t>
                      </a:r>
                      <a:endParaRPr lang="ru-RU" sz="2100" b="1" dirty="0"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5740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100" b="1" dirty="0">
                          <a:solidFill>
                            <a:srgbClr val="00FFFF"/>
                          </a:solidFill>
                          <a:effectLst/>
                        </a:rPr>
                        <a:t>Berry, </a:t>
                      </a:r>
                      <a:r>
                        <a:rPr lang="en-US" sz="2100" b="1" dirty="0" err="1">
                          <a:solidFill>
                            <a:srgbClr val="00FFFF"/>
                          </a:solidFill>
                          <a:effectLst/>
                        </a:rPr>
                        <a:t>Waldfogel</a:t>
                      </a:r>
                      <a:r>
                        <a:rPr lang="ru-RU" sz="2100" b="1" dirty="0">
                          <a:solidFill>
                            <a:srgbClr val="00FFFF"/>
                          </a:solidFill>
                          <a:effectLst/>
                        </a:rPr>
                        <a:t>, </a:t>
                      </a:r>
                      <a:r>
                        <a:rPr lang="en-US" sz="2100" b="1" dirty="0">
                          <a:solidFill>
                            <a:srgbClr val="00FFFF"/>
                          </a:solidFill>
                          <a:effectLst/>
                        </a:rPr>
                        <a:t>1999</a:t>
                      </a:r>
                      <a:endParaRPr lang="ru-RU" sz="2100" b="1" dirty="0"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>
                          <a:effectLst/>
                        </a:rPr>
                        <a:t>Избыточное</a:t>
                      </a:r>
                      <a:endParaRPr lang="ru-RU" sz="21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 smtClean="0">
                          <a:effectLst/>
                        </a:rPr>
                        <a:t>Рынок радиовещания</a:t>
                      </a:r>
                      <a:endParaRPr lang="ru-RU" sz="21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3670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100" b="1" dirty="0" err="1">
                          <a:solidFill>
                            <a:srgbClr val="00FFFF"/>
                          </a:solidFill>
                          <a:effectLst/>
                        </a:rPr>
                        <a:t>Hseih</a:t>
                      </a:r>
                      <a:r>
                        <a:rPr lang="en-US" sz="2100" b="1" dirty="0">
                          <a:solidFill>
                            <a:srgbClr val="00FFFF"/>
                          </a:solidFill>
                          <a:effectLst/>
                        </a:rPr>
                        <a:t>, </a:t>
                      </a:r>
                      <a:r>
                        <a:rPr lang="en-US" sz="2100" b="1" dirty="0" err="1">
                          <a:solidFill>
                            <a:srgbClr val="00FFFF"/>
                          </a:solidFill>
                          <a:effectLst/>
                        </a:rPr>
                        <a:t>Morretti</a:t>
                      </a:r>
                      <a:r>
                        <a:rPr lang="ru-RU" sz="2100" b="1" dirty="0">
                          <a:solidFill>
                            <a:srgbClr val="00FFFF"/>
                          </a:solidFill>
                          <a:effectLst/>
                        </a:rPr>
                        <a:t>, </a:t>
                      </a:r>
                      <a:r>
                        <a:rPr lang="en-US" sz="2100" b="1" dirty="0">
                          <a:solidFill>
                            <a:srgbClr val="00FFFF"/>
                          </a:solidFill>
                          <a:effectLst/>
                        </a:rPr>
                        <a:t>2003</a:t>
                      </a:r>
                      <a:endParaRPr lang="ru-RU" sz="2100" b="1" dirty="0"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>
                          <a:effectLst/>
                        </a:rPr>
                        <a:t>Избыточное</a:t>
                      </a:r>
                      <a:endParaRPr lang="ru-RU" sz="21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 smtClean="0">
                          <a:effectLst/>
                        </a:rPr>
                        <a:t>Рынок </a:t>
                      </a:r>
                      <a:r>
                        <a:rPr lang="ru-RU" sz="2100" dirty="0">
                          <a:effectLst/>
                        </a:rPr>
                        <a:t>жилой </a:t>
                      </a:r>
                      <a:r>
                        <a:rPr lang="ru-RU" sz="2100" dirty="0" smtClean="0">
                          <a:effectLst/>
                        </a:rPr>
                        <a:t>недвижимости</a:t>
                      </a:r>
                      <a:endParaRPr lang="ru-RU" sz="21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4433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100" b="1" dirty="0" err="1">
                          <a:solidFill>
                            <a:srgbClr val="00FFFF"/>
                          </a:solidFill>
                          <a:effectLst/>
                        </a:rPr>
                        <a:t>Hortacsu</a:t>
                      </a:r>
                      <a:r>
                        <a:rPr lang="en-US" sz="2100" b="1" dirty="0">
                          <a:solidFill>
                            <a:srgbClr val="00FFFF"/>
                          </a:solidFill>
                          <a:effectLst/>
                        </a:rPr>
                        <a:t>, </a:t>
                      </a:r>
                      <a:r>
                        <a:rPr lang="en-US" sz="2100" b="1" dirty="0" err="1">
                          <a:solidFill>
                            <a:srgbClr val="00FFFF"/>
                          </a:solidFill>
                          <a:effectLst/>
                        </a:rPr>
                        <a:t>Syverson</a:t>
                      </a:r>
                      <a:r>
                        <a:rPr lang="ru-RU" sz="2100" b="1" dirty="0">
                          <a:solidFill>
                            <a:srgbClr val="00FFFF"/>
                          </a:solidFill>
                          <a:effectLst/>
                        </a:rPr>
                        <a:t>, 2</a:t>
                      </a:r>
                      <a:r>
                        <a:rPr lang="en-US" sz="2100" b="1" dirty="0">
                          <a:solidFill>
                            <a:srgbClr val="00FFFF"/>
                          </a:solidFill>
                          <a:effectLst/>
                        </a:rPr>
                        <a:t>004</a:t>
                      </a:r>
                      <a:endParaRPr lang="ru-RU" sz="2100" b="1" dirty="0"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>
                          <a:effectLst/>
                        </a:rPr>
                        <a:t>Избыточное</a:t>
                      </a:r>
                      <a:endParaRPr lang="ru-RU" sz="21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 smtClean="0">
                          <a:effectLst/>
                        </a:rPr>
                        <a:t>Инвестиционные фонды</a:t>
                      </a:r>
                      <a:endParaRPr lang="ru-RU" sz="21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7666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100" b="1" dirty="0">
                          <a:solidFill>
                            <a:srgbClr val="00FFFF"/>
                          </a:solidFill>
                          <a:effectLst/>
                        </a:rPr>
                        <a:t>Davis</a:t>
                      </a:r>
                      <a:r>
                        <a:rPr lang="ru-RU" sz="2100" b="1" dirty="0">
                          <a:solidFill>
                            <a:srgbClr val="00FFFF"/>
                          </a:solidFill>
                          <a:effectLst/>
                        </a:rPr>
                        <a:t>, 2006</a:t>
                      </a:r>
                      <a:endParaRPr lang="ru-RU" sz="2100" b="1" dirty="0"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>
                          <a:effectLst/>
                        </a:rPr>
                        <a:t>Избыточное</a:t>
                      </a:r>
                      <a:endParaRPr lang="ru-RU" sz="210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 err="1" smtClean="0">
                          <a:effectLst/>
                        </a:rPr>
                        <a:t>Киновещание</a:t>
                      </a:r>
                      <a:endParaRPr lang="ru-RU" sz="21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8523195"/>
                  </a:ext>
                </a:extLst>
              </a:tr>
            </a:tbl>
          </a:graphicData>
        </a:graphic>
      </p:graphicFrame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C4CF7CE-BE4C-4463-8766-DFE5A9B09589}"/>
              </a:ext>
            </a:extLst>
          </p:cNvPr>
          <p:cNvSpPr/>
          <p:nvPr/>
        </p:nvSpPr>
        <p:spPr>
          <a:xfrm>
            <a:off x="139719" y="1091893"/>
            <a:ext cx="88947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Теоретические 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" panose="02020603050405020304" pitchFamily="18" charset="0"/>
              </a:rPr>
              <a:t>иследования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:</a:t>
            </a:r>
            <a:endParaRPr lang="ru-RU" altLang="ru-RU" sz="2200" b="1" dirty="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C4CF7CE-BE4C-4463-8766-DFE5A9B09589}"/>
              </a:ext>
            </a:extLst>
          </p:cNvPr>
          <p:cNvSpPr/>
          <p:nvPr/>
        </p:nvSpPr>
        <p:spPr>
          <a:xfrm>
            <a:off x="139718" y="4263007"/>
            <a:ext cx="88947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Эмпирические 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" panose="02020603050405020304" pitchFamily="18" charset="0"/>
              </a:rPr>
              <a:t>иследования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:</a:t>
            </a:r>
            <a:endParaRPr lang="ru-RU" altLang="ru-RU" sz="2200" b="1" dirty="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267815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Обзор литературы: особые случаи</a:t>
            </a:r>
          </a:p>
        </p:txBody>
      </p:sp>
      <p:sp>
        <p:nvSpPr>
          <p:cNvPr id="2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9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737520"/>
              </p:ext>
            </p:extLst>
          </p:nvPr>
        </p:nvGraphicFramePr>
        <p:xfrm>
          <a:off x="139718" y="1297116"/>
          <a:ext cx="8894745" cy="54406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03482">
                  <a:extLst>
                    <a:ext uri="{9D8B030D-6E8A-4147-A177-3AD203B41FA5}">
                      <a16:colId xmlns:a16="http://schemas.microsoft.com/office/drawing/2014/main" val="3203448097"/>
                    </a:ext>
                  </a:extLst>
                </a:gridCol>
                <a:gridCol w="2444262">
                  <a:extLst>
                    <a:ext uri="{9D8B030D-6E8A-4147-A177-3AD203B41FA5}">
                      <a16:colId xmlns:a16="http://schemas.microsoft.com/office/drawing/2014/main" val="3723169617"/>
                    </a:ext>
                  </a:extLst>
                </a:gridCol>
                <a:gridCol w="3847001">
                  <a:extLst>
                    <a:ext uri="{9D8B030D-6E8A-4147-A177-3AD203B41FA5}">
                      <a16:colId xmlns:a16="http://schemas.microsoft.com/office/drawing/2014/main" val="3301454781"/>
                    </a:ext>
                  </a:extLst>
                </a:gridCol>
              </a:tblGrid>
              <a:tr h="310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 b="1" dirty="0">
                          <a:solidFill>
                            <a:srgbClr val="00FFFF"/>
                          </a:solidFill>
                          <a:effectLst/>
                        </a:rPr>
                        <a:t>Авторы, год</a:t>
                      </a:r>
                      <a:endParaRPr lang="ru-RU" sz="2100" b="1" dirty="0"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 b="1" dirty="0">
                          <a:solidFill>
                            <a:srgbClr val="00FFFF"/>
                          </a:solidFill>
                          <a:effectLst/>
                        </a:rPr>
                        <a:t>Число фирм</a:t>
                      </a:r>
                      <a:endParaRPr lang="ru-RU" sz="2100" b="1" dirty="0"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 b="1" dirty="0">
                          <a:solidFill>
                            <a:srgbClr val="00FFFF"/>
                          </a:solidFill>
                          <a:effectLst/>
                        </a:rPr>
                        <a:t>Комментарий</a:t>
                      </a:r>
                      <a:endParaRPr lang="ru-RU" sz="2100" b="1" dirty="0"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169098038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100" b="1" dirty="0" err="1">
                          <a:solidFill>
                            <a:srgbClr val="00FFFF"/>
                          </a:solidFill>
                          <a:effectLst/>
                        </a:rPr>
                        <a:t>Lahiri</a:t>
                      </a:r>
                      <a:r>
                        <a:rPr lang="ru-RU" sz="2100" b="1" dirty="0">
                          <a:solidFill>
                            <a:srgbClr val="00FFFF"/>
                          </a:solidFill>
                          <a:effectLst/>
                        </a:rPr>
                        <a:t>, </a:t>
                      </a:r>
                      <a:r>
                        <a:rPr lang="en-US" sz="2100" b="1" dirty="0">
                          <a:solidFill>
                            <a:srgbClr val="00FFFF"/>
                          </a:solidFill>
                          <a:effectLst/>
                        </a:rPr>
                        <a:t>Ono</a:t>
                      </a:r>
                      <a:r>
                        <a:rPr lang="ru-RU" sz="2100" b="1" dirty="0">
                          <a:solidFill>
                            <a:srgbClr val="00FFFF"/>
                          </a:solidFill>
                          <a:effectLst/>
                        </a:rPr>
                        <a:t>, 1988</a:t>
                      </a:r>
                      <a:endParaRPr lang="ru-RU" sz="2100" b="1" dirty="0"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>
                          <a:effectLst/>
                        </a:rPr>
                        <a:t>Избыточное</a:t>
                      </a:r>
                      <a:endParaRPr lang="ru-RU" sz="21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>
                          <a:effectLst/>
                        </a:rPr>
                        <a:t>Уход неэффективных фирм</a:t>
                      </a:r>
                      <a:endParaRPr lang="ru-RU" sz="21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133288030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marR="10795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100" b="1" dirty="0">
                          <a:solidFill>
                            <a:srgbClr val="00FFFF"/>
                          </a:solidFill>
                          <a:effectLst/>
                        </a:rPr>
                        <a:t>Klemperer</a:t>
                      </a:r>
                      <a:r>
                        <a:rPr lang="ru-RU" sz="2100" b="1" dirty="0">
                          <a:solidFill>
                            <a:srgbClr val="00FFFF"/>
                          </a:solidFill>
                          <a:effectLst/>
                        </a:rPr>
                        <a:t>, 1988</a:t>
                      </a:r>
                      <a:endParaRPr lang="ru-RU" sz="2100" b="1" dirty="0"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marR="10795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>
                          <a:effectLst/>
                        </a:rPr>
                        <a:t>Избыточное</a:t>
                      </a:r>
                      <a:endParaRPr lang="ru-RU" sz="210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>
                          <a:effectLst/>
                        </a:rPr>
                        <a:t>Отсутствие эффекта масштаба</a:t>
                      </a:r>
                      <a:endParaRPr lang="ru-RU" sz="21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2802478732"/>
                  </a:ext>
                </a:extLst>
              </a:tr>
              <a:tr h="932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100" b="1" dirty="0" err="1">
                          <a:solidFill>
                            <a:srgbClr val="00FFFF"/>
                          </a:solidFill>
                          <a:effectLst/>
                        </a:rPr>
                        <a:t>Konishi</a:t>
                      </a:r>
                      <a:r>
                        <a:rPr lang="ru-RU" sz="2100" b="1" dirty="0">
                          <a:solidFill>
                            <a:srgbClr val="00FFFF"/>
                          </a:solidFill>
                          <a:effectLst/>
                        </a:rPr>
                        <a:t>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100" b="1" dirty="0" err="1">
                          <a:solidFill>
                            <a:srgbClr val="00FFFF"/>
                          </a:solidFill>
                          <a:effectLst/>
                        </a:rPr>
                        <a:t>Okuno</a:t>
                      </a:r>
                      <a:r>
                        <a:rPr lang="ru-RU" sz="2100" b="1" dirty="0">
                          <a:solidFill>
                            <a:srgbClr val="00FFFF"/>
                          </a:solidFill>
                          <a:effectLst/>
                        </a:rPr>
                        <a:t>-</a:t>
                      </a:r>
                      <a:r>
                        <a:rPr lang="en-US" sz="2100" b="1" dirty="0">
                          <a:solidFill>
                            <a:srgbClr val="00FFFF"/>
                          </a:solidFill>
                          <a:effectLst/>
                        </a:rPr>
                        <a:t>Fujiwara</a:t>
                      </a:r>
                      <a:r>
                        <a:rPr lang="ru-RU" sz="2100" b="1" dirty="0">
                          <a:solidFill>
                            <a:srgbClr val="00FFFF"/>
                          </a:solidFill>
                          <a:effectLst/>
                        </a:rPr>
                        <a:t>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100" b="1" dirty="0" err="1">
                          <a:solidFill>
                            <a:srgbClr val="00FFFF"/>
                          </a:solidFill>
                          <a:effectLst/>
                        </a:rPr>
                        <a:t>Suzumura</a:t>
                      </a:r>
                      <a:r>
                        <a:rPr lang="ru-RU" sz="2100" b="1" dirty="0">
                          <a:solidFill>
                            <a:srgbClr val="00FFFF"/>
                          </a:solidFill>
                          <a:effectLst/>
                        </a:rPr>
                        <a:t>, 1990</a:t>
                      </a:r>
                      <a:endParaRPr lang="ru-RU" sz="2100" b="1" dirty="0"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>
                          <a:effectLst/>
                        </a:rPr>
                        <a:t>Избыточное</a:t>
                      </a:r>
                      <a:endParaRPr lang="ru-RU" sz="21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>
                          <a:effectLst/>
                        </a:rPr>
                        <a:t>Модель общего равновесия</a:t>
                      </a:r>
                      <a:endParaRPr lang="ru-RU" sz="210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2615875058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100" b="1" dirty="0" err="1">
                          <a:solidFill>
                            <a:srgbClr val="00FFFF"/>
                          </a:solidFill>
                          <a:effectLst/>
                        </a:rPr>
                        <a:t>Okuno</a:t>
                      </a:r>
                      <a:r>
                        <a:rPr lang="ru-RU" sz="2100" b="1" dirty="0">
                          <a:solidFill>
                            <a:srgbClr val="00FFFF"/>
                          </a:solidFill>
                          <a:effectLst/>
                        </a:rPr>
                        <a:t>-</a:t>
                      </a:r>
                      <a:r>
                        <a:rPr lang="en-US" sz="2100" b="1" dirty="0">
                          <a:solidFill>
                            <a:srgbClr val="00FFFF"/>
                          </a:solidFill>
                          <a:effectLst/>
                        </a:rPr>
                        <a:t>Fujiwara</a:t>
                      </a:r>
                      <a:r>
                        <a:rPr lang="ru-RU" sz="2100" b="1" dirty="0">
                          <a:solidFill>
                            <a:srgbClr val="00FFFF"/>
                          </a:solidFill>
                          <a:effectLst/>
                        </a:rPr>
                        <a:t>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100" b="1" dirty="0" err="1">
                          <a:solidFill>
                            <a:srgbClr val="00FFFF"/>
                          </a:solidFill>
                          <a:effectLst/>
                        </a:rPr>
                        <a:t>Suzumura</a:t>
                      </a:r>
                      <a:r>
                        <a:rPr lang="ru-RU" sz="2100" b="1" dirty="0">
                          <a:solidFill>
                            <a:srgbClr val="00FFFF"/>
                          </a:solidFill>
                          <a:effectLst/>
                        </a:rPr>
                        <a:t>, 1993</a:t>
                      </a:r>
                      <a:endParaRPr lang="ru-RU" sz="2100" b="1" dirty="0"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>
                          <a:effectLst/>
                        </a:rPr>
                        <a:t>Избыточное</a:t>
                      </a:r>
                      <a:endParaRPr lang="ru-RU" sz="21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>
                          <a:effectLst/>
                        </a:rPr>
                        <a:t>Инвестиции в НИОКР</a:t>
                      </a:r>
                      <a:endParaRPr lang="ru-RU" sz="210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160426058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100" b="1" dirty="0">
                          <a:solidFill>
                            <a:srgbClr val="00FFFF"/>
                          </a:solidFill>
                          <a:effectLst/>
                        </a:rPr>
                        <a:t>Amir</a:t>
                      </a:r>
                      <a:r>
                        <a:rPr lang="ru-RU" sz="2100" b="1" dirty="0">
                          <a:solidFill>
                            <a:srgbClr val="00FFFF"/>
                          </a:solidFill>
                          <a:effectLst/>
                        </a:rPr>
                        <a:t>, </a:t>
                      </a:r>
                      <a:r>
                        <a:rPr lang="en-US" sz="2100" b="1" dirty="0" err="1">
                          <a:solidFill>
                            <a:srgbClr val="00FFFF"/>
                          </a:solidFill>
                          <a:effectLst/>
                        </a:rPr>
                        <a:t>Lambson</a:t>
                      </a:r>
                      <a:r>
                        <a:rPr lang="ru-RU" sz="2100" b="1" dirty="0">
                          <a:solidFill>
                            <a:srgbClr val="00FFFF"/>
                          </a:solidFill>
                          <a:effectLst/>
                        </a:rPr>
                        <a:t>, 2003</a:t>
                      </a:r>
                      <a:endParaRPr lang="ru-RU" sz="2100" b="1" dirty="0"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>
                          <a:effectLst/>
                        </a:rPr>
                        <a:t>Избыточное</a:t>
                      </a:r>
                      <a:endParaRPr lang="ru-RU" sz="210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>
                          <a:effectLst/>
                        </a:rPr>
                        <a:t>Динамически меняющийся спрос</a:t>
                      </a:r>
                      <a:endParaRPr lang="ru-RU" sz="210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409028020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100" b="1" dirty="0" err="1">
                          <a:solidFill>
                            <a:srgbClr val="00FFFF"/>
                          </a:solidFill>
                          <a:effectLst/>
                        </a:rPr>
                        <a:t>Winson</a:t>
                      </a:r>
                      <a:r>
                        <a:rPr lang="ru-RU" sz="2100" b="1" dirty="0">
                          <a:solidFill>
                            <a:srgbClr val="00FFFF"/>
                          </a:solidFill>
                          <a:effectLst/>
                        </a:rPr>
                        <a:t>, 2008</a:t>
                      </a:r>
                      <a:endParaRPr lang="ru-RU" sz="2100" b="1" dirty="0"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>
                          <a:effectLst/>
                        </a:rPr>
                        <a:t>Избыточное</a:t>
                      </a:r>
                      <a:endParaRPr lang="ru-RU" sz="210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>
                          <a:effectLst/>
                        </a:rPr>
                        <a:t>Учет эффекта ожиданий</a:t>
                      </a:r>
                      <a:endParaRPr lang="ru-RU" sz="210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1706233823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100" b="1" dirty="0" err="1">
                          <a:solidFill>
                            <a:srgbClr val="00FFFF"/>
                          </a:solidFill>
                          <a:effectLst/>
                        </a:rPr>
                        <a:t>Gu</a:t>
                      </a:r>
                      <a:r>
                        <a:rPr lang="ru-RU" sz="2100" b="1" dirty="0">
                          <a:solidFill>
                            <a:srgbClr val="00FFFF"/>
                          </a:solidFill>
                          <a:effectLst/>
                        </a:rPr>
                        <a:t>, </a:t>
                      </a:r>
                      <a:r>
                        <a:rPr lang="en-US" sz="2100" b="1" dirty="0">
                          <a:solidFill>
                            <a:srgbClr val="00FFFF"/>
                          </a:solidFill>
                          <a:effectLst/>
                        </a:rPr>
                        <a:t>Wenzel</a:t>
                      </a:r>
                      <a:r>
                        <a:rPr lang="ru-RU" sz="2100" b="1" dirty="0">
                          <a:solidFill>
                            <a:srgbClr val="00FFFF"/>
                          </a:solidFill>
                          <a:effectLst/>
                        </a:rPr>
                        <a:t>, 2009</a:t>
                      </a:r>
                      <a:endParaRPr lang="ru-RU" sz="2100" b="1" dirty="0"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>
                          <a:effectLst/>
                        </a:rPr>
                        <a:t>Недостаточное при низких издержках и эластичном спроса</a:t>
                      </a:r>
                      <a:endParaRPr lang="ru-RU" sz="21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>
                          <a:effectLst/>
                        </a:rPr>
                        <a:t>Учет пространственного фактора</a:t>
                      </a:r>
                      <a:endParaRPr lang="ru-RU" sz="210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1614499234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100" b="1" dirty="0">
                          <a:solidFill>
                            <a:srgbClr val="00FFFF"/>
                          </a:solidFill>
                          <a:effectLst/>
                        </a:rPr>
                        <a:t>Hattori</a:t>
                      </a:r>
                      <a:r>
                        <a:rPr lang="ru-RU" sz="2100" b="1" dirty="0">
                          <a:solidFill>
                            <a:srgbClr val="00FFFF"/>
                          </a:solidFill>
                          <a:effectLst/>
                        </a:rPr>
                        <a:t>, </a:t>
                      </a:r>
                      <a:r>
                        <a:rPr lang="en-US" sz="2100" b="1" dirty="0">
                          <a:solidFill>
                            <a:srgbClr val="00FFFF"/>
                          </a:solidFill>
                          <a:effectLst/>
                        </a:rPr>
                        <a:t>Yoshikawa</a:t>
                      </a:r>
                      <a:r>
                        <a:rPr lang="ru-RU" sz="2100" b="1" dirty="0">
                          <a:solidFill>
                            <a:srgbClr val="00FFFF"/>
                          </a:solidFill>
                          <a:effectLst/>
                        </a:rPr>
                        <a:t>, 2016</a:t>
                      </a:r>
                      <a:endParaRPr lang="ru-RU" sz="2100" b="1" dirty="0">
                        <a:solidFill>
                          <a:srgbClr val="00FFFF"/>
                        </a:solidFill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>
                          <a:effectLst/>
                        </a:rPr>
                        <a:t>Недостаточное при низких издержках и эластичном спроса</a:t>
                      </a:r>
                      <a:endParaRPr lang="ru-RU" sz="21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100" dirty="0" err="1">
                          <a:effectLst/>
                        </a:rPr>
                        <a:t>Коо-куренция</a:t>
                      </a:r>
                      <a:r>
                        <a:rPr lang="ru-RU" sz="2100" dirty="0">
                          <a:effectLst/>
                        </a:rPr>
                        <a:t> (совместное использование конкурентами общего ресурса).</a:t>
                      </a:r>
                      <a:endParaRPr lang="ru-RU" sz="2100" dirty="0">
                        <a:effectLst/>
                        <a:latin typeface="Times New Roman Cyr" panose="02020603050405020304" pitchFamily="18" charset="0"/>
                        <a:ea typeface="Times New Roman" panose="02020603050405020304" pitchFamily="18" charset="0"/>
                        <a:cs typeface="Times New Roman Cyr" panose="02020603050405020304" pitchFamily="18" charset="0"/>
                      </a:endParaRPr>
                    </a:p>
                  </a:txBody>
                  <a:tcPr marL="66602" marR="66602" marT="0" marB="0" anchor="ctr"/>
                </a:tc>
                <a:extLst>
                  <a:ext uri="{0D108BD9-81ED-4DB2-BD59-A6C34878D82A}">
                    <a16:rowId xmlns:a16="http://schemas.microsoft.com/office/drawing/2014/main" val="89349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912082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21493</TotalTime>
  <Words>1267</Words>
  <Application>Microsoft Office PowerPoint</Application>
  <PresentationFormat>Экран (4:3)</PresentationFormat>
  <Paragraphs>334</Paragraphs>
  <Slides>16</Slides>
  <Notes>13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Monotype Sorts</vt:lpstr>
      <vt:lpstr>Symbol</vt:lpstr>
      <vt:lpstr>Times New Roman</vt:lpstr>
      <vt:lpstr>Times New Roman Cyr</vt:lpstr>
      <vt:lpstr>Мерцание</vt:lpstr>
      <vt:lpstr>Уравнение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829</cp:revision>
  <dcterms:created xsi:type="dcterms:W3CDTF">1997-05-19T02:18:46Z</dcterms:created>
  <dcterms:modified xsi:type="dcterms:W3CDTF">2019-02-05T09:32:01Z</dcterms:modified>
</cp:coreProperties>
</file>