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91" r:id="rId2"/>
    <p:sldId id="421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37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4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23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33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62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2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03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77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3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70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86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79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88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5.</a:t>
            </a: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Горизонтальные слияния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сокращением издержек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5700" y="3542257"/>
            <a:ext cx="89516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Другие фирмы выигрывают, если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Больше нет однозначного результата. При этом потребители выигрывают,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увеличивается, а конкуренты – если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уменьшается.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82563" y="1141353"/>
            <a:ext cx="3451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Возможные результаты: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1. Сильное снижение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Выгодно всем: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, 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Среднее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снижение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Выгодно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фирме: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,  </a:t>
            </a:r>
            <a:r>
              <a:rPr lang="el-GR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l-GR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Слабое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снижение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Плохо всем: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, 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318301"/>
              </p:ext>
            </p:extLst>
          </p:nvPr>
        </p:nvGraphicFramePr>
        <p:xfrm>
          <a:off x="525203" y="3830936"/>
          <a:ext cx="50720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Уравнение" r:id="rId4" imgW="2984400" imgH="482400" progId="Equation.3">
                  <p:embed/>
                </p:oleObj>
              </mc:Choice>
              <mc:Fallback>
                <p:oleObj name="Уравнение" r:id="rId4" imgW="2984400" imgH="4824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203" y="3830936"/>
                        <a:ext cx="5072063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763" y="1298733"/>
            <a:ext cx="5351717" cy="2190192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05699" y="5343986"/>
            <a:ext cx="88747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Важное различие: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365125" lvl="0" indent="-3651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уменьшает постоянные или предельные издержки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?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Только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MC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может приводить к росту благосостояния.</a:t>
            </a:r>
          </a:p>
          <a:p>
            <a:pPr marL="365125" lvl="0" indent="-3651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– единственный вариант снижения издержек? Альтернативы?</a:t>
            </a:r>
          </a:p>
        </p:txBody>
      </p:sp>
    </p:spTree>
    <p:extLst>
      <p:ext uri="{BB962C8B-B14F-4D97-AF65-F5344CB8AC3E}">
        <p14:creationId xmlns:p14="http://schemas.microsoft.com/office/powerpoint/2010/main" val="106295657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Последовательные слияния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5574" y="2160318"/>
            <a:ext cx="89516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Отрасль авиаперевозок в США: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Delta Airlines + Northwest Airlines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в 200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United + Continental (2010), US Airways + American Airlines (2014).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49312" y="1091478"/>
            <a:ext cx="87979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Проблема координации: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все хотят слиться, но никто не хочет начинать.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Однако если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 фирмы сливаются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(например, под влиянием внешних факторов),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другим тоже становится выгодно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Меняются стимулы!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44129" y="3235063"/>
            <a:ext cx="8874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+ вход: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Прибыли в зависимости от числа фирм на рынке: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Если 2 крупнейшие фирмы не сливаются, третья не входит на рынок.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9674" y="4369405"/>
            <a:ext cx="8874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Без слияния: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307082"/>
              </p:ext>
            </p:extLst>
          </p:nvPr>
        </p:nvGraphicFramePr>
        <p:xfrm>
          <a:off x="1942381" y="4251973"/>
          <a:ext cx="430879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Уравнение" r:id="rId4" imgW="2666880" imgH="393480" progId="Equation.3">
                  <p:embed/>
                </p:oleObj>
              </mc:Choice>
              <mc:Fallback>
                <p:oleObj name="Уравнение" r:id="rId4" imgW="2666880" imgH="39348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381" y="4251973"/>
                        <a:ext cx="4308790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65938" y="4813073"/>
            <a:ext cx="8874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При слиянии (новичок входит на рынок через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периодов):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721759"/>
              </p:ext>
            </p:extLst>
          </p:nvPr>
        </p:nvGraphicFramePr>
        <p:xfrm>
          <a:off x="536575" y="5157563"/>
          <a:ext cx="54832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Уравнение" r:id="rId6" imgW="3225600" imgH="253800" progId="Equation.3">
                  <p:embed/>
                </p:oleObj>
              </mc:Choice>
              <mc:Fallback>
                <p:oleObj name="Уравнение" r:id="rId6" imgW="3225600" imgH="2538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157563"/>
                        <a:ext cx="5483225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82563" y="5630986"/>
            <a:ext cx="8874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1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986783"/>
              </p:ext>
            </p:extLst>
          </p:nvPr>
        </p:nvGraphicFramePr>
        <p:xfrm>
          <a:off x="1078604" y="5501417"/>
          <a:ext cx="686276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Уравнение" r:id="rId8" imgW="4038480" imgH="393480" progId="Equation.3">
                  <p:embed/>
                </p:oleObj>
              </mc:Choice>
              <mc:Fallback>
                <p:oleObj name="Уравнение" r:id="rId8" imgW="4038480" imgH="39348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04" y="5501417"/>
                        <a:ext cx="6862762" cy="706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82562" y="6178186"/>
            <a:ext cx="8874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происходит, если</a:t>
            </a:r>
          </a:p>
        </p:txBody>
      </p:sp>
      <p:graphicFrame>
        <p:nvGraphicFramePr>
          <p:cNvPr id="1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670175"/>
              </p:ext>
            </p:extLst>
          </p:nvPr>
        </p:nvGraphicFramePr>
        <p:xfrm>
          <a:off x="3586651" y="6049319"/>
          <a:ext cx="2222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Уравнение" r:id="rId10" imgW="1307880" imgH="431640" progId="Equation.3">
                  <p:embed/>
                </p:oleObj>
              </mc:Choice>
              <mc:Fallback>
                <p:oleObj name="Уравнение" r:id="rId10" imgW="1307880" imgH="43164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651" y="6049319"/>
                        <a:ext cx="2222500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70645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10" grpId="0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Координационные эффекты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коллективное доминирование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7868" y="1423293"/>
            <a:ext cx="90061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Отрасль бутилированной воды, Франция (1992):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Perrier (36%), BSN ~ Danone (23%), Nestle (17%),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конкур.окружение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(24%)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59674" y="2172362"/>
            <a:ext cx="90061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1. Желание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Nestle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поглотить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Perrier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Возникает доминирующая фирма (36% + 17% = 53%)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отказ!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59674" y="2998235"/>
            <a:ext cx="88747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Nestle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готова отдать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Volvic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крупнейший актив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Perrier)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конкуренту: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Nestle + Perrier –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Volvic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36% + 17%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15%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38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%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BSN +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Volvic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23% +15% = 38%.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Возникает дуополия с 2 одинаковыми по размеру и структуре издержек лидерами на рынке с неэластичным спросом и барьерами входа.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Риск сговора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отказ!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2563" y="5127546"/>
            <a:ext cx="8874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Nestle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готова отдать большую части брендов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(Vichy, Thonon,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Pierval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St.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Yorre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etc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конкурентному окружению (третьим лицам):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Еврокомиссия удовлетворяет поглощение на таких условиях.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25943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Рыночная власть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93293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у фирмы нет рыночной власти,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антитраст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 нужен!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у фирмы есть рыночная власть,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антитраст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 нужен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Что есть рыночная власть?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Kaplow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Shapiro (2007)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 влияние на цену: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’(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&lt; 0.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цена падает при росте выпуска, фирма влияет на рыночную цену.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1531" y="3084014"/>
            <a:ext cx="89329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Лернера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6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935332"/>
              </p:ext>
            </p:extLst>
          </p:nvPr>
        </p:nvGraphicFramePr>
        <p:xfrm>
          <a:off x="2464119" y="2968854"/>
          <a:ext cx="1600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Уравнение" r:id="rId4" imgW="888840" imgH="444240" progId="Equation.3">
                  <p:embed/>
                </p:oleObj>
              </mc:Choice>
              <mc:Fallback>
                <p:oleObj name="Уравнение" r:id="rId4" imgW="888840" imgH="44424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119" y="2968854"/>
                        <a:ext cx="1600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4182" y="3802577"/>
            <a:ext cx="89329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«доминирующая фирма + конкурентное окружение»:</a:t>
            </a:r>
          </a:p>
        </p:txBody>
      </p:sp>
      <p:graphicFrame>
        <p:nvGraphicFramePr>
          <p:cNvPr id="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096047"/>
              </p:ext>
            </p:extLst>
          </p:nvPr>
        </p:nvGraphicFramePr>
        <p:xfrm>
          <a:off x="488083" y="4150339"/>
          <a:ext cx="2094014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Уравнение" r:id="rId6" imgW="1180800" imgH="419040" progId="Equation.3">
                  <p:embed/>
                </p:oleObj>
              </mc:Choice>
              <mc:Fallback>
                <p:oleObj name="Уравнение" r:id="rId6" imgW="1180800" imgH="419040" progId="Equation.3">
                  <p:embed/>
                  <p:pic>
                    <p:nvPicPr>
                      <p:cNvPr id="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83" y="4150339"/>
                        <a:ext cx="2094014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705849" y="4150339"/>
            <a:ext cx="63286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эластичность спроса доминирующей фирмы,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эластичность рыночного спроса,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эластичность предложения конкур. окружения,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доля доминирующей фирмы.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182" y="5630820"/>
            <a:ext cx="89329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Обобщенная модель Курно:</a:t>
            </a:r>
          </a:p>
        </p:txBody>
      </p:sp>
      <p:graphicFrame>
        <p:nvGraphicFramePr>
          <p:cNvPr id="13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087984"/>
              </p:ext>
            </p:extLst>
          </p:nvPr>
        </p:nvGraphicFramePr>
        <p:xfrm>
          <a:off x="492788" y="5984875"/>
          <a:ext cx="169068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Уравнение" r:id="rId8" imgW="939600" imgH="444240" progId="Equation.3">
                  <p:embed/>
                </p:oleObj>
              </mc:Choice>
              <mc:Fallback>
                <p:oleObj name="Уравнение" r:id="rId8" imgW="939600" imgH="444240" progId="Equation.3">
                  <p:embed/>
                  <p:pic>
                    <p:nvPicPr>
                      <p:cNvPr id="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88" y="5984875"/>
                        <a:ext cx="1690687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978709"/>
              </p:ext>
            </p:extLst>
          </p:nvPr>
        </p:nvGraphicFramePr>
        <p:xfrm>
          <a:off x="2354263" y="5934075"/>
          <a:ext cx="25368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Уравнение" r:id="rId10" imgW="1409400" imgH="482400" progId="Equation.3">
                  <p:embed/>
                </p:oleObj>
              </mc:Choice>
              <mc:Fallback>
                <p:oleObj name="Уравнение" r:id="rId10" imgW="1409400" imgH="482400" progId="Equation.3">
                  <p:embed/>
                  <p:pic>
                    <p:nvPicPr>
                      <p:cNvPr id="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934075"/>
                        <a:ext cx="25368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2714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Границы рынка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9329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SSNIP test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(Small and Significant Non-transitory Increase in Prices):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Рынок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минимальная группа товаров (возможно, в определенном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регио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-не), для которой гипотетический монополист, ее контролирующий, удов-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летворяет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следующему тесту.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Монополист может</a:t>
            </a:r>
          </a:p>
          <a:p>
            <a:pPr marL="365125" lvl="0" indent="-3651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Поднять цену на товары группы на 5-10% минимум на год.</a:t>
            </a:r>
          </a:p>
          <a:p>
            <a:pPr marL="365125" lvl="0" indent="-3651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находится уже существующего товара, на который в этом случае переходит значимая, делающая повышение цены убыточным, доля пот-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ребителей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Если товар есть, включаем его в группу.</a:t>
            </a:r>
          </a:p>
          <a:p>
            <a:pPr marL="365125" lvl="0" indent="-365125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находится производителя, который готов войти на рынок и сделать повышение цены убыточным. Если производитель есть, включаем его в группу.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182" y="5298315"/>
            <a:ext cx="89329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Монополия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рыночная власть!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##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Фирма может занимать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80%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рынка, но не обладать рыночной властью. Она доминирует из-за того, что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≈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MC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другие просто не хотят входить.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90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Горизонтальные слияния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188" y="1150500"/>
            <a:ext cx="8978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Антимонопольные органы дают или не дают согласие на слияние.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при этом учитывается индекс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Херфиндаля-Хиршмана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altLang="ru-RU" sz="2200" dirty="0">
                <a:latin typeface="Times New Roman" panose="02020603050405020304" pitchFamily="18" charset="0"/>
              </a:rPr>
              <a:t>сумма </a:t>
            </a:r>
            <a:r>
              <a:rPr lang="ru-RU" altLang="ru-RU" sz="2200" dirty="0" err="1" smtClean="0">
                <a:latin typeface="Times New Roman" panose="02020603050405020304" pitchFamily="18" charset="0"/>
              </a:rPr>
              <a:t>квад-ратов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долей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всех</a:t>
            </a:r>
            <a:r>
              <a:rPr lang="ru-RU" altLang="ru-RU" sz="2200" dirty="0">
                <a:latin typeface="Times New Roman" panose="02020603050405020304" pitchFamily="18" charset="0"/>
              </a:rPr>
              <a:t> компаний, действующих на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рынке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Симметричные фирмы: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HHI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10000/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 других случаях выше.</a:t>
            </a:r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098693"/>
              </p:ext>
            </p:extLst>
          </p:nvPr>
        </p:nvGraphicFramePr>
        <p:xfrm>
          <a:off x="6366101" y="1809071"/>
          <a:ext cx="2676888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Уравнение" r:id="rId4" imgW="1574640" imgH="279360" progId="Equation.3">
                  <p:embed/>
                </p:oleObj>
              </mc:Choice>
              <mc:Fallback>
                <p:oleObj name="Уравнение" r:id="rId4" imgW="1574640" imgH="27936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101" y="1809071"/>
                        <a:ext cx="2676888" cy="5028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1674" y="2756704"/>
            <a:ext cx="90778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HHI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HHI </a:t>
            </a:r>
            <a:r>
              <a:rPr lang="en-US" sz="2200" b="1" i="1" spc="-20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post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HHI</a:t>
            </a:r>
            <a:r>
              <a:rPr lang="en-US" sz="2200" b="1" i="1" spc="-20" baseline="300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b="1" i="1" spc="-20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pre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Никто не обращает внимание на слияния, если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HHI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&lt; 1000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низкоконцентрированный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рынок).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HHI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 [1000; 2000],  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HHI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&lt; 250.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3. HHI &gt; 2000, 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HHI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150 (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концентрированный рынок, но поглощается)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небольшая компания)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42" y="4736890"/>
            <a:ext cx="90778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Особые случаи, в которых требуется более пристальное внимание: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Поглощаются потенциальные новички,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инноваторы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независимые фирмы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Продолжается история бывшего слияния (фирма постепенно захватывает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рынок).</a:t>
            </a:r>
          </a:p>
        </p:txBody>
      </p:sp>
    </p:spTree>
    <p:extLst>
      <p:ext uri="{BB962C8B-B14F-4D97-AF65-F5344CB8AC3E}">
        <p14:creationId xmlns:p14="http://schemas.microsoft.com/office/powerpoint/2010/main" val="239291942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«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Coca-Cola +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Dr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Pepper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»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188" y="1150500"/>
            <a:ext cx="89780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1986: анонсированы планы слияний: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Coca-Cola (37%) +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Pepper (5%),    Pepsi-Co (29%) + Seven-Up (6%).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 отказ,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Coca-Cola +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Pepper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обратились в суд.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9563" y="2241871"/>
            <a:ext cx="8984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Доводы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FTC: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Единый взаимосвязанный рынок.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Высокая концентрация: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HHI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2646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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HHI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341.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Высокие барьеры входа: промо-инвестиции, ограничения для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бутилиру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-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ющих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компаний, ограниченное число кнопок на автоматах,…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4. Эффекты координации, отмена выпуска новых напитков (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herry Coke...)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938" y="4361821"/>
            <a:ext cx="91110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Доводы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Coca-Cola: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Рынок – большой (+ соки, пиво,…).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HHI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741.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Легкий вход (новый аромат придумать легко, нет экономии от масштаба,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есть множество локальных рынков)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Слишком много товаров для сговора: ароматы, объемы, упаковки, скидки.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4. Эффективность: снижение издержек, диффузия технологий и бизнес-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практик, 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т.ч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в области маркетинга.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001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«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Coca-Cola +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Dr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Pepper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Окончание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13" y="1473168"/>
            <a:ext cx="8984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Вердикт суда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Рынок – газированные напитки. Молоко – ни при чем.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Coca-Cola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 слиянием безуспешно пыталась уничтожить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конкурен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та. Цель слияния – увеличение рыночной власти.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Вход на рынок – непрост. Действительно высокие барьеры.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Повышение эффективности не обосновано.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5. Проблемы конкуренции не столь серьезны, как утверждала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FTC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однако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высокой концентрации достаточно для запрета сделки.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600" y="4323810"/>
            <a:ext cx="8984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Анализ рынка типично включает ответы на вопросы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ru-RU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Слияния двух и более компаний выгодны каждой из них?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Являются ли слияния социально желательными? Увеличивают ли они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общественное благосостояние?</a:t>
            </a:r>
          </a:p>
        </p:txBody>
      </p:sp>
    </p:spTree>
    <p:extLst>
      <p:ext uri="{BB962C8B-B14F-4D97-AF65-F5344CB8AC3E}">
        <p14:creationId xmlns:p14="http://schemas.microsoft.com/office/powerpoint/2010/main" val="370142673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6451" y="4624045"/>
            <a:ext cx="90611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прибыльности слияния: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слиянии для его прибыльности должно участвовать не менее 80% фирм!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слияние 2 фирм прибыльно только тогда, когда других фирм нет.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Слияние сокращает выпуск, а значит и общественное благосостояние. Ос-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тальные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участники рынка, не участвующие в слиянии, от него выигрывают.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Базовая модель: Курно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13" y="1074161"/>
            <a:ext cx="8984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спрос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издержками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endParaRPr lang="en-US" sz="8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en-US" sz="16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увеличении числа фирм: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суммарный выпуск растет, цены падают,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индивидуальные выпуски и прибыли падают. При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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→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b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812" y="3033354"/>
            <a:ext cx="906118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Модификация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слияние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фирм.</a:t>
            </a:r>
            <a:endParaRPr lang="ru-RU" sz="2200" b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Упрощенный взгляд: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слияния объединившаяся фирм работает на более концентрированном рынке, но ничем не отличается от конкурентов.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Новое число фирм: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   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ru-RU" sz="16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346372"/>
              </p:ext>
            </p:extLst>
          </p:nvPr>
        </p:nvGraphicFramePr>
        <p:xfrm>
          <a:off x="1782875" y="1309867"/>
          <a:ext cx="7080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Уравнение" r:id="rId4" imgW="4165560" imgH="495000" progId="Equation.3">
                  <p:embed/>
                </p:oleObj>
              </mc:Choice>
              <mc:Fallback>
                <p:oleObj name="Уравнение" r:id="rId4" imgW="4165560" imgH="495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875" y="1309867"/>
                        <a:ext cx="7080250" cy="8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593120"/>
              </p:ext>
            </p:extLst>
          </p:nvPr>
        </p:nvGraphicFramePr>
        <p:xfrm>
          <a:off x="2618800" y="4110942"/>
          <a:ext cx="13811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Уравнение" r:id="rId6" imgW="812520" imgH="177480" progId="Equation.3">
                  <p:embed/>
                </p:oleObj>
              </mc:Choice>
              <mc:Fallback>
                <p:oleObj name="Уравнение" r:id="rId6" imgW="812520" imgH="177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800" y="4110942"/>
                        <a:ext cx="1381125" cy="319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087834"/>
              </p:ext>
            </p:extLst>
          </p:nvPr>
        </p:nvGraphicFramePr>
        <p:xfrm>
          <a:off x="5519738" y="4038600"/>
          <a:ext cx="1733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Уравнение" r:id="rId8" imgW="990360" imgH="241200" progId="Equation.3">
                  <p:embed/>
                </p:oleObj>
              </mc:Choice>
              <mc:Fallback>
                <p:oleObj name="Уравнение" r:id="rId8" imgW="9903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519738" y="4038600"/>
                        <a:ext cx="17335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530020"/>
              </p:ext>
            </p:extLst>
          </p:nvPr>
        </p:nvGraphicFramePr>
        <p:xfrm>
          <a:off x="4313238" y="4441825"/>
          <a:ext cx="47307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Уравнение" r:id="rId10" imgW="2882880" imgH="431640" progId="Equation.3">
                  <p:embed/>
                </p:oleObj>
              </mc:Choice>
              <mc:Fallback>
                <p:oleObj name="Уравнение" r:id="rId10" imgW="2882880" imgH="43164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4441825"/>
                        <a:ext cx="4730750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0445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Ценовая конкуренция.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Слияния, сокращающие издержки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814" y="1476477"/>
            <a:ext cx="89516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Рассмотренная модель не очень хороша – после слияния фирмы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стано-вятся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меньше!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Нужен другой подход –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ценовая олигополия с дифференцированным продуктом: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после слияния фирма продает 2 товара, можно поднять цены, т.к. есть второй товар, конкуренты тоже поднимают цены.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Результат: все фирмы выигрывают, общественное благосостояние падает.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2813" y="3629916"/>
            <a:ext cx="89516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Может ли слияние увеличить общественное благосостояние?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Да, если приводит к снижению издержек (экономия на масштабе и охвате, синергетические эффекты, уменьшение административных издержек,…)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6003" y="4743473"/>
            <a:ext cx="89516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Основной довод компаний при слиянии: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Снижение издержек, приводящее к снижению цен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важнее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для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FTC)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088" y="5562448"/>
            <a:ext cx="891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Superior Propane + ICG Propane 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Inc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ведет к уменьшению конкуренции на 66 из 74 рынков, мертвые потери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DWL = $6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млн.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При этом падение издержек на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$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29 млн.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Запрет!!!</a:t>
            </a:r>
          </a:p>
        </p:txBody>
      </p:sp>
    </p:spTree>
    <p:extLst>
      <p:ext uri="{BB962C8B-B14F-4D97-AF65-F5344CB8AC3E}">
        <p14:creationId xmlns:p14="http://schemas.microsoft.com/office/powerpoint/2010/main" val="5113137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Модель с сокращением издержек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814" y="1094096"/>
            <a:ext cx="89516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 модель Курно вносится изменение: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 результате слияния фирм 1 и 2 издержки объединенной фирмы падают до уровня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 у остальных сохраняются на уровне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с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i="1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2325" y="4700912"/>
            <a:ext cx="8918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– прибыльно, если </a:t>
            </a:r>
            <a:r>
              <a:rPr lang="el-GR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sz="2200" b="1" i="1" spc="-20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 2</a:t>
            </a:r>
            <a:r>
              <a:rPr lang="el-GR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3125" y="2176188"/>
            <a:ext cx="89516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Кривые реакции:</a:t>
            </a:r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306707"/>
              </p:ext>
            </p:extLst>
          </p:nvPr>
        </p:nvGraphicFramePr>
        <p:xfrm>
          <a:off x="604260" y="2503860"/>
          <a:ext cx="6410326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Уравнение" r:id="rId4" imgW="3771720" imgH="393480" progId="Equation.3">
                  <p:embed/>
                </p:oleObj>
              </mc:Choice>
              <mc:Fallback>
                <p:oleObj name="Уравнение" r:id="rId4" imgW="37717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60" y="2503860"/>
                        <a:ext cx="6410326" cy="706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05700" y="3090454"/>
            <a:ext cx="89516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Равновесие:</a:t>
            </a:r>
          </a:p>
        </p:txBody>
      </p:sp>
      <p:graphicFrame>
        <p:nvGraphicFramePr>
          <p:cNvPr id="1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924560"/>
              </p:ext>
            </p:extLst>
          </p:nvPr>
        </p:nvGraphicFramePr>
        <p:xfrm>
          <a:off x="572250" y="3407213"/>
          <a:ext cx="43148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Уравнение" r:id="rId6" imgW="2539800" imgH="393480" progId="Equation.3">
                  <p:embed/>
                </p:oleObj>
              </mc:Choice>
              <mc:Fallback>
                <p:oleObj name="Уравнение" r:id="rId6" imgW="2539800" imgH="39348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50" y="3407213"/>
                        <a:ext cx="4314825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718149"/>
              </p:ext>
            </p:extLst>
          </p:nvPr>
        </p:nvGraphicFramePr>
        <p:xfrm>
          <a:off x="571010" y="3933891"/>
          <a:ext cx="46831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Уравнение" r:id="rId8" imgW="2755800" imgH="482400" progId="Equation.3">
                  <p:embed/>
                </p:oleObj>
              </mc:Choice>
              <mc:Fallback>
                <p:oleObj name="Уравнение" r:id="rId8" imgW="2755800" imgH="4824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10" y="3933891"/>
                        <a:ext cx="4683125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676323"/>
              </p:ext>
            </p:extLst>
          </p:nvPr>
        </p:nvGraphicFramePr>
        <p:xfrm>
          <a:off x="554877" y="4980576"/>
          <a:ext cx="7553326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Уравнение" r:id="rId10" imgW="4444920" imgH="482400" progId="Equation.3">
                  <p:embed/>
                </p:oleObj>
              </mc:Choice>
              <mc:Fallback>
                <p:oleObj name="Уравнение" r:id="rId10" imgW="4444920" imgH="482400" progId="Equation.3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77" y="4980576"/>
                        <a:ext cx="7553326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38432" y="5729377"/>
            <a:ext cx="8918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Слияние – полезно для потребителей, если</a:t>
            </a:r>
          </a:p>
        </p:txBody>
      </p:sp>
      <p:graphicFrame>
        <p:nvGraphicFramePr>
          <p:cNvPr id="1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235708"/>
              </p:ext>
            </p:extLst>
          </p:nvPr>
        </p:nvGraphicFramePr>
        <p:xfrm>
          <a:off x="527800" y="6089650"/>
          <a:ext cx="75755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Уравнение" r:id="rId12" imgW="4457520" imgH="393480" progId="Equation.3">
                  <p:embed/>
                </p:oleObj>
              </mc:Choice>
              <mc:Fallback>
                <p:oleObj name="Уравнение" r:id="rId12" imgW="4457520" imgH="39348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00" y="6089650"/>
                        <a:ext cx="7575550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44039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1" grpId="0"/>
      <p:bldP spid="10" grpId="0"/>
      <p:bldP spid="17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21930</TotalTime>
  <Words>1309</Words>
  <Application>Microsoft Office PowerPoint</Application>
  <PresentationFormat>Экран (4:3)</PresentationFormat>
  <Paragraphs>161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866</cp:revision>
  <dcterms:created xsi:type="dcterms:W3CDTF">1997-05-19T02:18:46Z</dcterms:created>
  <dcterms:modified xsi:type="dcterms:W3CDTF">2019-02-05T09:32:23Z</dcterms:modified>
</cp:coreProperties>
</file>