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91" r:id="rId2"/>
    <p:sldId id="421" r:id="rId3"/>
    <p:sldId id="443" r:id="rId4"/>
    <p:sldId id="444" r:id="rId5"/>
    <p:sldId id="445" r:id="rId6"/>
    <p:sldId id="446" r:id="rId7"/>
    <p:sldId id="447" r:id="rId8"/>
    <p:sldId id="448" r:id="rId9"/>
    <p:sldId id="450" r:id="rId10"/>
    <p:sldId id="451" r:id="rId11"/>
    <p:sldId id="375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4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30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03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08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35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392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05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30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16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5.xml"/><Relationship Id="rId7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88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5.2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Сговоры и их устойчивость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68095" y="4320080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</a:t>
            </a:r>
            <a:r>
              <a:rPr lang="ru-RU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0,5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&lt; 9/17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«Стратегия кнута и пряника»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(«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Carrot and stick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»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, Abreu, JET’1986)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33612" y="1480561"/>
            <a:ext cx="8984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Условия совместимости стимулов с учетом</a:t>
            </a:r>
          </a:p>
        </p:txBody>
      </p:sp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657932"/>
              </p:ext>
            </p:extLst>
          </p:nvPr>
        </p:nvGraphicFramePr>
        <p:xfrm>
          <a:off x="5645670" y="1364808"/>
          <a:ext cx="2422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Уравнение" r:id="rId4" imgW="1384200" imgH="393480" progId="Equation.3">
                  <p:embed/>
                </p:oleObj>
              </mc:Choice>
              <mc:Fallback>
                <p:oleObj name="Уравнение" r:id="rId4" imgW="1384200" imgH="39348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670" y="1364808"/>
                        <a:ext cx="2422525" cy="703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08518" y="2504377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от отклонения меньше убытков от наказания.</a:t>
            </a:r>
          </a:p>
        </p:txBody>
      </p:sp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429586"/>
              </p:ext>
            </p:extLst>
          </p:nvPr>
        </p:nvGraphicFramePr>
        <p:xfrm>
          <a:off x="442384" y="1820166"/>
          <a:ext cx="7934326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Уравнение" r:id="rId6" imgW="4533840" imgH="431640" progId="Equation.3">
                  <p:embed/>
                </p:oleObj>
              </mc:Choice>
              <mc:Fallback>
                <p:oleObj name="Уравнение" r:id="rId6" imgW="4533840" imgH="43164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84" y="1820166"/>
                        <a:ext cx="7934326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408519" y="4724629"/>
            <a:ext cx="85719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IC1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при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должна быть низкой:</a:t>
            </a:r>
          </a:p>
        </p:txBody>
      </p:sp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106225"/>
              </p:ext>
            </p:extLst>
          </p:nvPr>
        </p:nvGraphicFramePr>
        <p:xfrm>
          <a:off x="5419198" y="4590077"/>
          <a:ext cx="31432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Уравнение" r:id="rId8" imgW="1942920" imgH="393480" progId="Equation.3">
                  <p:embed/>
                </p:oleObj>
              </mc:Choice>
              <mc:Fallback>
                <p:oleObj name="Уравнение" r:id="rId8" imgW="1942920" imgH="39348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198" y="4590077"/>
                        <a:ext cx="3143250" cy="703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073049"/>
              </p:ext>
            </p:extLst>
          </p:nvPr>
        </p:nvGraphicFramePr>
        <p:xfrm>
          <a:off x="461430" y="2819930"/>
          <a:ext cx="7867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Уравнение" r:id="rId10" imgW="4495680" imgH="431640" progId="Equation.3">
                  <p:embed/>
                </p:oleObj>
              </mc:Choice>
              <mc:Fallback>
                <p:oleObj name="Уравнение" r:id="rId10" imgW="4495680" imgH="43164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30" y="2819930"/>
                        <a:ext cx="7867650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410631" y="3503698"/>
            <a:ext cx="85698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Экономия при уклонении от наказания меньше потерь от невозврата к сотрудничеству в следующем периоде.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09576" y="5173902"/>
            <a:ext cx="85878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IC2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при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не может быть слишком низкой:</a:t>
            </a:r>
          </a:p>
        </p:txBody>
      </p:sp>
      <p:graphicFrame>
        <p:nvGraphicFramePr>
          <p:cNvPr id="26" name="Объект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187069"/>
              </p:ext>
            </p:extLst>
          </p:nvPr>
        </p:nvGraphicFramePr>
        <p:xfrm>
          <a:off x="6670675" y="5020733"/>
          <a:ext cx="23193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Уравнение" r:id="rId12" imgW="1536480" imgH="431640" progId="Equation.3">
                  <p:embed/>
                </p:oleObj>
              </mc:Choice>
              <mc:Fallback>
                <p:oleObj name="Уравнение" r:id="rId12" imgW="1536480" imgH="4316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5020733"/>
                        <a:ext cx="2319338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409576" y="5681756"/>
            <a:ext cx="85878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IC1+IC2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Возможен полный сговор!</a:t>
            </a:r>
          </a:p>
        </p:txBody>
      </p:sp>
      <p:graphicFrame>
        <p:nvGraphicFramePr>
          <p:cNvPr id="28" name="Объект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344589"/>
              </p:ext>
            </p:extLst>
          </p:nvPr>
        </p:nvGraphicFramePr>
        <p:xfrm>
          <a:off x="1705507" y="5525028"/>
          <a:ext cx="2651616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Уравнение" r:id="rId14" imgW="1473120" imgH="431640" progId="Equation.3">
                  <p:embed/>
                </p:oleObj>
              </mc:Choice>
              <mc:Fallback>
                <p:oleObj name="Уравнение" r:id="rId14" imgW="1473120" imgH="43164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507" y="5525028"/>
                        <a:ext cx="2651616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182563" y="6189610"/>
            <a:ext cx="88074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Полный сговор возможен при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≥ 9/32,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иначе сговор при меньшем </a:t>
            </a:r>
            <a:r>
              <a:rPr lang="en-US" sz="2200" b="1" i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!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5378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17" grpId="0"/>
      <p:bldP spid="21" grpId="0"/>
      <p:bldP spid="18" grpId="0"/>
      <p:bldP spid="25" grpId="0"/>
      <p:bldP spid="2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Картели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0806" y="1857400"/>
            <a:ext cx="893293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Фирмы и рынки, замешанные в картельных соглашениях: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en-US" sz="21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1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pple, Samsung, Siemens, British Airways, </a:t>
            </a:r>
            <a:r>
              <a:rPr lang="en-US" sz="21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Dupont</a:t>
            </a:r>
            <a:r>
              <a:rPr lang="en-US" sz="21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Barclays,</a:t>
            </a:r>
            <a:r>
              <a:rPr lang="ru-RU" sz="21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1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Hoffman </a:t>
            </a:r>
            <a:r>
              <a:rPr lang="en-US" sz="21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LaRoche</a:t>
            </a:r>
            <a:r>
              <a:rPr lang="en-US" sz="21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1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Витаминный (мировой), автозапчасти (мировой), лифты (ЕС), хлеб (Африка), электронные книги (США), цемент (Германия), курятина (Китай)…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1530" y="1125137"/>
            <a:ext cx="88789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200" b="1" dirty="0">
                <a:solidFill>
                  <a:srgbClr val="00FFFF"/>
                </a:solidFill>
              </a:rPr>
              <a:t>Картель </a:t>
            </a:r>
            <a:r>
              <a:rPr lang="ru-RU" altLang="ru-RU" sz="2200" dirty="0"/>
              <a:t>– объединение фирм, одновременно ограничивающих постав-</a:t>
            </a:r>
            <a:r>
              <a:rPr lang="ru-RU" altLang="ru-RU" sz="2200" dirty="0" err="1"/>
              <a:t>ки</a:t>
            </a:r>
            <a:r>
              <a:rPr lang="ru-RU" altLang="ru-RU" sz="2200" dirty="0"/>
              <a:t> продукции на рынок в целях роста цены и максимизации прибыли.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1808" y="3237228"/>
            <a:ext cx="90621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Сговор на рынке лизина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«Информатор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2009)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 создана в 1956, издержки упали в 5 раз, рост рынка 16% в год.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 1980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дуополия (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Ajimonoto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Kyowa Hakko),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1980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Sewon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(20%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рынка).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1991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2 новичка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(ADM,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Cheil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), ADM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рушит рынок,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на 25%,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на 45%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530" y="4700180"/>
            <a:ext cx="47364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Июнь 1992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начало переговоров (25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встреч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сотни двухсторонних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), сговор.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Весна 1993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краткая ценовая война.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Октябрь 1993 – июнь 1995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сговор.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Расследование ФБР, итог: штрафы и длительные тюремные сроки.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3" y="4799930"/>
            <a:ext cx="4142479" cy="19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14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Формирование картеля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13" y="1074161"/>
            <a:ext cx="89849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Вызовы при формировании картеля: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координации (коммуникация, заключение сделки – борьба за лучшие условия).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Устойчивость картельных соглашений (контроль выполнения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соглаше-ний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санкции за нарушение, контроль предложения аутсайдеров).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Невыявление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потребителями и антимонопольными органами.</a:t>
            </a:r>
            <a:endParaRPr lang="en-US" sz="2200" b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2813" y="3197819"/>
            <a:ext cx="8984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Типичный механизм формирования картеля: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Лидер картеля заключает соглашение с частью фирм.</a:t>
            </a:r>
          </a:p>
          <a:p>
            <a:pPr marL="266700" indent="-266700" algn="just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достижения соглашения происходят переговоры с аутсайдерами, с частью из них удается договориться на льготных условиях.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425"/>
          <p:cNvSpPr>
            <a:spLocks noChangeArrowheads="1"/>
          </p:cNvSpPr>
          <p:nvPr/>
        </p:nvSpPr>
        <p:spPr bwMode="auto">
          <a:xfrm>
            <a:off x="82813" y="4665040"/>
            <a:ext cx="885666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Картель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не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является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устойчивым объединением производителей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!</a:t>
            </a:r>
          </a:p>
          <a:p>
            <a:pPr eaLnBrk="1" hangingPunct="1"/>
            <a:r>
              <a:rPr lang="ru-RU" altLang="ru-RU" sz="2200" dirty="0">
                <a:latin typeface="Times New Roman Cyr" pitchFamily="18" charset="-52"/>
              </a:rPr>
              <a:t>Каждой отдельной фирме выгодно получить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-52"/>
              </a:rPr>
              <a:t>двойную прибыль</a:t>
            </a:r>
            <a:r>
              <a:rPr lang="ru-RU" altLang="ru-RU" sz="2200" dirty="0">
                <a:latin typeface="Times New Roman Cyr" pitchFamily="18" charset="-52"/>
              </a:rPr>
              <a:t>:</a:t>
            </a: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 счет </a:t>
            </a:r>
            <a:r>
              <a:rPr lang="ru-RU" altLang="ru-RU" sz="2200" dirty="0" smtClean="0">
                <a:latin typeface="Times New Roman Cyr" pitchFamily="18" charset="-52"/>
              </a:rPr>
              <a:t>высоких </a:t>
            </a:r>
            <a:r>
              <a:rPr lang="ru-RU" altLang="ru-RU" sz="2200" dirty="0">
                <a:latin typeface="Times New Roman Cyr" pitchFamily="18" charset="-52"/>
              </a:rPr>
              <a:t>цен, которые устанавливаются благодаря </a:t>
            </a:r>
            <a:r>
              <a:rPr lang="ru-RU" altLang="ru-RU" sz="2200" dirty="0" smtClean="0">
                <a:latin typeface="Times New Roman Cyr" pitchFamily="18" charset="-52"/>
              </a:rPr>
              <a:t>картелю.</a:t>
            </a:r>
            <a:endParaRPr lang="ru-RU" altLang="ru-RU" sz="2200" dirty="0">
              <a:latin typeface="Times New Roman Cyr" pitchFamily="18" charset="-52"/>
            </a:endParaRPr>
          </a:p>
          <a:p>
            <a:pPr eaLnBrk="1" hangingPunct="1">
              <a:buFontTx/>
              <a:buAutoNum type="arabicPeriod"/>
            </a:pPr>
            <a:r>
              <a:rPr lang="ru-RU" altLang="ru-RU" sz="2200" dirty="0">
                <a:latin typeface="Times New Roman Cyr" pitchFamily="18" charset="-52"/>
              </a:rPr>
              <a:t>За счет превышения выпуска </a:t>
            </a:r>
            <a:r>
              <a:rPr lang="ru-RU" altLang="ru-RU" sz="2200" dirty="0" smtClean="0">
                <a:latin typeface="Times New Roman Cyr" pitchFamily="18" charset="-52"/>
              </a:rPr>
              <a:t>над </a:t>
            </a:r>
            <a:r>
              <a:rPr lang="ru-RU" altLang="ru-RU" sz="2200" dirty="0">
                <a:latin typeface="Times New Roman Cyr" pitchFamily="18" charset="-52"/>
              </a:rPr>
              <a:t>установленными квотами</a:t>
            </a:r>
            <a:r>
              <a:rPr lang="ru-RU" altLang="ru-RU" sz="2200" dirty="0" smtClean="0">
                <a:latin typeface="Times New Roman Cyr" pitchFamily="18" charset="-52"/>
              </a:rPr>
              <a:t>.</a:t>
            </a:r>
          </a:p>
          <a:p>
            <a:pPr marL="0" indent="0" eaLnBrk="1" hangingPunct="1"/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Необходимы механизмы, повышающие устойчивость картеля.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3404456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Триггерные стратегии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13" y="1074161"/>
            <a:ext cx="8984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симметричных фирм, взаимодействующих в периоды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1,2,…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без сговора,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со сговором,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отклонении.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– дисконтирующий множитель.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7148" y="2503091"/>
            <a:ext cx="8984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«Стратегия вечного наказания» («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Grim trigger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), Friedman, RES’1971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ни одна фирма не отклоняется, сговор продолжается.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кто-то отклонился – переход в устойчивое равновесие навсегда.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425"/>
          <p:cNvSpPr>
            <a:spLocks noChangeArrowheads="1"/>
          </p:cNvSpPr>
          <p:nvPr/>
        </p:nvSpPr>
        <p:spPr bwMode="auto">
          <a:xfrm>
            <a:off x="67148" y="4024354"/>
            <a:ext cx="88566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Сговор устойчив, если</a:t>
            </a:r>
            <a:endParaRPr lang="ru-RU" altLang="ru-RU" sz="2200" b="1" dirty="0">
              <a:solidFill>
                <a:srgbClr val="00FFFF"/>
              </a:solidFill>
              <a:latin typeface="Times New Roman Cyr" pitchFamily="18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2813" y="3628637"/>
            <a:ext cx="8984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NPV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(1+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+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2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+…),  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NPV</a:t>
            </a:r>
            <a:r>
              <a:rPr lang="en-US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(1+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+</a:t>
            </a:r>
            <a:r>
              <a:rPr lang="en-US" sz="2200" spc="-20" baseline="30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2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+…)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65951"/>
              </p:ext>
            </p:extLst>
          </p:nvPr>
        </p:nvGraphicFramePr>
        <p:xfrm>
          <a:off x="413480" y="4291013"/>
          <a:ext cx="6353164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Уравнение" r:id="rId4" imgW="3568680" imgH="431640" progId="Equation.3">
                  <p:embed/>
                </p:oleObj>
              </mc:Choice>
              <mc:Fallback>
                <p:oleObj name="Уравнение" r:id="rId4" imgW="356868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80" y="4291013"/>
                        <a:ext cx="6353164" cy="776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25"/>
          <p:cNvSpPr>
            <a:spLocks noChangeArrowheads="1"/>
          </p:cNvSpPr>
          <p:nvPr/>
        </p:nvSpPr>
        <p:spPr bwMode="auto">
          <a:xfrm>
            <a:off x="67148" y="4967776"/>
            <a:ext cx="885666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just" eaLnBrk="1" hangingPunct="1"/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-52"/>
              </a:rPr>
              <a:t>Общий вывод модели: </a:t>
            </a:r>
            <a:r>
              <a:rPr lang="ru-RU" altLang="ru-RU" sz="2200" dirty="0" smtClean="0">
                <a:latin typeface="Times New Roman Cyr" pitchFamily="18" charset="-52"/>
              </a:rPr>
              <a:t>сговор устойчив, если дисконтирующий </a:t>
            </a:r>
            <a:r>
              <a:rPr lang="ru-RU" altLang="ru-RU" sz="2200" dirty="0" err="1" smtClean="0">
                <a:latin typeface="Times New Roman Cyr" pitchFamily="18" charset="-52"/>
              </a:rPr>
              <a:t>множи-тель</a:t>
            </a:r>
            <a:r>
              <a:rPr lang="ru-RU" altLang="ru-RU" sz="2200" dirty="0" smtClean="0">
                <a:latin typeface="Times New Roman Cyr" pitchFamily="18" charset="-52"/>
              </a:rPr>
              <a:t> достаточно велик (в условиях </a:t>
            </a:r>
            <a:r>
              <a:rPr lang="ru-RU" altLang="ru-RU" sz="2200" dirty="0">
                <a:latin typeface="Times New Roman Cyr" pitchFamily="18" charset="-52"/>
              </a:rPr>
              <a:t>стабильной экономики), при этом односторонний выход из сговора приводит к относительно небольшому увеличению прибыли оппортуниста, а полное разрушение картельных соглашений крайне неприятно для всех участников взаимодействия.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38506"/>
              </p:ext>
            </p:extLst>
          </p:nvPr>
        </p:nvGraphicFramePr>
        <p:xfrm>
          <a:off x="6859711" y="4274967"/>
          <a:ext cx="2034072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Уравнение" r:id="rId6" imgW="1130040" imgH="444240" progId="Equation.3">
                  <p:embed/>
                </p:oleObj>
              </mc:Choice>
              <mc:Fallback>
                <p:oleObj name="Уравнение" r:id="rId6" imgW="11300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711" y="4274967"/>
                        <a:ext cx="2034072" cy="799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36437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«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Grim trigger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»: Бертран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vs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Курно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13" y="1074161"/>
            <a:ext cx="8984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Бертрана: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l-GR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0 – без сговора,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со сговором,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при отклонении.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41638"/>
              </p:ext>
            </p:extLst>
          </p:nvPr>
        </p:nvGraphicFramePr>
        <p:xfrm>
          <a:off x="430742" y="3657599"/>
          <a:ext cx="61229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Уравнение" r:id="rId4" imgW="3403440" imgH="431640" progId="Equation.3">
                  <p:embed/>
                </p:oleObj>
              </mc:Choice>
              <mc:Fallback>
                <p:oleObj name="Уравнение" r:id="rId4" imgW="3403440" imgH="43164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42" y="3657599"/>
                        <a:ext cx="612298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4720"/>
              </p:ext>
            </p:extLst>
          </p:nvPr>
        </p:nvGraphicFramePr>
        <p:xfrm>
          <a:off x="404816" y="1760539"/>
          <a:ext cx="4660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Уравнение" r:id="rId6" imgW="2590560" imgH="444240" progId="Equation.3">
                  <p:embed/>
                </p:oleObj>
              </mc:Choice>
              <mc:Fallback>
                <p:oleObj name="Уравнение" r:id="rId6" imgW="2590560" imgH="44424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6" y="1760539"/>
                        <a:ext cx="46609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5308976" y="1795861"/>
            <a:ext cx="28225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Устойчивее при малом числе фирм.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2813" y="2633561"/>
            <a:ext cx="8984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Курно: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спрос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предельные издержки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l-GR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/ 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+1)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без сговора,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en-US" sz="2200" i="1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spc="-2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 4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со сговором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Оптимальное отклонение: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601220"/>
              </p:ext>
            </p:extLst>
          </p:nvPr>
        </p:nvGraphicFramePr>
        <p:xfrm>
          <a:off x="396876" y="4228528"/>
          <a:ext cx="6511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Уравнение" r:id="rId8" imgW="3466800" imgH="457200" progId="Equation.3">
                  <p:embed/>
                </p:oleObj>
              </mc:Choice>
              <mc:Fallback>
                <p:oleObj name="Уравнение" r:id="rId8" imgW="3466800" imgH="4572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6" y="4228528"/>
                        <a:ext cx="6511925" cy="8239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822333"/>
              </p:ext>
            </p:extLst>
          </p:nvPr>
        </p:nvGraphicFramePr>
        <p:xfrm>
          <a:off x="396876" y="4922445"/>
          <a:ext cx="5367337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Уравнение" r:id="rId10" imgW="2857320" imgH="685800" progId="Equation.3">
                  <p:embed/>
                </p:oleObj>
              </mc:Choice>
              <mc:Fallback>
                <p:oleObj name="Уравнение" r:id="rId10" imgW="2857320" imgH="6858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6" y="4922445"/>
                        <a:ext cx="5367337" cy="1236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5987891" y="5027468"/>
            <a:ext cx="30037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Также устойчивее при малом числе фирм.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0014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«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Grim trigger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»: Бертран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vs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Курно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557515"/>
              </p:ext>
            </p:extLst>
          </p:nvPr>
        </p:nvGraphicFramePr>
        <p:xfrm>
          <a:off x="165630" y="1055870"/>
          <a:ext cx="1120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Уравнение" r:id="rId4" imgW="596880" imgH="228600" progId="Equation.3">
                  <p:embed/>
                </p:oleObj>
              </mc:Choice>
              <mc:Fallback>
                <p:oleObj name="Уравнение" r:id="rId4" imgW="596880" imgH="2286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30" y="1055870"/>
                        <a:ext cx="1120775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286405" y="1078804"/>
            <a:ext cx="13885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2.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8849" y="1199748"/>
            <a:ext cx="4228572" cy="2008064"/>
          </a:xfrm>
          <a:prstGeom prst="rect">
            <a:avLst/>
          </a:prstGeom>
        </p:spPr>
      </p:pic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76313"/>
              </p:ext>
            </p:extLst>
          </p:nvPr>
        </p:nvGraphicFramePr>
        <p:xfrm>
          <a:off x="165629" y="1417821"/>
          <a:ext cx="1120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Уравнение" r:id="rId8" imgW="596880" imgH="228600" progId="Equation.3">
                  <p:embed/>
                </p:oleObj>
              </mc:Choice>
              <mc:Fallback>
                <p:oleObj name="Уравнение" r:id="rId8" imgW="596880" imgH="228600" progId="Equation.3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29" y="1417821"/>
                        <a:ext cx="1120775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1286404" y="1451623"/>
            <a:ext cx="13885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≥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531" y="1790239"/>
            <a:ext cx="45862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Типично Курно устойчивее Бертрана,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оскольку в Бертране выше прибыль при отклонении, а значит, выше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-мулы к нарушению соглашений.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 Box 388"/>
          <p:cNvSpPr txBox="1">
            <a:spLocks noChangeArrowheads="1"/>
          </p:cNvSpPr>
          <p:nvPr/>
        </p:nvSpPr>
        <p:spPr bwMode="auto">
          <a:xfrm>
            <a:off x="182565" y="3207811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Факторы, облегчающие сговор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18531" y="3775217"/>
            <a:ext cx="88788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Малое число фирм (напрямую через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; через упрощение координации).</a:t>
            </a:r>
          </a:p>
          <a:p>
            <a:pPr marL="271463" indent="-271463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Однородность продукции (опасность ценовых войн).</a:t>
            </a:r>
          </a:p>
          <a:p>
            <a:pPr marL="271463" indent="-271463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Низкая эластичность спроса (возможность сильно завышать цены).</a:t>
            </a:r>
          </a:p>
          <a:p>
            <a:pPr marL="271463" indent="-271463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Растущий рынок (будущие прибыли более ценны).</a:t>
            </a:r>
          </a:p>
          <a:p>
            <a:pPr marL="271463" indent="-271463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Информационная закрытость (в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т.ч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при заключении контрактов).</a:t>
            </a:r>
          </a:p>
          <a:p>
            <a:pPr marL="271463" indent="-271463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Быстрая подстройка цены (ускоряет наказание)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цены можно менять через период: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7" name="Объект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959657"/>
              </p:ext>
            </p:extLst>
          </p:nvPr>
        </p:nvGraphicFramePr>
        <p:xfrm>
          <a:off x="437093" y="5990167"/>
          <a:ext cx="8503704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Уравнение" r:id="rId10" imgW="4724280" imgH="444240" progId="Equation.3">
                  <p:embed/>
                </p:oleObj>
              </mc:Choice>
              <mc:Fallback>
                <p:oleObj name="Уравнение" r:id="rId10" imgW="4724280" imgH="44424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93" y="5990167"/>
                        <a:ext cx="8503704" cy="800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92205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8531" y="3922623"/>
            <a:ext cx="902546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Симметричные 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фирмы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(иначе меньшая при сговоре получает меньше).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Дуополия Бертрана, при одинаковых ценах первая получает долю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271463" hangingPunct="0">
              <a:spcAft>
                <a:spcPts val="0"/>
              </a:spcAft>
              <a:buSzPct val="100000"/>
            </a:pP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71463" hangingPunct="0">
              <a:spcAft>
                <a:spcPts val="0"/>
              </a:spcAft>
              <a:buSzPct val="100000"/>
            </a:pP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71463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Другие механизмы асимметрии – разные издержки, мощности,…</a:t>
            </a: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Факторы, облегчающие сговор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8531" y="1065883"/>
            <a:ext cx="886195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Стабильность спроса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большой волатильности выгодно забрать всё на фазе высокого спроса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Rotemberg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Saloner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AER’1986).</a:t>
            </a:r>
          </a:p>
          <a:p>
            <a:pPr marL="271463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Фазы низкого и высокого спроса: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1463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прибыли пропорциональны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(например, при линейном спросе и нулевых издержках)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сговора для фазы высокого спроса:</a:t>
            </a:r>
          </a:p>
        </p:txBody>
      </p:sp>
      <p:graphicFrame>
        <p:nvGraphicFramePr>
          <p:cNvPr id="27" name="Объект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228093"/>
              </p:ext>
            </p:extLst>
          </p:nvPr>
        </p:nvGraphicFramePr>
        <p:xfrm>
          <a:off x="1978026" y="2763999"/>
          <a:ext cx="4638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Уравнение" r:id="rId4" imgW="2577960" imgH="253800" progId="Equation.3">
                  <p:embed/>
                </p:oleObj>
              </mc:Choice>
              <mc:Fallback>
                <p:oleObj name="Уравнение" r:id="rId4" imgW="2577960" imgH="25380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6" y="2763999"/>
                        <a:ext cx="463867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692479"/>
              </p:ext>
            </p:extLst>
          </p:nvPr>
        </p:nvGraphicFramePr>
        <p:xfrm>
          <a:off x="4426479" y="1800687"/>
          <a:ext cx="4554009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Уравнение" r:id="rId6" imgW="2577960" imgH="215640" progId="Equation.3">
                  <p:embed/>
                </p:oleObj>
              </mc:Choice>
              <mc:Fallback>
                <p:oleObj name="Уравнение" r:id="rId6" imgW="2577960" imgH="21564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479" y="1800687"/>
                        <a:ext cx="4554009" cy="387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422845"/>
              </p:ext>
            </p:extLst>
          </p:nvPr>
        </p:nvGraphicFramePr>
        <p:xfrm>
          <a:off x="788988" y="3134473"/>
          <a:ext cx="5826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Уравнение" r:id="rId8" imgW="3238200" imgH="253800" progId="Equation.3">
                  <p:embed/>
                </p:oleObj>
              </mc:Choice>
              <mc:Fallback>
                <p:oleObj name="Уравнение" r:id="rId8" imgW="3238200" imgH="25380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134473"/>
                        <a:ext cx="5826125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76591"/>
              </p:ext>
            </p:extLst>
          </p:nvPr>
        </p:nvGraphicFramePr>
        <p:xfrm>
          <a:off x="800624" y="3504672"/>
          <a:ext cx="756285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Уравнение" r:id="rId10" imgW="4203360" imgH="253800" progId="Equation.3">
                  <p:embed/>
                </p:oleObj>
              </mc:Choice>
              <mc:Fallback>
                <p:oleObj name="Уравнение" r:id="rId10" imgW="4203360" imgH="2538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24" y="3504672"/>
                        <a:ext cx="7562851" cy="457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047762"/>
              </p:ext>
            </p:extLst>
          </p:nvPr>
        </p:nvGraphicFramePr>
        <p:xfrm>
          <a:off x="766758" y="4587875"/>
          <a:ext cx="46624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Уравнение" r:id="rId12" imgW="2590560" imgH="444240" progId="Equation.3">
                  <p:embed/>
                </p:oleObj>
              </mc:Choice>
              <mc:Fallback>
                <p:oleObj name="Уравнение" r:id="rId12" imgW="2590560" imgH="44424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58" y="4587875"/>
                        <a:ext cx="4662488" cy="800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8531" y="5664091"/>
            <a:ext cx="891593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9.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Мультипродуктовые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фирмы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Bernheim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&amp; </a:t>
            </a:r>
            <a:r>
              <a:rPr lang="en-US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Whinston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RAND’1990)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271463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При нарушении фирму накажут на всех рынках    нарушать надо на всех! Фирма при этом более симметрична, чем на отдельном рынке.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5598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8531" y="1744364"/>
            <a:ext cx="882994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Фирмы в дуополии Курно договорились о выпуске на уровне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*&gt;</a:t>
            </a:r>
            <a:r>
              <a:rPr lang="en-US" sz="2200" b="1" i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b="1" i="1" spc="-20" baseline="3000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71463" indent="-271463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Прибыль: 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π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*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*/2.</a:t>
            </a:r>
          </a:p>
          <a:p>
            <a:pPr marL="271463" indent="-271463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Оптимальное отклонение:</a:t>
            </a:r>
          </a:p>
          <a:p>
            <a:pPr marL="271463" indent="-271463" algn="just" hangingPunct="0">
              <a:spcAft>
                <a:spcPts val="0"/>
              </a:spcAft>
              <a:buSzPct val="100000"/>
            </a:pPr>
            <a:endParaRPr lang="ru-RU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1463" indent="-271463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Устойчивость картеля:</a:t>
            </a:r>
          </a:p>
          <a:p>
            <a:pPr marL="271463" indent="-271463" algn="just" hangingPunct="0">
              <a:spcAft>
                <a:spcPts val="0"/>
              </a:spcAft>
              <a:buSzPct val="100000"/>
            </a:pPr>
            <a:endParaRPr lang="ru-RU" sz="6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Сговор на уровне ниже монопольного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8531" y="1065883"/>
            <a:ext cx="88619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.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Что делать фирмам? Если не обращаться к киллеру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  <a:p>
            <a:pPr marL="271463" indent="-271463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Сговор при цене ниже монопольной или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у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величение угрозы наказания.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7" name="Объект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1338"/>
              </p:ext>
            </p:extLst>
          </p:nvPr>
        </p:nvGraphicFramePr>
        <p:xfrm>
          <a:off x="3591454" y="2173967"/>
          <a:ext cx="47291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Уравнение" r:id="rId4" imgW="2628720" imgH="482400" progId="Equation.3">
                  <p:embed/>
                </p:oleObj>
              </mc:Choice>
              <mc:Fallback>
                <p:oleObj name="Уравнение" r:id="rId4" imgW="2628720" imgH="48240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454" y="2173967"/>
                        <a:ext cx="4729162" cy="866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191396"/>
              </p:ext>
            </p:extLst>
          </p:nvPr>
        </p:nvGraphicFramePr>
        <p:xfrm>
          <a:off x="992716" y="1093567"/>
          <a:ext cx="7096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Уравнение" r:id="rId6" imgW="393480" imgH="203040" progId="Equation.3">
                  <p:embed/>
                </p:oleObj>
              </mc:Choice>
              <mc:Fallback>
                <p:oleObj name="Уравнение" r:id="rId6" imgW="393480" imgH="20304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716" y="1093567"/>
                        <a:ext cx="709613" cy="366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264137"/>
              </p:ext>
            </p:extLst>
          </p:nvPr>
        </p:nvGraphicFramePr>
        <p:xfrm>
          <a:off x="3183466" y="2810935"/>
          <a:ext cx="58023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Уравнение" r:id="rId8" imgW="3225600" imgH="482400" progId="Equation.3">
                  <p:embed/>
                </p:oleObj>
              </mc:Choice>
              <mc:Fallback>
                <p:oleObj name="Уравнение" r:id="rId8" imgW="3225600" imgH="48240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466" y="2810935"/>
                        <a:ext cx="5802313" cy="866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728710"/>
              </p:ext>
            </p:extLst>
          </p:nvPr>
        </p:nvGraphicFramePr>
        <p:xfrm>
          <a:off x="5972968" y="3726122"/>
          <a:ext cx="22669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Уравнение" r:id="rId10" imgW="1295280" imgH="393480" progId="Equation.3">
                  <p:embed/>
                </p:oleObj>
              </mc:Choice>
              <mc:Fallback>
                <p:oleObj name="Уравнение" r:id="rId10" imgW="1295280" imgH="3934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968" y="3726122"/>
                        <a:ext cx="2266950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861735"/>
              </p:ext>
            </p:extLst>
          </p:nvPr>
        </p:nvGraphicFramePr>
        <p:xfrm>
          <a:off x="2461287" y="4169129"/>
          <a:ext cx="32670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Уравнение" r:id="rId12" imgW="1866600" imgH="393480" progId="Equation.3">
                  <p:embed/>
                </p:oleObj>
              </mc:Choice>
              <mc:Fallback>
                <p:oleObj name="Уравнение" r:id="rId12" imgW="1866600" imgH="39348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287" y="4169129"/>
                        <a:ext cx="3267075" cy="704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889061"/>
              </p:ext>
            </p:extLst>
          </p:nvPr>
        </p:nvGraphicFramePr>
        <p:xfrm>
          <a:off x="2461287" y="4614730"/>
          <a:ext cx="5156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Уравнение" r:id="rId14" imgW="2946240" imgH="457200" progId="Equation.3">
                  <p:embed/>
                </p:oleObj>
              </mc:Choice>
              <mc:Fallback>
                <p:oleObj name="Уравнение" r:id="rId14" imgW="2946240" imgH="4572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287" y="4614730"/>
                        <a:ext cx="5156200" cy="819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35465" y="3528484"/>
            <a:ext cx="5923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Вычислим максимальный уровень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сговора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зависимости от дисконтирующего множителя: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1130" y="4307682"/>
            <a:ext cx="24804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Частные случаи: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5463" y="5356774"/>
            <a:ext cx="88619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модели </a:t>
            </a:r>
            <a:r>
              <a:rPr lang="ru-RU" sz="2200" b="1" spc="-20" dirty="0" err="1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волатильного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спроса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высокой фазе сговор на уровне ниже монопольного, на низкой 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монопольный.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Контр-циклические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цены,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200" dirty="0"/>
          </a:p>
        </p:txBody>
      </p:sp>
      <p:graphicFrame>
        <p:nvGraphicFramePr>
          <p:cNvPr id="23" name="Объект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047517"/>
              </p:ext>
            </p:extLst>
          </p:nvPr>
        </p:nvGraphicFramePr>
        <p:xfrm>
          <a:off x="4078156" y="6049674"/>
          <a:ext cx="42227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Уравнение" r:id="rId16" imgW="2412720" imgH="444240" progId="Equation.3">
                  <p:embed/>
                </p:oleObj>
              </mc:Choice>
              <mc:Fallback>
                <p:oleObj name="Уравнение" r:id="rId16" imgW="2412720" imgH="4442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156" y="6049674"/>
                        <a:ext cx="4222750" cy="793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135463" y="6220298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Ситуация в модели Бертрана: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005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1" grpId="0"/>
      <p:bldP spid="22" grpId="0"/>
      <p:bldP spid="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68095" y="5996733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Второе условие совместимости стимулов: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«Стратегия кнута и пряника»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(«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Carrot and stick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»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, Abreu, JET’1986)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155947"/>
              </p:ext>
            </p:extLst>
          </p:nvPr>
        </p:nvGraphicFramePr>
        <p:xfrm>
          <a:off x="2349499" y="2935057"/>
          <a:ext cx="21113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Уравнение" r:id="rId4" imgW="1206360" imgH="215640" progId="Equation.3">
                  <p:embed/>
                </p:oleObj>
              </mc:Choice>
              <mc:Fallback>
                <p:oleObj name="Уравнение" r:id="rId4" imgW="1206360" imgH="21564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499" y="2935057"/>
                        <a:ext cx="2111375" cy="3857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97100" y="2903853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Фаза наказания: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33612" y="1446695"/>
            <a:ext cx="8984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 договариваются о поставке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i="1" spc="-20" baseline="30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одна из сторон нарушает соглашение, возврат к сговору происходит только после того, как обе фирмы (в качестве краткосрочного наказания) расширят поставки до уровня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(себе в убыток!).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97100" y="3320819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Суммарная прибыль после отклонения:</a:t>
            </a:r>
          </a:p>
        </p:txBody>
      </p:sp>
      <p:graphicFrame>
        <p:nvGraphicFramePr>
          <p:cNvPr id="16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135634"/>
              </p:ext>
            </p:extLst>
          </p:nvPr>
        </p:nvGraphicFramePr>
        <p:xfrm>
          <a:off x="5275787" y="3201458"/>
          <a:ext cx="24225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Уравнение" r:id="rId6" imgW="1384200" imgH="393480" progId="Equation.3">
                  <p:embed/>
                </p:oleObj>
              </mc:Choice>
              <mc:Fallback>
                <p:oleObj name="Уравнение" r:id="rId6" imgW="1384200" imgH="3934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787" y="3201458"/>
                        <a:ext cx="2422525" cy="703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133612" y="3859596"/>
            <a:ext cx="89159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 совместимости стимулов: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endParaRPr lang="ru-RU" sz="800" i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  <a:buSzPct val="100000"/>
            </a:pP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должно быть мало, чтобы сделать отклонение невыгодным.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Одновременно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может быть слишком мало, иначе будет невыгодно исполнять наказание:</a:t>
            </a:r>
          </a:p>
        </p:txBody>
      </p:sp>
      <p:graphicFrame>
        <p:nvGraphicFramePr>
          <p:cNvPr id="20" name="Объект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412850"/>
              </p:ext>
            </p:extLst>
          </p:nvPr>
        </p:nvGraphicFramePr>
        <p:xfrm>
          <a:off x="4570413" y="3746500"/>
          <a:ext cx="44005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Уравнение" r:id="rId8" imgW="2514600" imgH="393480" progId="Equation.3">
                  <p:embed/>
                </p:oleObj>
              </mc:Choice>
              <mc:Fallback>
                <p:oleObj name="Уравнение" r:id="rId8" imgW="2514600" imgH="39348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3746500"/>
                        <a:ext cx="4400550" cy="703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33611" y="5454740"/>
            <a:ext cx="89159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Оптимальное отклонение от наказания:</a:t>
            </a:r>
          </a:p>
        </p:txBody>
      </p:sp>
      <p:graphicFrame>
        <p:nvGraphicFramePr>
          <p:cNvPr id="22" name="Объект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16671"/>
              </p:ext>
            </p:extLst>
          </p:nvPr>
        </p:nvGraphicFramePr>
        <p:xfrm>
          <a:off x="5258854" y="5318089"/>
          <a:ext cx="38427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Уравнение" r:id="rId10" imgW="2374560" imgH="393480" progId="Equation.3">
                  <p:embed/>
                </p:oleObj>
              </mc:Choice>
              <mc:Fallback>
                <p:oleObj name="Уравнение" r:id="rId10" imgW="2374560" imgH="3934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854" y="5318089"/>
                        <a:ext cx="3842725" cy="7032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452390"/>
              </p:ext>
            </p:extLst>
          </p:nvPr>
        </p:nvGraphicFramePr>
        <p:xfrm>
          <a:off x="5527139" y="5992496"/>
          <a:ext cx="20891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Уравнение" r:id="rId12" imgW="1193760" imgH="253800" progId="Equation.3">
                  <p:embed/>
                </p:oleObj>
              </mc:Choice>
              <mc:Fallback>
                <p:oleObj name="Уравнение" r:id="rId12" imgW="1193760" imgH="2538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139" y="5992496"/>
                        <a:ext cx="2089150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45830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/>
      <p:bldP spid="10" grpId="0"/>
      <p:bldP spid="11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23018</TotalTime>
  <Words>1089</Words>
  <Application>Microsoft Office PowerPoint</Application>
  <PresentationFormat>Экран (4:3)</PresentationFormat>
  <Paragraphs>126</Paragraphs>
  <Slides>11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Monotype Sorts</vt:lpstr>
      <vt:lpstr>Symbol</vt:lpstr>
      <vt:lpstr>Times New Roman</vt:lpstr>
      <vt:lpstr>Times New Roman Cyr</vt:lpstr>
      <vt:lpstr>Wingdings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930</cp:revision>
  <dcterms:created xsi:type="dcterms:W3CDTF">1997-05-19T02:18:46Z</dcterms:created>
  <dcterms:modified xsi:type="dcterms:W3CDTF">2019-02-05T09:33:05Z</dcterms:modified>
</cp:coreProperties>
</file>