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91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375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0.wmf"/><Relationship Id="rId1" Type="http://schemas.openxmlformats.org/officeDocument/2006/relationships/image" Target="../media/image11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0349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41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422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87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75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30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45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411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95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596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442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656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3.wmf"/><Relationship Id="rId5" Type="http://schemas.openxmlformats.org/officeDocument/2006/relationships/image" Target="../media/image11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2166261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195040"/>
            <a:ext cx="9010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отраслевых рынков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520288"/>
            <a:ext cx="9143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Лекция 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6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Выявление сговоров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31311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140734" y="1501819"/>
            <a:ext cx="883975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Реальный сговор – достаточно сложен. Имеется много информации (множество рынков, множество продуктов, меняющийся спрос, меняю-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щиеся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условия), которую невозможно запомнить.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Хранение для программ сотрудничества со следствием.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Хранение для угрозы конкурентам.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Хранение для собственных нужд на случай конфликта с начальством.</a:t>
            </a: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Для чего фирмы хранят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доказательства сговора?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619312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Проблемы программы 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LP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0733" y="4223944"/>
            <a:ext cx="4803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LP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может стимулировать сговор из-за уменьшения наказания.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обычно работает против распадающихся картелей, которые в любом случае прекратили бы свое существование.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Активные картели не пользуются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LP.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043" y="4318001"/>
            <a:ext cx="3946446" cy="22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3676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140734" y="1078488"/>
            <a:ext cx="883975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altLang="ru-RU" sz="2400" b="1" dirty="0">
                <a:solidFill>
                  <a:srgbClr val="00FFFF"/>
                </a:solidFill>
              </a:rPr>
              <a:t>Другие способы выявления </a:t>
            </a:r>
            <a:r>
              <a:rPr lang="ru-RU" altLang="ru-RU" sz="2400" b="1" dirty="0" smtClean="0">
                <a:solidFill>
                  <a:srgbClr val="00FFFF"/>
                </a:solidFill>
              </a:rPr>
              <a:t>сговора:</a:t>
            </a:r>
            <a:endParaRPr lang="ru-RU" altLang="ru-RU" sz="2400" b="1" dirty="0">
              <a:solidFill>
                <a:srgbClr val="00FFFF"/>
              </a:solidFill>
            </a:endParaRP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Ценовые сигналы (аукционы частот).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Сложные ценовые анонсы: публичные – авиакомпании, частные (в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т.ч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на отраслевых конференциях – недвижимость). 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Изменения ценовой политики (мировой рынок нефти, турбины).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Объявление о стратегии развития (аренда траков,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дистрибьюция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филь-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мов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продажа игрушек).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Личные встречи (аукционы произведений искусства, лизин).</a:t>
            </a: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Скрининг рынков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23801" y="3926480"/>
            <a:ext cx="8856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altLang="ru-RU" sz="2400" b="1" dirty="0" smtClean="0">
                <a:solidFill>
                  <a:srgbClr val="00FFFF"/>
                </a:solidFill>
              </a:rPr>
              <a:t>На что обращать внимание (Джозеф Харрингтон):</a:t>
            </a:r>
            <a:endParaRPr lang="ru-RU" altLang="ru-RU" sz="2400" b="1" dirty="0">
              <a:solidFill>
                <a:srgbClr val="00FFFF"/>
              </a:solidFill>
            </a:endParaRP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Структурные сдвиги (в период формирования или смерти картеля).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Маркеры сговора (типичные паттерны поведения в картеле).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Аномалии, не свойственные конкуренции.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0734" y="5514946"/>
            <a:ext cx="48606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rgbClr val="00FFFF"/>
                </a:solidFill>
              </a:rPr>
              <a:t>https://joeharrington5201922.github.io</a:t>
            </a:r>
          </a:p>
        </p:txBody>
      </p:sp>
    </p:spTree>
    <p:extLst>
      <p:ext uri="{BB962C8B-B14F-4D97-AF65-F5344CB8AC3E}">
        <p14:creationId xmlns:p14="http://schemas.microsoft.com/office/powerpoint/2010/main" val="360972700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Маркеры сговора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4" y="4578105"/>
            <a:ext cx="2882370" cy="19812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28589" y="1100184"/>
            <a:ext cx="88519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Высокие цены (по сравнению с предыдущими периодами 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аналогич-ными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рынками).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V-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динамика цен при формировании картеля (цены упали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сговор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Низкая волатильность цен (из-за координации ценовых изменений).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Прекращение сезонных ценовых колебаний (из-за контроля над пред-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ложением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FontTx/>
              <a:buAutoNum type="arabicPeriod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Длительная фаза равномерного роста цен (чтобы скрыть сговор). 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Регулярные и одновременные ценовые изменения (координация).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Стабильные доли рынка.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………………………………………………………………………………….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268" y="4578059"/>
            <a:ext cx="2692404" cy="19812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4578059"/>
            <a:ext cx="2884486" cy="198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7033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Маркеры сговора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12" y="1102890"/>
            <a:ext cx="2714850" cy="18383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63" y="3113255"/>
            <a:ext cx="8797925" cy="360874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564" y="1102891"/>
            <a:ext cx="2604180" cy="183832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400" y="1102890"/>
            <a:ext cx="3106056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0103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857862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18530" y="3216319"/>
            <a:ext cx="89159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(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Green, Porter, </a:t>
            </a:r>
            <a:r>
              <a:rPr lang="en-US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Econometrica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’ 1984):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Ценовая конкуренция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 с издержками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Спрос равен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 вероятностью (1 –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и нулевой с вероятностью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не видят цены друг друга (например, секретные скидки)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Хотим наказать за снижение цены 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течение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периодов). Это при-водит к ценовым войнам в условиях рецессии.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с несовершенной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информацией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33612" y="1480561"/>
            <a:ext cx="88638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 сих пор предполагали полную информацию. В реальности снижение спроса на продукцию может быть связано, как минимум, с 2 причинами: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Конкурент снизил цены или расширил поставки.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 влиянием внешних факторов уменьшился рыночный спрос.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Может ли фирма различить эти ситуации?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24482" y="5358363"/>
            <a:ext cx="891593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Прибыль при сговоре:</a:t>
            </a:r>
            <a:endParaRPr lang="ru-RU" sz="2200" b="1" spc="-2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endParaRPr lang="ru-RU" sz="8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Прибыль на момент начала наказания: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endParaRPr lang="ru-RU" sz="8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Прибыль при отклонении: 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1" name="Объект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255228"/>
              </p:ext>
            </p:extLst>
          </p:nvPr>
        </p:nvGraphicFramePr>
        <p:xfrm>
          <a:off x="3106738" y="5238750"/>
          <a:ext cx="38528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Уравнение" r:id="rId4" imgW="2247840" imgH="431640" progId="Equation.3">
                  <p:embed/>
                </p:oleObj>
              </mc:Choice>
              <mc:Fallback>
                <p:oleObj name="Уравнение" r:id="rId4" imgW="2247840" imgH="43164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5238750"/>
                        <a:ext cx="3852862" cy="771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884542"/>
              </p:ext>
            </p:extLst>
          </p:nvPr>
        </p:nvGraphicFramePr>
        <p:xfrm>
          <a:off x="5244791" y="5788977"/>
          <a:ext cx="14224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Уравнение" r:id="rId6" imgW="812520" imgH="228600" progId="Equation.3">
                  <p:embed/>
                </p:oleObj>
              </mc:Choice>
              <mc:Fallback>
                <p:oleObj name="Уравнение" r:id="rId6" imgW="812520" imgH="228600" progId="Equation.3">
                  <p:embed/>
                  <p:pic>
                    <p:nvPicPr>
                      <p:cNvPr id="31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4791" y="5788977"/>
                        <a:ext cx="1422400" cy="4079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744924"/>
              </p:ext>
            </p:extLst>
          </p:nvPr>
        </p:nvGraphicFramePr>
        <p:xfrm>
          <a:off x="3615266" y="6240463"/>
          <a:ext cx="55197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Уравнение" r:id="rId8" imgW="3225600" imgH="253800" progId="Equation.3">
                  <p:embed/>
                </p:oleObj>
              </mc:Choice>
              <mc:Fallback>
                <p:oleObj name="Уравнение" r:id="rId8" imgW="3225600" imgH="253800" progId="Equation.3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266" y="6240463"/>
                        <a:ext cx="5519738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2782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82563" y="1517148"/>
            <a:ext cx="87979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Условие </a:t>
            </a:r>
            <a:r>
              <a:rPr lang="ru-RU" sz="2200" b="1" spc="-2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совместимости стимулов</a:t>
            </a:r>
            <a:r>
              <a:rPr lang="en-US" sz="2200" b="1" spc="-2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с несовершенной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информацией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279663"/>
              </p:ext>
            </p:extLst>
          </p:nvPr>
        </p:nvGraphicFramePr>
        <p:xfrm>
          <a:off x="565150" y="1821921"/>
          <a:ext cx="66611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Уравнение" r:id="rId4" imgW="3886200" imgH="431640" progId="Equation.3">
                  <p:embed/>
                </p:oleObj>
              </mc:Choice>
              <mc:Fallback>
                <p:oleObj name="Уравнение" r:id="rId4" imgW="3886200" imgH="431640" progId="Equation.3">
                  <p:embed/>
                  <p:pic>
                    <p:nvPicPr>
                      <p:cNvPr id="31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821921"/>
                        <a:ext cx="6661150" cy="771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228067" y="2450296"/>
            <a:ext cx="8915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 некоторых преобразований данное условие приводим к виду: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4" name="Объект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477071"/>
              </p:ext>
            </p:extLst>
          </p:nvPr>
        </p:nvGraphicFramePr>
        <p:xfrm>
          <a:off x="548217" y="2825121"/>
          <a:ext cx="3505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Уравнение" r:id="rId6" imgW="2044440" imgH="431640" progId="Equation.3">
                  <p:embed/>
                </p:oleObj>
              </mc:Choice>
              <mc:Fallback>
                <p:oleObj name="Уравнение" r:id="rId6" imgW="204444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217" y="2825121"/>
                        <a:ext cx="3505200" cy="771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141415" y="3479404"/>
            <a:ext cx="89159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данном выражении (1 –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– реальный дисконтирующий множитель,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 – 1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 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пороговый дисконтирующий множитель для модели Бертрана.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82563" y="4358574"/>
            <a:ext cx="89159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левая часть неравенства оказывается отрицательной,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сговор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невоз-можен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дисконтирующий множитель слишком мал, фирм слишком много, а шок от нарушения сговора слишком велик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 противном случае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сговор всегда возможен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 Важно выбрать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минималь-ный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уровень наказания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(минимальное число периодов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), при котором выполняется условие совместимости стимулов.</a:t>
            </a:r>
          </a:p>
        </p:txBody>
      </p:sp>
    </p:spTree>
    <p:extLst>
      <p:ext uri="{BB962C8B-B14F-4D97-AF65-F5344CB8AC3E}">
        <p14:creationId xmlns:p14="http://schemas.microsoft.com/office/powerpoint/2010/main" val="241621488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82563" y="1517148"/>
            <a:ext cx="88519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Leniency program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Наказание уменьшается для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первого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участника картеля, который предо-ставит ФАС доказательства сговора.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LP –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легальная программа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о которой известно заранее и которая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досту-пна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всем, кроме (в ряде случаев) зачинщика картеля.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США – с 1978 г. (ответственные – физические лица, защита менеджеров).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Европа – с 1996 г. (ответственные – только фирмы).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Выявление сговоров: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программы сотрудничества со следствием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50546" y="3954685"/>
            <a:ext cx="89159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Цели программы: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Предотвращение формирования картелей.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Выявление картелей.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Облегчение судебного преследования картелей.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0546" y="5348968"/>
            <a:ext cx="49971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«Витаминный картель»: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Hoffman – 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LaRoche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(40-50%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€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462 млн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BASF (20-30%) –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€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296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млн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Aventis (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5-15%) – 0!!! (информатор)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486400" y="5358158"/>
            <a:ext cx="35800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«Рынок пива»: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Heineken, 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Grolsch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Bavaria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€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274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млн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InBev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0!!! (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информатор)</a:t>
            </a:r>
          </a:p>
        </p:txBody>
      </p:sp>
    </p:spTree>
    <p:extLst>
      <p:ext uri="{BB962C8B-B14F-4D97-AF65-F5344CB8AC3E}">
        <p14:creationId xmlns:p14="http://schemas.microsoft.com/office/powerpoint/2010/main" val="73534543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7" grpId="0"/>
      <p:bldP spid="11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82563" y="1093816"/>
            <a:ext cx="88519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Причины участия в программе: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высокой вероятности наказания быть первым и не платить штраф.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Ухудшить положение конкурента.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программы сотрудничества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82563" y="2294145"/>
            <a:ext cx="88519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Тайминг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модели: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ФАС объявляет правила игры – штрафы и поблажки.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решают, сговариваться ли.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фирмы сговорились, вероятность выявления сговора равна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сговор выявлен, фирма решает, сотрудничать ли.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хотя бы кто-то сотрудничает, появляются доказательства, все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-мы, кроме первой, платят штраф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никто не сотрудничает, ФАС находит доказательства с вероятно-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стью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штраф платят все. Иначе получают прибыль от сговора.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7311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программы сотрудничества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82563" y="4116074"/>
            <a:ext cx="8851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CC 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всегда является равновесием.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ОО – равновесие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1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qF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≥ 0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</a:t>
            </a:r>
          </a:p>
          <a:p>
            <a:pPr algn="just" hangingPunct="0">
              <a:spcAft>
                <a:spcPts val="0"/>
              </a:spcAft>
              <a:buSzPct val="100000"/>
            </a:pPr>
            <a:endParaRPr lang="en-US" sz="8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 случае множественного равновесия, Парето (ОО) доминирует,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програм-ма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сотрудничества перестает работать.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5" name="Объект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106919"/>
              </p:ext>
            </p:extLst>
          </p:nvPr>
        </p:nvGraphicFramePr>
        <p:xfrm>
          <a:off x="4158719" y="6080125"/>
          <a:ext cx="38909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Уравнение" r:id="rId4" imgW="2273040" imgH="431640" progId="Equation.3">
                  <p:embed/>
                </p:oleObj>
              </mc:Choice>
              <mc:Fallback>
                <p:oleObj name="Уравнение" r:id="rId4" imgW="2273040" imgH="431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719" y="6080125"/>
                        <a:ext cx="3890962" cy="771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08067"/>
              </p:ext>
            </p:extLst>
          </p:nvPr>
        </p:nvGraphicFramePr>
        <p:xfrm>
          <a:off x="205797" y="2797141"/>
          <a:ext cx="8691563" cy="1286640"/>
        </p:xfrm>
        <a:graphic>
          <a:graphicData uri="http://schemas.openxmlformats.org/drawingml/2006/table">
            <a:tbl>
              <a:tblPr/>
              <a:tblGrid>
                <a:gridCol w="2898389">
                  <a:extLst>
                    <a:ext uri="{9D8B030D-6E8A-4147-A177-3AD203B41FA5}">
                      <a16:colId xmlns:a16="http://schemas.microsoft.com/office/drawing/2014/main" val="1349699254"/>
                    </a:ext>
                  </a:extLst>
                </a:gridCol>
                <a:gridCol w="2896586">
                  <a:extLst>
                    <a:ext uri="{9D8B030D-6E8A-4147-A177-3AD203B41FA5}">
                      <a16:colId xmlns:a16="http://schemas.microsoft.com/office/drawing/2014/main" val="3384803210"/>
                    </a:ext>
                  </a:extLst>
                </a:gridCol>
                <a:gridCol w="2896588">
                  <a:extLst>
                    <a:ext uri="{9D8B030D-6E8A-4147-A177-3AD203B41FA5}">
                      <a16:colId xmlns:a16="http://schemas.microsoft.com/office/drawing/2014/main" val="322673591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</a:rPr>
                        <a:t>Фирма 1 \ Фирма 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</a:rPr>
                        <a:t>Сотрудничает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</a:rPr>
                        <a:t>Отказывается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26678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</a:rPr>
                        <a:t>Сотрудничает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–</a:t>
                      </a:r>
                      <a:r>
                        <a:rPr kumimoji="0" lang="en-US" altLang="ru-RU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/2; –</a:t>
                      </a:r>
                      <a:r>
                        <a:rPr kumimoji="0" lang="en-US" altLang="ru-RU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0; 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–</a:t>
                      </a:r>
                      <a:r>
                        <a:rPr kumimoji="0" lang="en-US" altLang="ru-RU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92429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</a:rPr>
                        <a:t>Отказывается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–</a:t>
                      </a:r>
                      <a:r>
                        <a:rPr kumimoji="0" lang="en-US" altLang="ru-RU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; 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 – </a:t>
                      </a:r>
                      <a:r>
                        <a:rPr kumimoji="0" lang="en-US" altLang="ru-RU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– </a:t>
                      </a:r>
                      <a:r>
                        <a:rPr kumimoji="0" lang="en-US" altLang="ru-RU" sz="2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qF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; 1 – </a:t>
                      </a:r>
                      <a:r>
                        <a:rPr kumimoji="0" lang="en-US" altLang="ru-RU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– </a:t>
                      </a:r>
                      <a:r>
                        <a:rPr kumimoji="0" lang="en-US" altLang="ru-RU" sz="2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qF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827450"/>
                  </a:ext>
                </a:extLst>
              </a:tr>
            </a:tbl>
          </a:graphicData>
        </a:graphic>
      </p:graphicFrame>
      <p:graphicFrame>
        <p:nvGraphicFramePr>
          <p:cNvPr id="11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454064"/>
              </p:ext>
            </p:extLst>
          </p:nvPr>
        </p:nvGraphicFramePr>
        <p:xfrm>
          <a:off x="4923367" y="4313227"/>
          <a:ext cx="11080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Уравнение" r:id="rId6" imgW="647640" imgH="393480" progId="Equation.3">
                  <p:embed/>
                </p:oleObj>
              </mc:Choice>
              <mc:Fallback>
                <p:oleObj name="Уравнение" r:id="rId6" imgW="647640" imgH="39348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367" y="4313227"/>
                        <a:ext cx="1108075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188864" y="5754011"/>
            <a:ext cx="88519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фирмы готовы сотрудничать.</a:t>
            </a:r>
          </a:p>
          <a:p>
            <a:pPr algn="just" hangingPunct="0">
              <a:spcAft>
                <a:spcPts val="0"/>
              </a:spcAft>
              <a:buSzPct val="100000"/>
            </a:pPr>
            <a:endParaRPr lang="ru-RU" sz="8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 выгодно сговариваться, если</a:t>
            </a:r>
            <a:endParaRPr lang="en-US" sz="8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7" name="Объект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019517"/>
              </p:ext>
            </p:extLst>
          </p:nvPr>
        </p:nvGraphicFramePr>
        <p:xfrm>
          <a:off x="889000" y="5612330"/>
          <a:ext cx="10429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Уравнение" r:id="rId8" imgW="609480" imgH="393480" progId="Equation.3">
                  <p:embed/>
                </p:oleObj>
              </mc:Choice>
              <mc:Fallback>
                <p:oleObj name="Уравнение" r:id="rId8" imgW="609480" imgH="39348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612330"/>
                        <a:ext cx="1042988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146050" y="1075345"/>
            <a:ext cx="88519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Без программы сотрудничества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фирмы сговариваются если:</a:t>
            </a:r>
          </a:p>
          <a:p>
            <a:pPr algn="just" hangingPunct="0">
              <a:spcAft>
                <a:spcPts val="0"/>
              </a:spcAft>
              <a:buSzPct val="100000"/>
            </a:pP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1,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0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сговор происходит, если</a:t>
            </a:r>
          </a:p>
        </p:txBody>
      </p:sp>
      <p:graphicFrame>
        <p:nvGraphicFramePr>
          <p:cNvPr id="19" name="Объект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875025"/>
              </p:ext>
            </p:extLst>
          </p:nvPr>
        </p:nvGraphicFramePr>
        <p:xfrm>
          <a:off x="189440" y="1392245"/>
          <a:ext cx="44116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Уравнение" r:id="rId10" imgW="2577960" imgH="253800" progId="Equation.3">
                  <p:embed/>
                </p:oleObj>
              </mc:Choice>
              <mc:Fallback>
                <p:oleObj name="Уравнение" r:id="rId10" imgW="2577960" imgH="25380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40" y="1392245"/>
                        <a:ext cx="4411663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086773"/>
              </p:ext>
            </p:extLst>
          </p:nvPr>
        </p:nvGraphicFramePr>
        <p:xfrm>
          <a:off x="5215997" y="1606027"/>
          <a:ext cx="1978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Уравнение" r:id="rId12" imgW="1155600" imgH="419040" progId="Equation.3">
                  <p:embed/>
                </p:oleObj>
              </mc:Choice>
              <mc:Fallback>
                <p:oleObj name="Уравнение" r:id="rId12" imgW="1155600" imgH="4190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5997" y="1606027"/>
                        <a:ext cx="1978025" cy="749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155575" y="2291306"/>
            <a:ext cx="8851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программа сотрудничества работает: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1488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8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135418" y="2237557"/>
            <a:ext cx="88625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Резюме:</a:t>
            </a:r>
          </a:p>
          <a:p>
            <a:pPr algn="just" hangingPunct="0">
              <a:spcAft>
                <a:spcPts val="0"/>
              </a:spcAft>
              <a:buSzPct val="100000"/>
            </a:pPr>
            <a:endParaRPr lang="ru-RU" sz="8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	           ,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LP 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бесполезна, фирмы не идут на сделку со следствием.</a:t>
            </a:r>
          </a:p>
          <a:p>
            <a:pPr algn="just" hangingPunct="0">
              <a:spcAft>
                <a:spcPts val="0"/>
              </a:spcAft>
              <a:buSzPct val="100000"/>
            </a:pP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		    , LP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работает, противостоит сговору.</a:t>
            </a:r>
          </a:p>
          <a:p>
            <a:pPr algn="just" hangingPunct="0">
              <a:spcAft>
                <a:spcPts val="0"/>
              </a:spcAft>
              <a:buSzPct val="100000"/>
            </a:pP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 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LP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работает контрпродуктивно, стимулируя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сговор, благодаря сокращению штрафа.</a:t>
            </a: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Сравнение результатов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837064"/>
              </p:ext>
            </p:extLst>
          </p:nvPr>
        </p:nvGraphicFramePr>
        <p:xfrm>
          <a:off x="881064" y="2572806"/>
          <a:ext cx="10207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Уравнение" r:id="rId4" imgW="596880" imgH="393480" progId="Equation.3">
                  <p:embed/>
                </p:oleObj>
              </mc:Choice>
              <mc:Fallback>
                <p:oleObj name="Уравнение" r:id="rId4" imgW="596880" imgH="39348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4" y="2572806"/>
                        <a:ext cx="1020762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146050" y="1193876"/>
            <a:ext cx="8851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Без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LP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сговор при			При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LP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сговор при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0" name="Объект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48212"/>
              </p:ext>
            </p:extLst>
          </p:nvPr>
        </p:nvGraphicFramePr>
        <p:xfrm>
          <a:off x="2579689" y="1066314"/>
          <a:ext cx="1978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Уравнение" r:id="rId6" imgW="1155600" imgH="419040" progId="Equation.3">
                  <p:embed/>
                </p:oleObj>
              </mc:Choice>
              <mc:Fallback>
                <p:oleObj name="Уравнение" r:id="rId6" imgW="1155600" imgH="41904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9" y="1066314"/>
                        <a:ext cx="1978025" cy="749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257407"/>
              </p:ext>
            </p:extLst>
          </p:nvPr>
        </p:nvGraphicFramePr>
        <p:xfrm>
          <a:off x="7191368" y="1051250"/>
          <a:ext cx="176053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Уравнение" r:id="rId8" imgW="1028520" imgH="393480" progId="Equation.3">
                  <p:embed/>
                </p:oleObj>
              </mc:Choice>
              <mc:Fallback>
                <p:oleObj name="Уравнение" r:id="rId8" imgW="1028520" imgH="39348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68" y="1051250"/>
                        <a:ext cx="1760538" cy="703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23388"/>
              </p:ext>
            </p:extLst>
          </p:nvPr>
        </p:nvGraphicFramePr>
        <p:xfrm>
          <a:off x="544464" y="1610161"/>
          <a:ext cx="2781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Уравнение" r:id="rId10" imgW="1625400" imgH="419040" progId="Equation.3">
                  <p:embed/>
                </p:oleObj>
              </mc:Choice>
              <mc:Fallback>
                <p:oleObj name="Уравнение" r:id="rId10" imgW="1625400" imgH="41904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464" y="1610161"/>
                        <a:ext cx="2781300" cy="749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414388"/>
              </p:ext>
            </p:extLst>
          </p:nvPr>
        </p:nvGraphicFramePr>
        <p:xfrm>
          <a:off x="945090" y="3182406"/>
          <a:ext cx="32353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Уравнение" r:id="rId12" imgW="1892160" imgH="457200" progId="Equation.3">
                  <p:embed/>
                </p:oleObj>
              </mc:Choice>
              <mc:Fallback>
                <p:oleObj name="Уравнение" r:id="rId12" imgW="1892160" imgH="45720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090" y="3182406"/>
                        <a:ext cx="3235325" cy="8175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926597"/>
              </p:ext>
            </p:extLst>
          </p:nvPr>
        </p:nvGraphicFramePr>
        <p:xfrm>
          <a:off x="937681" y="3912656"/>
          <a:ext cx="23685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Уравнение" r:id="rId14" imgW="1384200" imgH="419040" progId="Equation.3">
                  <p:embed/>
                </p:oleObj>
              </mc:Choice>
              <mc:Fallback>
                <p:oleObj name="Уравнение" r:id="rId14" imgW="1384200" imgH="41904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681" y="3912656"/>
                        <a:ext cx="2368550" cy="749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17956" y="4900172"/>
            <a:ext cx="88625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ФАС работает плохо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никто ее не боится, все сговариваются;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ФАС работает очень хорошо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LP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позволяет половине фирм избежать наказания и увеличивает стимулы для сговора.</a:t>
            </a:r>
          </a:p>
        </p:txBody>
      </p:sp>
    </p:spTree>
    <p:extLst>
      <p:ext uri="{BB962C8B-B14F-4D97-AF65-F5344CB8AC3E}">
        <p14:creationId xmlns:p14="http://schemas.microsoft.com/office/powerpoint/2010/main" val="6551229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17955" y="3689583"/>
            <a:ext cx="89165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Т.к. выполняется условие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сговариваются.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40734" y="1078487"/>
            <a:ext cx="88625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Повторяющееся взаимодействие. Для сговора необходимо встречаться.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Встреча выявляется с вероятностью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 наказывается штрафом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39738" algn="just" hangingPunct="0">
              <a:spcAft>
                <a:spcPts val="0"/>
              </a:spcAft>
              <a:buSzPct val="100000"/>
            </a:pP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pF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&gt;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Условие совместимости стимулов:</a:t>
            </a: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Ауберта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,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Рэя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и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Ковачича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074699"/>
              </p:ext>
            </p:extLst>
          </p:nvPr>
        </p:nvGraphicFramePr>
        <p:xfrm>
          <a:off x="616984" y="2430990"/>
          <a:ext cx="39322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Уравнение" r:id="rId4" imgW="2298600" imgH="393480" progId="Equation.3">
                  <p:embed/>
                </p:oleObj>
              </mc:Choice>
              <mc:Fallback>
                <p:oleObj name="Уравнение" r:id="rId4" imgW="2298600" imgH="39348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84" y="2430990"/>
                        <a:ext cx="3932238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1180172"/>
              </p:ext>
            </p:extLst>
          </p:nvPr>
        </p:nvGraphicFramePr>
        <p:xfrm>
          <a:off x="3261787" y="3663562"/>
          <a:ext cx="26939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Уравнение" r:id="rId6" imgW="1574640" imgH="253800" progId="Equation.3">
                  <p:embed/>
                </p:oleObj>
              </mc:Choice>
              <mc:Fallback>
                <p:oleObj name="Уравнение" r:id="rId6" imgW="1574640" imgH="25380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787" y="3663562"/>
                        <a:ext cx="2693988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671918"/>
              </p:ext>
            </p:extLst>
          </p:nvPr>
        </p:nvGraphicFramePr>
        <p:xfrm>
          <a:off x="593196" y="3072342"/>
          <a:ext cx="46926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Уравнение" r:id="rId8" imgW="2743200" imgH="393480" progId="Equation.3">
                  <p:embed/>
                </p:oleObj>
              </mc:Choice>
              <mc:Fallback>
                <p:oleObj name="Уравнение" r:id="rId8" imgW="2743200" imgH="39348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96" y="3072342"/>
                        <a:ext cx="4692650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40734" y="4045901"/>
            <a:ext cx="89165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сотрудничества со следствием: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Сотрудничающая фирма не платит штраф, а получает выгоду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Возможно,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&lt;0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что означает уменьшение штрафа.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Отклоняющейся фирме выгодно одновременно сдать картель:</a:t>
            </a:r>
          </a:p>
        </p:txBody>
      </p:sp>
      <p:graphicFrame>
        <p:nvGraphicFramePr>
          <p:cNvPr id="15" name="Объект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834600"/>
              </p:ext>
            </p:extLst>
          </p:nvPr>
        </p:nvGraphicFramePr>
        <p:xfrm>
          <a:off x="628651" y="5388507"/>
          <a:ext cx="3759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Уравнение" r:id="rId10" imgW="2197080" imgH="393480" progId="Equation.3">
                  <p:embed/>
                </p:oleObj>
              </mc:Choice>
              <mc:Fallback>
                <p:oleObj name="Уравнение" r:id="rId10" imgW="2197080" imgH="39348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" y="5388507"/>
                        <a:ext cx="3759200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131764" y="6091555"/>
            <a:ext cx="89165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отсутствия сговора необходимо:</a:t>
            </a:r>
          </a:p>
        </p:txBody>
      </p:sp>
      <p:graphicFrame>
        <p:nvGraphicFramePr>
          <p:cNvPr id="17" name="Объект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048530"/>
              </p:ext>
            </p:extLst>
          </p:nvPr>
        </p:nvGraphicFramePr>
        <p:xfrm>
          <a:off x="4552424" y="5971646"/>
          <a:ext cx="449584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Уравнение" r:id="rId12" imgW="2717640" imgH="393480" progId="Equation.3">
                  <p:embed/>
                </p:oleObj>
              </mc:Choice>
              <mc:Fallback>
                <p:oleObj name="Уравнение" r:id="rId12" imgW="2717640" imgH="39348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424" y="5971646"/>
                        <a:ext cx="4495848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49855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1" grpId="0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140734" y="1061554"/>
            <a:ext cx="900326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Проблемы: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 ФАС есть бюджетное ограничение (несмотря на то, что можно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покры-вать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расходы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 счет штрафов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Общественное мнение настроено против выплат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виновной фирме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(хо-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можно эти выплаты осуществлять тайно).</a:t>
            </a:r>
          </a:p>
          <a:p>
            <a:pPr marL="271463" indent="-271463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Желательность открытости информации, в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т.ч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для стимулирования тех, кто готов раскрыть сговор.</a:t>
            </a: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Ауберта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,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Рэя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и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Ковачича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65630" y="4085377"/>
            <a:ext cx="89165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Фирма, замешанная в сговоре, вынуждена подкупать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своих менеджеров, имеющих доказательства сговора, суммой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компенсирующей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неполуче-ние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индивидуальных выплат осведомителям:</a:t>
            </a:r>
          </a:p>
        </p:txBody>
      </p:sp>
      <p:graphicFrame>
        <p:nvGraphicFramePr>
          <p:cNvPr id="17" name="Объект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768436"/>
              </p:ext>
            </p:extLst>
          </p:nvPr>
        </p:nvGraphicFramePr>
        <p:xfrm>
          <a:off x="659871" y="5103250"/>
          <a:ext cx="41179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Уравнение" r:id="rId4" imgW="2489040" imgH="393480" progId="Equation.3">
                  <p:embed/>
                </p:oleObj>
              </mc:Choice>
              <mc:Fallback>
                <p:oleObj name="Уравнение" r:id="rId4" imgW="2489040" imgH="39348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871" y="5103250"/>
                        <a:ext cx="4117975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88"/>
          <p:cNvSpPr txBox="1">
            <a:spLocks noChangeArrowheads="1"/>
          </p:cNvSpPr>
          <p:nvPr/>
        </p:nvSpPr>
        <p:spPr bwMode="auto">
          <a:xfrm>
            <a:off x="165630" y="3500602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Индивидуальные выплаты</a:t>
            </a:r>
          </a:p>
        </p:txBody>
      </p:sp>
      <p:graphicFrame>
        <p:nvGraphicFramePr>
          <p:cNvPr id="18" name="Объект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530148"/>
              </p:ext>
            </p:extLst>
          </p:nvPr>
        </p:nvGraphicFramePr>
        <p:xfrm>
          <a:off x="637118" y="5659438"/>
          <a:ext cx="52212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Уравнение" r:id="rId6" imgW="3276360" imgH="393480" progId="Equation.3">
                  <p:embed/>
                </p:oleObj>
              </mc:Choice>
              <mc:Fallback>
                <p:oleObj name="Уравнение" r:id="rId6" imgW="3276360" imgH="39348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118" y="5659438"/>
                        <a:ext cx="5221288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184113" y="6304002"/>
            <a:ext cx="89165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Индивидуальные выплаты увеличивают расходы фирм, сговор невыгоден.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875866" y="5759219"/>
            <a:ext cx="3251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для отсутствия сговора.</a:t>
            </a:r>
          </a:p>
        </p:txBody>
      </p:sp>
    </p:spTree>
    <p:extLst>
      <p:ext uri="{BB962C8B-B14F-4D97-AF65-F5344CB8AC3E}">
        <p14:creationId xmlns:p14="http://schemas.microsoft.com/office/powerpoint/2010/main" val="255439142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4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23423</TotalTime>
  <Words>1116</Words>
  <Application>Microsoft Office PowerPoint</Application>
  <PresentationFormat>Экран (4:3)</PresentationFormat>
  <Paragraphs>166</Paragraphs>
  <Slides>14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962</cp:revision>
  <dcterms:created xsi:type="dcterms:W3CDTF">1997-05-19T02:18:46Z</dcterms:created>
  <dcterms:modified xsi:type="dcterms:W3CDTF">2019-02-05T09:33:26Z</dcterms:modified>
</cp:coreProperties>
</file>