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91" r:id="rId2"/>
    <p:sldId id="452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375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0349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947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244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75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087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527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21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386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645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47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26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2166261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195040"/>
            <a:ext cx="9010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Теория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отраслевых рынков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520291"/>
            <a:ext cx="9143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Лекция 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6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.2</a:t>
            </a:r>
            <a:endParaRPr lang="en-US" altLang="ru-RU" sz="6000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Вертикальные отношения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31311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Аргументация Чикагской школы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7438" y="1179212"/>
            <a:ext cx="89269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Модель: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Ретейлер на рынке со спросом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Монополист-производитель с издержками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 потенциальный конкурент с издержками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&lt;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 издержками входа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новичок входит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они конкурируют по ценам и продают продукцию по издержкам </a:t>
            </a:r>
            <a:r>
              <a:rPr lang="en-US" sz="2200" i="1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i="1" spc="-2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Прибыли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0, 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(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&gt; 0.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новичок не входит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будет монопольная цена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Таким образом производитель готов заплатить ретейлеру сумму до </a:t>
            </a:r>
            <a:r>
              <a:rPr lang="el-GR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200" i="1" spc="-2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 контракт эксклюзивного дилерства.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Из-за повышения цены происходят потери потребительского излишка</a:t>
            </a:r>
          </a:p>
        </p:txBody>
      </p:sp>
      <p:graphicFrame>
        <p:nvGraphicFramePr>
          <p:cNvPr id="7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007450"/>
              </p:ext>
            </p:extLst>
          </p:nvPr>
        </p:nvGraphicFramePr>
        <p:xfrm>
          <a:off x="564120" y="4459288"/>
          <a:ext cx="195897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Уравнение" r:id="rId4" imgW="1143000" imgH="558720" progId="Equation.3">
                  <p:embed/>
                </p:oleObj>
              </mc:Choice>
              <mc:Fallback>
                <p:oleObj name="Уравнение" r:id="rId4" imgW="1143000" imgH="55872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20" y="4459288"/>
                        <a:ext cx="1958975" cy="9985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07547" y="5337046"/>
            <a:ext cx="89269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Поскольку монополия влечет мертвые потери,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&lt;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CS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Следовательно, ретейлер на согласится на контракт, предложенный производителем.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И если эксклюзивное дилерство наблюдается, оно происходит по другим причинам.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Регулирование не требуется.</a:t>
            </a:r>
          </a:p>
        </p:txBody>
      </p:sp>
    </p:spTree>
    <p:extLst>
      <p:ext uri="{BB962C8B-B14F-4D97-AF65-F5344CB8AC3E}">
        <p14:creationId xmlns:p14="http://schemas.microsoft.com/office/powerpoint/2010/main" val="177607106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Случай двух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ретейлеров</a:t>
            </a:r>
            <a:endParaRPr lang="ru-RU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7438" y="1179212"/>
            <a:ext cx="89269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Модель: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Предположим наличие двух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ретейлеров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 условиях предыдущей модели. Пусть новичок для получения прибыли должен работать с обоими: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endParaRPr lang="en-US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Укоренившейся фирме нужно заключить хотя бы один договор эксклюзив-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ного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дилерства для получения прибыли.</a:t>
            </a:r>
          </a:p>
        </p:txBody>
      </p:sp>
      <p:graphicFrame>
        <p:nvGraphicFramePr>
          <p:cNvPr id="7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274198"/>
              </p:ext>
            </p:extLst>
          </p:nvPr>
        </p:nvGraphicFramePr>
        <p:xfrm>
          <a:off x="566547" y="2217366"/>
          <a:ext cx="3962401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Уравнение" r:id="rId4" imgW="2311200" imgH="215640" progId="Equation.3">
                  <p:embed/>
                </p:oleObj>
              </mc:Choice>
              <mc:Fallback>
                <p:oleObj name="Уравнение" r:id="rId4" imgW="2311200" imgH="21564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47" y="2217366"/>
                        <a:ext cx="3962401" cy="387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07547" y="5193612"/>
            <a:ext cx="89269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данных условиях возможно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 равновесия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Нэша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68288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(соглашается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соглашается), новичок не входит.</a:t>
            </a:r>
          </a:p>
          <a:p>
            <a:pPr marL="268288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(не соглашается; не соглашается), новичок входит.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27438" y="3344043"/>
            <a:ext cx="892691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Принцип «разделяй и властвуй»: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Пусть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соглашается на эксклюзивное дилерство, тогда вход новичка не-возможен, а значит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готов на эксклюзивное дилерство на любых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усло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виях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Симметрично и с 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200" spc="-2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В итоге укоренившаяся фирма предотвращает вход при нулевых издержках.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 координации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ретейлеров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312970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Переход к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единственному равновесию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7438" y="1537798"/>
            <a:ext cx="89269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Можно ли гарантировать переход к «хорошему» равновесию?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Укоренившаяся фирма предлагает сумму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CS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за эксклюзивное дилерство с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соглашается, сделка с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ru-RU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не происходит.</a:t>
            </a:r>
            <a:endParaRPr lang="en-US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Укоренившаяся фирма готова на это пойти, если 2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&gt; </a:t>
            </a:r>
            <a:r>
              <a:rPr lang="el-GR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CS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Это дороже для укоренившейся фирмы, но позволяет не полагаться на проблему координации, поскольку ведет к единственному равновесию.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7438" y="3806609"/>
            <a:ext cx="89269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Можно ли перейти к «хорошему» равновесию бесплатно?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Да! Через последовательное заключение контрактов!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Укоренившаяся фирма предлагает некоторую сумму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за эксклюзивное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ди-лерство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с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отказывается, идем к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ru-RU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и заключаем сделку с ней. Значит, 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sz="2200" spc="-20" baseline="-250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вынуждена согласиться, причем за любую положительную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сум-му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 Укоренившейся фирм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нет смысла идти к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7237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857862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114033" y="1884940"/>
            <a:ext cx="89159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производителя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</p:txBody>
      </p:sp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Двойная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маржинализация</a:t>
            </a:r>
            <a:endParaRPr lang="ru-RU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33612" y="1072000"/>
            <a:ext cx="90013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Верхний уровень – производитель-монополист с издержками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Нижний уровень –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2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е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тейлер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-монополист, работающий на спросе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1" name="Объект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648416"/>
              </p:ext>
            </p:extLst>
          </p:nvPr>
        </p:nvGraphicFramePr>
        <p:xfrm>
          <a:off x="441830" y="2094285"/>
          <a:ext cx="43973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" name="Уравнение" r:id="rId4" imgW="2565360" imgH="419040" progId="Equation.3">
                  <p:embed/>
                </p:oleObj>
              </mc:Choice>
              <mc:Fallback>
                <p:oleObj name="Уравнение" r:id="rId4" imgW="2565360" imgH="41904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30" y="2094285"/>
                        <a:ext cx="4397375" cy="749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345524" y="3122569"/>
            <a:ext cx="85386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Цена производителя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издержки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ретейлера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33612" y="2739769"/>
            <a:ext cx="89159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с производителем и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ретейлером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8" name="Объект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3367607"/>
              </p:ext>
            </p:extLst>
          </p:nvPr>
        </p:nvGraphicFramePr>
        <p:xfrm>
          <a:off x="408458" y="3986213"/>
          <a:ext cx="7794626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Уравнение" r:id="rId6" imgW="4572000" imgH="431640" progId="Equation.3">
                  <p:embed/>
                </p:oleObj>
              </mc:Choice>
              <mc:Fallback>
                <p:oleObj name="Уравнение" r:id="rId6" imgW="4572000" imgH="431640" progId="Equation.3">
                  <p:embed/>
                  <p:pic>
                    <p:nvPicPr>
                      <p:cNvPr id="31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58" y="3986213"/>
                        <a:ext cx="7794626" cy="771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099967"/>
              </p:ext>
            </p:extLst>
          </p:nvPr>
        </p:nvGraphicFramePr>
        <p:xfrm>
          <a:off x="407210" y="3449638"/>
          <a:ext cx="4965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Уравнение" r:id="rId8" imgW="2895480" imgH="419040" progId="Equation.3">
                  <p:embed/>
                </p:oleObj>
              </mc:Choice>
              <mc:Fallback>
                <p:oleObj name="Уравнение" r:id="rId8" imgW="2895480" imgH="41904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10" y="3449638"/>
                        <a:ext cx="4965700" cy="749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753860"/>
              </p:ext>
            </p:extLst>
          </p:nvPr>
        </p:nvGraphicFramePr>
        <p:xfrm>
          <a:off x="394559" y="4604592"/>
          <a:ext cx="5286394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Уравнение" r:id="rId10" imgW="3047760" imgH="393480" progId="Equation.3">
                  <p:embed/>
                </p:oleObj>
              </mc:Choice>
              <mc:Fallback>
                <p:oleObj name="Уравнение" r:id="rId10" imgW="3047760" imgH="39348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59" y="4604592"/>
                        <a:ext cx="5286394" cy="703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114032" y="5317264"/>
            <a:ext cx="89159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Ретейлер делает монопольную наценку над ценой производителя, кото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рый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в свою очередь, делает наценку над издержками.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вертикальной интеграции всем лучше: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l-GR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CS</a:t>
            </a:r>
            <a:r>
              <a:rPr lang="el-GR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SW</a:t>
            </a:r>
            <a:r>
              <a:rPr lang="el-GR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782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/>
      <p:bldP spid="11" grpId="0"/>
      <p:bldP spid="17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163108" y="1517148"/>
            <a:ext cx="879792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Рекомендованная цена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RPM = resale-price maintenance)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Также возможен потолок цен, как правило, не выше монопольной.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Двухчастный тариф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монопольная прибыль.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Франчайзинг.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Ограничение на количество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предлагается контракт (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 =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</p:txBody>
      </p:sp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Решение проблемы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двойной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маржинализации</a:t>
            </a:r>
            <a:endParaRPr lang="ru-RU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82563" y="3302252"/>
            <a:ext cx="89159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практике эти механизмы реализовать не так просто, если производи-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тель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не знает функцию спроса, а также цену и издержки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ретейлера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2563" y="4227397"/>
            <a:ext cx="891593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Случай монополиста и нескольких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ретейлеров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Равновесная цена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ретейлера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оказывается ближе к монопольной, си-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туация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улучшается.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пределе при совершенной конкуренции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ретейлеров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При их конкуренции по Курно цена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ретейлера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приближается к монополь-ной и двойная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маржинализация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ослабляется.</a:t>
            </a:r>
          </a:p>
        </p:txBody>
      </p:sp>
    </p:spTree>
    <p:extLst>
      <p:ext uri="{BB962C8B-B14F-4D97-AF65-F5344CB8AC3E}">
        <p14:creationId xmlns:p14="http://schemas.microsoft.com/office/powerpoint/2010/main" val="241621488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163108" y="1069669"/>
            <a:ext cx="87979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Ретейлер может прилагать усилия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 продвижению товара, что увели-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чивает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спрос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При этом ретейлер несет издержки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с продвижением товара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82563" y="2348941"/>
            <a:ext cx="89159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Задача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ретейлера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8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0000829"/>
              </p:ext>
            </p:extLst>
          </p:nvPr>
        </p:nvGraphicFramePr>
        <p:xfrm>
          <a:off x="554309" y="1750401"/>
          <a:ext cx="591978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Уравнение" r:id="rId4" imgW="3454200" imgH="393480" progId="Equation.3">
                  <p:embed/>
                </p:oleObj>
              </mc:Choice>
              <mc:Fallback>
                <p:oleObj name="Уравнение" r:id="rId4" imgW="3454200" imgH="393480" progId="Equation.3">
                  <p:embed/>
                  <p:pic>
                    <p:nvPicPr>
                      <p:cNvPr id="31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09" y="1750401"/>
                        <a:ext cx="5919788" cy="703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42702"/>
              </p:ext>
            </p:extLst>
          </p:nvPr>
        </p:nvGraphicFramePr>
        <p:xfrm>
          <a:off x="530023" y="2591985"/>
          <a:ext cx="6202363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Уравнение" r:id="rId6" imgW="3619440" imgH="393480" progId="Equation.3">
                  <p:embed/>
                </p:oleObj>
              </mc:Choice>
              <mc:Fallback>
                <p:oleObj name="Уравнение" r:id="rId6" imgW="3619440" imgH="39348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23" y="2591985"/>
                        <a:ext cx="6202363" cy="703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82563" y="3129173"/>
            <a:ext cx="89159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Задача интегрированной компании:</a:t>
            </a:r>
          </a:p>
        </p:txBody>
      </p:sp>
      <p:graphicFrame>
        <p:nvGraphicFramePr>
          <p:cNvPr id="12" name="Объект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74258"/>
              </p:ext>
            </p:extLst>
          </p:nvPr>
        </p:nvGraphicFramePr>
        <p:xfrm>
          <a:off x="534716" y="3314262"/>
          <a:ext cx="5671531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Уравнение" r:id="rId8" imgW="3225600" imgH="393480" progId="Equation.3">
                  <p:embed/>
                </p:oleObj>
              </mc:Choice>
              <mc:Fallback>
                <p:oleObj name="Уравнение" r:id="rId8" imgW="3225600" imgH="39348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716" y="3314262"/>
                        <a:ext cx="5671531" cy="703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202569" y="4011621"/>
            <a:ext cx="87979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Ретейлер прилагает недостаточные усилия по продвижению товара по сравнению с интегрированной компанией.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97628" y="4682380"/>
            <a:ext cx="879792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Возможные решения:</a:t>
            </a:r>
          </a:p>
          <a:p>
            <a:pPr marL="273050" indent="-27305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Рекомендованная цена – не работает!</a:t>
            </a:r>
          </a:p>
          <a:p>
            <a:pPr marL="273050" indent="-27305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Двухчастный тариф – может быть использован!</a:t>
            </a:r>
          </a:p>
          <a:p>
            <a:pPr marL="273050" indent="-27305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Фиксация объемов – работает!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удельная прибыль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 не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даже сильнее!</a:t>
            </a:r>
          </a:p>
        </p:txBody>
      </p:sp>
    </p:spTree>
    <p:extLst>
      <p:ext uri="{BB962C8B-B14F-4D97-AF65-F5344CB8AC3E}">
        <p14:creationId xmlns:p14="http://schemas.microsoft.com/office/powerpoint/2010/main" val="207182688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7" grpId="0"/>
      <p:bldP spid="10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163108" y="1205854"/>
            <a:ext cx="87979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Спрос зависит от усилий: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Издержки на продвижение также зависят от усилий: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с линейным спросом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82563" y="4022091"/>
            <a:ext cx="89159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Задача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ретейлера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совпадает с вышеприведенной при замене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→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200" b="1" i="1" spc="-20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8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720573"/>
              </p:ext>
            </p:extLst>
          </p:nvPr>
        </p:nvGraphicFramePr>
        <p:xfrm>
          <a:off x="3292661" y="1247925"/>
          <a:ext cx="20034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" name="Уравнение" r:id="rId4" imgW="1168200" imgH="215640" progId="Equation.3">
                  <p:embed/>
                </p:oleObj>
              </mc:Choice>
              <mc:Fallback>
                <p:oleObj name="Уравнение" r:id="rId4" imgW="1168200" imgH="21564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661" y="1247925"/>
                        <a:ext cx="2003425" cy="385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382216"/>
              </p:ext>
            </p:extLst>
          </p:nvPr>
        </p:nvGraphicFramePr>
        <p:xfrm>
          <a:off x="446090" y="2780481"/>
          <a:ext cx="5637213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" name="Уравнение" r:id="rId6" imgW="3288960" imgH="419040" progId="Equation.3">
                  <p:embed/>
                </p:oleObj>
              </mc:Choice>
              <mc:Fallback>
                <p:oleObj name="Уравнение" r:id="rId6" imgW="3288960" imgH="41904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90" y="2780481"/>
                        <a:ext cx="5637213" cy="747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82563" y="2000765"/>
            <a:ext cx="89159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Задача интегрированной компании:</a:t>
            </a:r>
          </a:p>
        </p:txBody>
      </p:sp>
      <p:graphicFrame>
        <p:nvGraphicFramePr>
          <p:cNvPr id="12" name="Объект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15027"/>
              </p:ext>
            </p:extLst>
          </p:nvPr>
        </p:nvGraphicFramePr>
        <p:xfrm>
          <a:off x="562819" y="2261475"/>
          <a:ext cx="4106457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Уравнение" r:id="rId8" imgW="2286000" imgH="419040" progId="Equation.3">
                  <p:embed/>
                </p:oleObj>
              </mc:Choice>
              <mc:Fallback>
                <p:oleObj name="Уравнение" r:id="rId8" imgW="2286000" imgH="4190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819" y="2261475"/>
                        <a:ext cx="4106457" cy="7477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965308"/>
              </p:ext>
            </p:extLst>
          </p:nvPr>
        </p:nvGraphicFramePr>
        <p:xfrm>
          <a:off x="6444375" y="1416925"/>
          <a:ext cx="15668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Уравнение" r:id="rId10" imgW="914400" imgH="393480" progId="Equation.3">
                  <p:embed/>
                </p:oleObj>
              </mc:Choice>
              <mc:Fallback>
                <p:oleObj name="Уравнение" r:id="rId10" imgW="914400" imgH="39348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375" y="1416925"/>
                        <a:ext cx="1566863" cy="704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862627"/>
              </p:ext>
            </p:extLst>
          </p:nvPr>
        </p:nvGraphicFramePr>
        <p:xfrm>
          <a:off x="542925" y="3348880"/>
          <a:ext cx="66976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Уравнение" r:id="rId12" imgW="3720960" imgH="393480" progId="Equation.3">
                  <p:embed/>
                </p:oleObj>
              </mc:Choice>
              <mc:Fallback>
                <p:oleObj name="Уравнение" r:id="rId12" imgW="37209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42925" y="3348880"/>
                        <a:ext cx="6697663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263583"/>
              </p:ext>
            </p:extLst>
          </p:nvPr>
        </p:nvGraphicFramePr>
        <p:xfrm>
          <a:off x="545356" y="4356943"/>
          <a:ext cx="4335463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" name="Уравнение" r:id="rId14" imgW="2412720" imgH="419040" progId="Equation.3">
                  <p:embed/>
                </p:oleObj>
              </mc:Choice>
              <mc:Fallback>
                <p:oleObj name="Уравнение" r:id="rId14" imgW="2412720" imgH="4190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56" y="4356943"/>
                        <a:ext cx="4335463" cy="747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77086"/>
              </p:ext>
            </p:extLst>
          </p:nvPr>
        </p:nvGraphicFramePr>
        <p:xfrm>
          <a:off x="511175" y="4900273"/>
          <a:ext cx="7540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Уравнение" r:id="rId16" imgW="4190760" imgH="393480" progId="Equation.3">
                  <p:embed/>
                </p:oleObj>
              </mc:Choice>
              <mc:Fallback>
                <p:oleObj name="Уравнение" r:id="rId16" imgW="4190760" imgH="393480" progId="Equation.3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17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11175" y="4900273"/>
                        <a:ext cx="7540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178173" y="5563099"/>
            <a:ext cx="87979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Поскольку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&lt;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*,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наблюдаем недостаточные усилия.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345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7" grpId="0"/>
      <p:bldP spid="10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163108" y="1225309"/>
            <a:ext cx="87979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Спрос зависит от усилий каждого: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Конкуренция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ретейлеров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уменьшает усилия, т.к. уменьшает их прибыль.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Следовательно, нужно защитить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ретейлеров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от конкуренции.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Случай нескольких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ретейлеров</a:t>
            </a:r>
            <a:endParaRPr lang="ru-RU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979514"/>
              </p:ext>
            </p:extLst>
          </p:nvPr>
        </p:nvGraphicFramePr>
        <p:xfrm>
          <a:off x="4395788" y="1255780"/>
          <a:ext cx="15462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Уравнение" r:id="rId4" imgW="901440" imgH="228600" progId="Equation.3">
                  <p:embed/>
                </p:oleObj>
              </mc:Choice>
              <mc:Fallback>
                <p:oleObj name="Уравнение" r:id="rId4" imgW="901440" imgH="22860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788" y="1255780"/>
                        <a:ext cx="1546225" cy="4079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163108" y="2392248"/>
            <a:ext cx="87979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Возможные решения: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0838" indent="-3508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Рекомендованная цена помогает увеличить усилия, поскольку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защи-щает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ретейлеров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от снижения цены в результате конкуренции. При этом ценовой потолок не работает.</a:t>
            </a:r>
          </a:p>
          <a:p>
            <a:pPr marL="350838" indent="-3508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Двухчастный тариф не помогает увеличить усилия, поскольку усилия связаны с удельной прибылью (разницей между ценой и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потоварной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составляющей тарифа), а прибыль уничтожается конкуренцией.</a:t>
            </a:r>
          </a:p>
          <a:p>
            <a:pPr marL="350838" indent="-3508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Фиксированные объемы (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i="1" spc="-20" baseline="30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каждого!) работают, поскольку пре-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кращают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конкуренцию фирм.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3107" y="5590512"/>
            <a:ext cx="87979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Другой способ – разделение рынка на сегменты (например, по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географи-ческому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принципу) для прекращения конкуренции.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536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Взгляд со стороны общества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63108" y="1069285"/>
            <a:ext cx="87979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Классическая теория: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Разделение между производителем и одним или несколькими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ретейле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-рами снижает потребительский излишек, прибыли и общественное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бла-госостояние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Поэтому нужно объединяться!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3106" y="2558977"/>
            <a:ext cx="879792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Чикагская критика (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Bork’ 1978; Posner’ 1976)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случае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совершенной конкуренции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ретейлеров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двойная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маржинализа-ция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исчезает сама, вертикальная интеграция не требуется.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случае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несовершенной конкуренции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(например, по Курно)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произво-дитель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 двойной тариф: устанавливает цену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такую, чтобы оптимальные объемы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ритейлеров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были равны половине монопольных. Фиксированная часть позволяет изъять прибыль.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782651"/>
              </p:ext>
            </p:extLst>
          </p:nvPr>
        </p:nvGraphicFramePr>
        <p:xfrm>
          <a:off x="579707" y="4920439"/>
          <a:ext cx="5248276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Уравнение" r:id="rId4" imgW="3060360" imgH="431640" progId="Equation.3">
                  <p:embed/>
                </p:oleObj>
              </mc:Choice>
              <mc:Fallback>
                <p:oleObj name="Уравнение" r:id="rId4" imgW="3060360" imgH="43164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07" y="4920439"/>
                        <a:ext cx="5248276" cy="771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669886"/>
              </p:ext>
            </p:extLst>
          </p:nvPr>
        </p:nvGraphicFramePr>
        <p:xfrm>
          <a:off x="580585" y="5576855"/>
          <a:ext cx="32226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Уравнение" r:id="rId6" imgW="1879560" imgH="393480" progId="Equation.3">
                  <p:embed/>
                </p:oleObj>
              </mc:Choice>
              <mc:Fallback>
                <p:oleObj name="Уравнение" r:id="rId6" imgW="1879560" imgH="39348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85" y="5576855"/>
                        <a:ext cx="3222625" cy="703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11362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Взгляд со стороны общества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17083" y="1089567"/>
            <a:ext cx="87979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Критика Чикагской критики (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Rey &amp; </a:t>
            </a:r>
            <a:r>
              <a:rPr lang="en-US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Tirole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’ 2006)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жизни каждый ретейлер знает только свой контракт и не знает чужих.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7083" y="1923057"/>
            <a:ext cx="88173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Пусть производитель предлагает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ретейлерам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контракты 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(поскольку цена монополиста определяет оптимальный объем, то можно сказать, что монополист сразу задает объемы).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17082" y="3132184"/>
            <a:ext cx="892691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Раньше считали, что даем каждому оптимальный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контракт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*;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*).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Что будет, если предложить первому ретейлеру неоптимальный контракт?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Пассивная вера: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второй ретейлер по-прежнему получил оптимальный.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Симметричная вера: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второй ретейлер получил такой же, как и первый.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Активная вера: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второй получил наилучший ответ на контракт первого.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зависимости от веры первый ретейлер может поменять свое поведение.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02019" y="5311549"/>
            <a:ext cx="88129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Случай пассивной веры: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закрытые контракты приводят ситуацию монополии в конкуренцию по Курно, что увеличивает благосостояние.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Общий вывод: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нет общих выводов – всё зависит от структуры рынка, числа фирм и их долей, открытой информации, вер и т.д. </a:t>
            </a:r>
          </a:p>
        </p:txBody>
      </p:sp>
    </p:spTree>
    <p:extLst>
      <p:ext uri="{BB962C8B-B14F-4D97-AF65-F5344CB8AC3E}">
        <p14:creationId xmlns:p14="http://schemas.microsoft.com/office/powerpoint/2010/main" val="74379002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Эксклюзивное дилерство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7438" y="1179212"/>
            <a:ext cx="89269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Традиционный взгляд: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используется для ограничения конкуренции.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Чикагская школа: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 используется по соображениям эффективности, при этом не может ограничивать вход эффективных конкурентов.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7438" y="2379541"/>
            <a:ext cx="892691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«эксклюзивные холодильники и продажи мороженого»: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Германия, 1990 – концентрированный рынок мороженого: «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Langnese-Ilo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 – 50%, «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Scholler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 – 25%, остальной рынок делят 12 производителей с до-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лями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меньше 10% у каждого.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Производители предоставляют эксклюзивные холодильники на условиях:</a:t>
            </a:r>
          </a:p>
          <a:p>
            <a:pPr marL="268288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них нельзя хранить продукцию конкурентов (но можно пельмени).</a:t>
            </a:r>
          </a:p>
          <a:p>
            <a:pPr marL="268288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них нельзя хранить ничего другого.</a:t>
            </a:r>
          </a:p>
          <a:p>
            <a:pPr marL="268288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Хранить продукцию конкурентов нельзя нигде.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 эти опции близки, например, для маленьких магазинчиков с един-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ственным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холодильником.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1992 – Еврокомиссия запретила эксклюзивные холодильники.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40552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24175</TotalTime>
  <Words>1290</Words>
  <Application>Microsoft Office PowerPoint</Application>
  <PresentationFormat>Экран (4:3)</PresentationFormat>
  <Paragraphs>129</Paragraphs>
  <Slides>13</Slides>
  <Notes>11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1018</cp:revision>
  <dcterms:created xsi:type="dcterms:W3CDTF">1997-05-19T02:18:46Z</dcterms:created>
  <dcterms:modified xsi:type="dcterms:W3CDTF">2019-02-05T09:33:52Z</dcterms:modified>
</cp:coreProperties>
</file>