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91" r:id="rId2"/>
    <p:sldId id="454" r:id="rId3"/>
    <p:sldId id="452" r:id="rId4"/>
    <p:sldId id="453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3" r:id="rId13"/>
    <p:sldId id="462" r:id="rId14"/>
    <p:sldId id="37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21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07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124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28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34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93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85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6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51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15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44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73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89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7.1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Экономический анализ рекламы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Информирующая реклама: спрос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26534" y="1140537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фирме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покупают: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	       потребителей, знающие только о фирме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потребителей, знающих об обеих фирмах, но выбирающих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916772"/>
              </p:ext>
            </p:extLst>
          </p:nvPr>
        </p:nvGraphicFramePr>
        <p:xfrm>
          <a:off x="434975" y="1523885"/>
          <a:ext cx="11525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Уравнение" r:id="rId4" imgW="672840" imgH="215640" progId="Equation.3">
                  <p:embed/>
                </p:oleObj>
              </mc:Choice>
              <mc:Fallback>
                <p:oleObj name="Уравнение" r:id="rId4" imgW="672840" imgH="2156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523885"/>
                        <a:ext cx="1152525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901873"/>
              </p:ext>
            </p:extLst>
          </p:nvPr>
        </p:nvGraphicFramePr>
        <p:xfrm>
          <a:off x="447675" y="1847850"/>
          <a:ext cx="7826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Уравнение" r:id="rId6" imgW="457200" imgH="215640" progId="Equation.3">
                  <p:embed/>
                </p:oleObj>
              </mc:Choice>
              <mc:Fallback>
                <p:oleObj name="Уравнение" r:id="rId6" imgW="457200" imgH="21564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847850"/>
                        <a:ext cx="782638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26534" y="2211704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Суммарный спрос:</a:t>
            </a:r>
          </a:p>
        </p:txBody>
      </p:sp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752422"/>
              </p:ext>
            </p:extLst>
          </p:nvPr>
        </p:nvGraphicFramePr>
        <p:xfrm>
          <a:off x="542925" y="2398713"/>
          <a:ext cx="56737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Уравнение" r:id="rId8" imgW="3314520" imgH="457200" progId="Equation.3">
                  <p:embed/>
                </p:oleObj>
              </mc:Choice>
              <mc:Fallback>
                <p:oleObj name="Уравнение" r:id="rId8" imgW="3314520" imgH="4572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2398713"/>
                        <a:ext cx="5673725" cy="820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26534" y="3056391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Прибыль:</a:t>
            </a:r>
          </a:p>
        </p:txBody>
      </p:sp>
      <p:graphicFrame>
        <p:nvGraphicFramePr>
          <p:cNvPr id="13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636859"/>
              </p:ext>
            </p:extLst>
          </p:nvPr>
        </p:nvGraphicFramePr>
        <p:xfrm>
          <a:off x="550863" y="3262313"/>
          <a:ext cx="64341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Уравнение" r:id="rId10" imgW="3759120" imgH="469800" progId="Equation.3">
                  <p:embed/>
                </p:oleObj>
              </mc:Choice>
              <mc:Fallback>
                <p:oleObj name="Уравнение" r:id="rId10" imgW="3759120" imgH="4698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262313"/>
                        <a:ext cx="6434137" cy="844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26207" y="3983041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Кривая реакции:</a:t>
            </a:r>
          </a:p>
        </p:txBody>
      </p:sp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539292"/>
              </p:ext>
            </p:extLst>
          </p:nvPr>
        </p:nvGraphicFramePr>
        <p:xfrm>
          <a:off x="506413" y="4271963"/>
          <a:ext cx="29035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Уравнение" r:id="rId12" imgW="1574640" imgH="431640" progId="Equation.3">
                  <p:embed/>
                </p:oleObj>
              </mc:Choice>
              <mc:Fallback>
                <p:oleObj name="Уравнение" r:id="rId12" imgW="1574640" imgH="43164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271963"/>
                        <a:ext cx="2903537" cy="774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3409950" y="4399641"/>
            <a:ext cx="56152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стандартная кривая реакции +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дополните-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льная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прибыль из-за того, что эластичность спроса ниже, чем при полной информации.</a:t>
            </a:r>
          </a:p>
        </p:txBody>
      </p:sp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162993"/>
              </p:ext>
            </p:extLst>
          </p:nvPr>
        </p:nvGraphicFramePr>
        <p:xfrm>
          <a:off x="454025" y="5386126"/>
          <a:ext cx="4521201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Уравнение" r:id="rId14" imgW="2641320" imgH="457200" progId="Equation.3">
                  <p:embed/>
                </p:oleObj>
              </mc:Choice>
              <mc:Fallback>
                <p:oleObj name="Уравнение" r:id="rId14" imgW="2641320" imgH="457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386126"/>
                        <a:ext cx="4521201" cy="820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879976" y="5580663"/>
            <a:ext cx="41687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предельные издержки рекламы равны удельной прибыли с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уче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-том вероятности ее получить.</a:t>
            </a:r>
          </a:p>
        </p:txBody>
      </p:sp>
    </p:spTree>
    <p:extLst>
      <p:ext uri="{BB962C8B-B14F-4D97-AF65-F5344CB8AC3E}">
        <p14:creationId xmlns:p14="http://schemas.microsoft.com/office/powerpoint/2010/main" val="28134463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12" grpId="0"/>
      <p:bldP spid="14" grpId="0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Информирующая реклама: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симметричное равновесие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3829" y="3452529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Равновесие:</a:t>
            </a:r>
          </a:p>
        </p:txBody>
      </p:sp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694495"/>
              </p:ext>
            </p:extLst>
          </p:nvPr>
        </p:nvGraphicFramePr>
        <p:xfrm>
          <a:off x="434975" y="3714098"/>
          <a:ext cx="55641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Уравнение" r:id="rId4" imgW="3251160" imgH="495000" progId="Equation.3">
                  <p:embed/>
                </p:oleObj>
              </mc:Choice>
              <mc:Fallback>
                <p:oleObj name="Уравнение" r:id="rId4" imgW="3251160" imgH="4950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714098"/>
                        <a:ext cx="5564188" cy="889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03828" y="4589200"/>
            <a:ext cx="90401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/2,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то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*=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* = 1, 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*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/2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/4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/4.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то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* &lt;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1. 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994854"/>
              </p:ext>
            </p:extLst>
          </p:nvPr>
        </p:nvGraphicFramePr>
        <p:xfrm>
          <a:off x="481012" y="1862138"/>
          <a:ext cx="46529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Уравнение" r:id="rId6" imgW="2717640" imgH="431640" progId="Equation.3">
                  <p:embed/>
                </p:oleObj>
              </mc:Choice>
              <mc:Fallback>
                <p:oleObj name="Уравнение" r:id="rId6" imgW="2717640" imgH="4316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" y="1862138"/>
                        <a:ext cx="4652963" cy="774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45257" y="1550332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Кривые реакции в симметричном случае: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26206" y="2496176"/>
            <a:ext cx="88542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Выражаем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из второго уравнения и подставляем в первое: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3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451825"/>
              </p:ext>
            </p:extLst>
          </p:nvPr>
        </p:nvGraphicFramePr>
        <p:xfrm>
          <a:off x="473075" y="2806700"/>
          <a:ext cx="44132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Уравнение" r:id="rId8" imgW="2577960" imgH="419040" progId="Equation.3">
                  <p:embed/>
                </p:oleObj>
              </mc:Choice>
              <mc:Fallback>
                <p:oleObj name="Уравнение" r:id="rId8" imgW="2577960" imgH="41904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06700"/>
                        <a:ext cx="4413250" cy="7508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38680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Информирующая реклама: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нтерпретация равновесия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1454" y="1495837"/>
            <a:ext cx="895300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Интерпретация: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Цены выше, чем при полной информации из-за дополнительной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инфор-мационной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дифференциации.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Объем рекламы сокращается по ее цене и увеличивается по транспорт-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ным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издержкам (последние увеличивают стимулы информировать большее число потребителей).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Прибыли увеличиваются с ростом транспортных издержек из-за более высокой рыночной власти.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Прибыли увеличиваются по цене рекламы:</a:t>
            </a:r>
          </a:p>
          <a:p>
            <a:pPr marL="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Прямой эффект: рост цены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сокращение рекламы, спроса и прибыли.</a:t>
            </a:r>
          </a:p>
          <a:p>
            <a:pPr marL="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Стратегический эффект: рост цены 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сокращение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рекламы,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информа-ционная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дифференциация, повышение цены товара и прибыли.</a:t>
            </a:r>
          </a:p>
          <a:p>
            <a:pPr marL="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Стратегический эффект доминирует над прямым.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algn="just" hangingPunct="0">
              <a:spcAft>
                <a:spcPts val="0"/>
              </a:spcAft>
              <a:buSzPct val="100000"/>
            </a:pPr>
            <a:endParaRPr lang="ru-RU" sz="8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Потребители предпочитают низкую цену рекламы, ведущую к большим объемам рекламы и увеличению возможностей покупки.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556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Информирующая реклама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благосостояние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1454" y="1495837"/>
            <a:ext cx="89530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Люди, получившие рекламу от одной фирмы в среднем несут транспорт-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ные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издержки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/2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(покупают в прорекламированной фирме)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 получившие рекламу от двух фирм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/4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покупают в ближайшей).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3829" y="2652429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Максимизация общественного благосостояния:</a:t>
            </a:r>
          </a:p>
        </p:txBody>
      </p:sp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357225"/>
              </p:ext>
            </p:extLst>
          </p:nvPr>
        </p:nvGraphicFramePr>
        <p:xfrm>
          <a:off x="466725" y="2932113"/>
          <a:ext cx="61309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Уравнение" r:id="rId4" imgW="3581280" imgH="457200" progId="Equation.3">
                  <p:embed/>
                </p:oleObj>
              </mc:Choice>
              <mc:Fallback>
                <p:oleObj name="Уравнение" r:id="rId4" imgW="3581280" imgH="457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932113"/>
                        <a:ext cx="6130925" cy="819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872149"/>
              </p:ext>
            </p:extLst>
          </p:nvPr>
        </p:nvGraphicFramePr>
        <p:xfrm>
          <a:off x="469900" y="3548063"/>
          <a:ext cx="482758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Уравнение" r:id="rId6" imgW="2819160" imgH="431640" progId="Equation.3">
                  <p:embed/>
                </p:oleObj>
              </mc:Choice>
              <mc:Fallback>
                <p:oleObj name="Уравнение" r:id="rId6" imgW="2819160" imgH="4316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548063"/>
                        <a:ext cx="4827588" cy="773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81455" y="4208263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Общественный оптимум:</a:t>
            </a:r>
          </a:p>
        </p:txBody>
      </p:sp>
      <p:graphicFrame>
        <p:nvGraphicFramePr>
          <p:cNvPr id="26" name="Объект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145708"/>
              </p:ext>
            </p:extLst>
          </p:nvPr>
        </p:nvGraphicFramePr>
        <p:xfrm>
          <a:off x="477838" y="4251325"/>
          <a:ext cx="50387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Уравнение" r:id="rId8" imgW="2946240" imgH="761760" progId="Equation.3">
                  <p:embed/>
                </p:oleObj>
              </mc:Choice>
              <mc:Fallback>
                <p:oleObj name="Уравнение" r:id="rId8" imgW="2946240" imgH="76176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251325"/>
                        <a:ext cx="5038725" cy="1362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976263"/>
              </p:ext>
            </p:extLst>
          </p:nvPr>
        </p:nvGraphicFramePr>
        <p:xfrm>
          <a:off x="2955925" y="5602288"/>
          <a:ext cx="286543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Уравнение" r:id="rId10" imgW="1676160" imgH="419040" progId="Equation.3">
                  <p:embed/>
                </p:oleObj>
              </mc:Choice>
              <mc:Fallback>
                <p:oleObj name="Уравнение" r:id="rId10" imgW="1676160" imgH="41904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5602288"/>
                        <a:ext cx="2865438" cy="747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80489" y="5709017"/>
            <a:ext cx="90635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/2,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то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* = 1,			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Избыточная реклама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					    равновесии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&lt;&lt;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то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*&lt;1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opt</a:t>
            </a:r>
            <a:r>
              <a:rPr lang="ru-RU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1.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Недостаточная реклама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 равновесии.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5345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  <p:bldP spid="25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Мировой рекламный рынок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50266"/>
              </p:ext>
            </p:extLst>
          </p:nvPr>
        </p:nvGraphicFramePr>
        <p:xfrm>
          <a:off x="139717" y="1119367"/>
          <a:ext cx="8840770" cy="36545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0633">
                  <a:extLst>
                    <a:ext uri="{9D8B030D-6E8A-4147-A177-3AD203B41FA5}">
                      <a16:colId xmlns:a16="http://schemas.microsoft.com/office/drawing/2014/main" val="3203448097"/>
                    </a:ext>
                  </a:extLst>
                </a:gridCol>
                <a:gridCol w="1717862">
                  <a:extLst>
                    <a:ext uri="{9D8B030D-6E8A-4147-A177-3AD203B41FA5}">
                      <a16:colId xmlns:a16="http://schemas.microsoft.com/office/drawing/2014/main" val="3723169617"/>
                    </a:ext>
                  </a:extLst>
                </a:gridCol>
                <a:gridCol w="2511238">
                  <a:extLst>
                    <a:ext uri="{9D8B030D-6E8A-4147-A177-3AD203B41FA5}">
                      <a16:colId xmlns:a16="http://schemas.microsoft.com/office/drawing/2014/main" val="3301454781"/>
                    </a:ext>
                  </a:extLst>
                </a:gridCol>
                <a:gridCol w="1951037">
                  <a:extLst>
                    <a:ext uri="{9D8B030D-6E8A-4147-A177-3AD203B41FA5}">
                      <a16:colId xmlns:a16="http://schemas.microsoft.com/office/drawing/2014/main" val="513621279"/>
                    </a:ext>
                  </a:extLst>
                </a:gridCol>
              </a:tblGrid>
              <a:tr h="16389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2014 год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2017 год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690980381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 </a:t>
                      </a: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США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176 млрд </a:t>
                      </a:r>
                      <a:r>
                        <a:rPr lang="en-US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$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1. США</a:t>
                      </a: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197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332880304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marR="10795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2. Китай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46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2. Китай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59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2802478732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3. Япония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42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3. Япония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45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2615875058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4. Германия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25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4. Великобритания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29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604260581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5.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 </a:t>
                      </a: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Великобритания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24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5. Германия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26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4090280206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6. Бразилия</a:t>
                      </a: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14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6. Бразилия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17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706233823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7. Франция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13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7. Корея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13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614499234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8. Корея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12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8. Франция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13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893493965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9. Австралия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11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9. Австралия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12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4275403227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10. Канада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10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10. Канада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11</a:t>
                      </a:r>
                      <a:endParaRPr lang="ru-RU" sz="22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2191725113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Весь</a:t>
                      </a:r>
                      <a:r>
                        <a:rPr lang="ru-RU" sz="2200" b="1" baseline="0" dirty="0" smtClean="0"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 мир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518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Весь мир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Times New Roman Cyr" panose="02020603050405020304" pitchFamily="18" charset="0"/>
                          <a:ea typeface="Times New Roman" panose="02020603050405020304" pitchFamily="18" charset="0"/>
                          <a:cs typeface="Times New Roman Cyr" panose="02020603050405020304" pitchFamily="18" charset="0"/>
                        </a:rPr>
                        <a:t>559 (+4,2%)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529800064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81454" y="4897100"/>
            <a:ext cx="889903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Крупнейшие мировые рекламодатели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(2017)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Samsung 11,2 (5,4%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sales), Procter &amp; Gamble 10,5,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L’Oreal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8,6, Unilever 8,5, Nestle 7,2,…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Top5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46,1,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Top100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279.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Рост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(2017)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Alibaba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2,7 (+105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%),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Tencent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2,0 (+46%), Viacom 1,3 (+35%),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Kering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1,4 (+34%), Alphabet 5,1 (+32%)… 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4671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Типы рекламы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37393" y="2620774"/>
            <a:ext cx="889903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Информирующая реклама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предоставляет потребителю информацию о существовании, характеристиках и ценах продукта, уменьшает издержки поиска.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Marsha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l’1890, Chamberlin’1933, Kaldor’1950, Stigler’1961, Nelson’1974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вертикальных компонентах (цена, качество) – усиливает конкуренцию, увеличивает эластичность спроса.</a:t>
            </a:r>
          </a:p>
          <a:p>
            <a:pPr marL="268288" lvl="0" indent="-268288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существовании товара и горизонтальных атрибутах (кто ценит, кто нет) – ослабляет конкуренцию, уменьшает эластичность).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64634" y="1102437"/>
            <a:ext cx="88990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Убеждающая реклама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меняет вкусы потребителей, усиливает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продук-товую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дифференциацию (включая «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фейковую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») и лояльность бренду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дотвращает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вход,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делает спрос менее эластичным.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Braithwaite’1928, Kaldor’1950, Bain’1956,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Comanor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&amp; Wilson’1967, 1974.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28775" y="5446001"/>
            <a:ext cx="8899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Комплементарная реклама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сама по себе создает полезность 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допол-нение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 полезности от приобретении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924278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Убеждающая реклама в монополии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64634" y="1102437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Дорфмана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-Штайнера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AER’1954)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Рыночный спрос: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издержки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+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32008" y="3466475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Дорфмана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-Штайнера: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514205"/>
              </p:ext>
            </p:extLst>
          </p:nvPr>
        </p:nvGraphicFramePr>
        <p:xfrm>
          <a:off x="1484313" y="1817688"/>
          <a:ext cx="4594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Уравнение" r:id="rId4" imgW="2679480" imgH="330120" progId="Equation.3">
                  <p:embed/>
                </p:oleObj>
              </mc:Choice>
              <mc:Fallback>
                <p:oleObj name="Уравнение" r:id="rId4" imgW="2679480" imgH="33012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817688"/>
                        <a:ext cx="4594225" cy="590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52946"/>
              </p:ext>
            </p:extLst>
          </p:nvPr>
        </p:nvGraphicFramePr>
        <p:xfrm>
          <a:off x="1444625" y="2308225"/>
          <a:ext cx="5313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Уравнение" r:id="rId6" imgW="3098520" imgH="241200" progId="Equation.3">
                  <p:embed/>
                </p:oleObj>
              </mc:Choice>
              <mc:Fallback>
                <p:oleObj name="Уравнение" r:id="rId6" imgW="3098520" imgH="24120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2308225"/>
                        <a:ext cx="5313363" cy="431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788644"/>
              </p:ext>
            </p:extLst>
          </p:nvPr>
        </p:nvGraphicFramePr>
        <p:xfrm>
          <a:off x="1446213" y="2688392"/>
          <a:ext cx="34829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Уравнение" r:id="rId8" imgW="2031840" imgH="482400" progId="Equation.3">
                  <p:embed/>
                </p:oleObj>
              </mc:Choice>
              <mc:Fallback>
                <p:oleObj name="Уравнение" r:id="rId8" imgW="2031840" imgH="4824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688392"/>
                        <a:ext cx="3482975" cy="863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919186"/>
              </p:ext>
            </p:extLst>
          </p:nvPr>
        </p:nvGraphicFramePr>
        <p:xfrm>
          <a:off x="4137819" y="3312869"/>
          <a:ext cx="15446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Уравнение" r:id="rId10" imgW="901440" imgH="482400" progId="Equation.3">
                  <p:embed/>
                </p:oleObj>
              </mc:Choice>
              <mc:Fallback>
                <p:oleObj name="Уравнение" r:id="rId10" imgW="901440" imgH="482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819" y="3312869"/>
                        <a:ext cx="1544637" cy="863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07483" y="4043948"/>
            <a:ext cx="8899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Оптимальная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интенсивность рекламы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(доля рекламы в выручке) равна отношению эластичностей спроса по рекламе и по цене.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22483" y="4896237"/>
            <a:ext cx="88990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Интенсивность рекламы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крупнейших рекламодателей США: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Procter &amp; Gamble 7,18%, AT&amp;T 5,36%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General Motors 1,59%, Time Warner 6,98%, Verizon 3,20%, Ford 1,61%, GlaxoSmithKline 5,75%, Walt Disney 6,77%, Johnson &amp; Johnson 4,30%, Unilever 4,23%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166679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Убеждающая реклама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модели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Хотеллинга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26534" y="1559637"/>
            <a:ext cx="889903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Потребители равномерно распределены на отрезке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[0; 1].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 всех единичный спрос, первоначальная ценность продукта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линейные транспортные издержки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расположены на концах отрезка: в 0 (фирма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1 (фирма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B).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производят продукцию с издержками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i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Фирма может повысить ценность своего продукта через увеличение рек-ламы, привлекающей потребителей: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809595"/>
              </p:ext>
            </p:extLst>
          </p:nvPr>
        </p:nvGraphicFramePr>
        <p:xfrm>
          <a:off x="495300" y="4179504"/>
          <a:ext cx="39544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Уравнение" r:id="rId4" imgW="2311200" imgH="431640" progId="Equation.3">
                  <p:embed/>
                </p:oleObj>
              </mc:Choice>
              <mc:Fallback>
                <p:oleObj name="Уравнение" r:id="rId4" imgW="2311200" imgH="43164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179504"/>
                        <a:ext cx="3954463" cy="7731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07483" y="4882148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Двухпериодная модель:</a:t>
            </a:r>
          </a:p>
          <a:p>
            <a:pPr marL="266700" lvl="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выбирают объем рекламных вложений.</a:t>
            </a:r>
          </a:p>
          <a:p>
            <a:pPr marL="266700" lvl="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устанавливают цены.</a:t>
            </a:r>
          </a:p>
        </p:txBody>
      </p:sp>
    </p:spTree>
    <p:extLst>
      <p:ext uri="{BB962C8B-B14F-4D97-AF65-F5344CB8AC3E}">
        <p14:creationId xmlns:p14="http://schemas.microsoft.com/office/powerpoint/2010/main" val="364376791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Вторая стадия: установление цен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 фиксированной рекламе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672385"/>
              </p:ext>
            </p:extLst>
          </p:nvPr>
        </p:nvGraphicFramePr>
        <p:xfrm>
          <a:off x="719931" y="5382434"/>
          <a:ext cx="60848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Уравнение" r:id="rId4" imgW="3555720" imgH="444240" progId="Equation.3">
                  <p:embed/>
                </p:oleObj>
              </mc:Choice>
              <mc:Fallback>
                <p:oleObj name="Уравнение" r:id="rId4" imgW="3555720" imgH="44424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" y="5382434"/>
                        <a:ext cx="6084888" cy="795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07483" y="3110498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Кривая реакции:</a:t>
            </a:r>
          </a:p>
        </p:txBody>
      </p:sp>
      <p:graphicFrame>
        <p:nvGraphicFramePr>
          <p:cNvPr id="21" name="Объект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353364"/>
              </p:ext>
            </p:extLst>
          </p:nvPr>
        </p:nvGraphicFramePr>
        <p:xfrm>
          <a:off x="476250" y="3426717"/>
          <a:ext cx="35639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Уравнение" r:id="rId6" imgW="2082600" imgH="393480" progId="Equation.3">
                  <p:embed/>
                </p:oleObj>
              </mc:Choice>
              <mc:Fallback>
                <p:oleObj name="Уравнение" r:id="rId6" imgW="2082600" imgH="39348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426717"/>
                        <a:ext cx="3563938" cy="703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19100" y="3998562"/>
            <a:ext cx="6686550" cy="44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тандартная кривая реакции + смещение из-за рекламы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7483" y="4418479"/>
            <a:ext cx="88799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высокий уровень рекламы повышает собственную цену и уменьшает цену конкурента.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2483" y="5239993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Равновесие: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7483" y="1434263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Безразличный потребитель:</a:t>
            </a:r>
          </a:p>
        </p:txBody>
      </p:sp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351460"/>
              </p:ext>
            </p:extLst>
          </p:nvPr>
        </p:nvGraphicFramePr>
        <p:xfrm>
          <a:off x="476250" y="1619032"/>
          <a:ext cx="847566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Уравнение" r:id="rId8" imgW="4952880" imgH="393480" progId="Equation.3">
                  <p:embed/>
                </p:oleObj>
              </mc:Choice>
              <mc:Fallback>
                <p:oleObj name="Уравнение" r:id="rId8" imgW="4952880" imgH="39348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619032"/>
                        <a:ext cx="8475662" cy="703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126534" y="2185594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Максимизация прибыли:</a:t>
            </a:r>
          </a:p>
        </p:txBody>
      </p:sp>
      <p:graphicFrame>
        <p:nvGraphicFramePr>
          <p:cNvPr id="24" name="Объект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965005"/>
              </p:ext>
            </p:extLst>
          </p:nvPr>
        </p:nvGraphicFramePr>
        <p:xfrm>
          <a:off x="471488" y="2437898"/>
          <a:ext cx="57800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Уравнение" r:id="rId10" imgW="3377880" imgH="457200" progId="Equation.3">
                  <p:embed/>
                </p:oleObj>
              </mc:Choice>
              <mc:Fallback>
                <p:oleObj name="Уравнение" r:id="rId10" imgW="3377880" imgH="4572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437898"/>
                        <a:ext cx="5780087" cy="817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69397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Первая стадия: определение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объема рекламных вложений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7483" y="2596148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Кривая реакции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равновесие:</a:t>
            </a:r>
          </a:p>
        </p:txBody>
      </p:sp>
      <p:graphicFrame>
        <p:nvGraphicFramePr>
          <p:cNvPr id="21" name="Объект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642627"/>
              </p:ext>
            </p:extLst>
          </p:nvPr>
        </p:nvGraphicFramePr>
        <p:xfrm>
          <a:off x="471488" y="2970204"/>
          <a:ext cx="23256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Уравнение" r:id="rId4" imgW="1358640" imgH="444240" progId="Equation.3">
                  <p:embed/>
                </p:oleObj>
              </mc:Choice>
              <mc:Fallback>
                <p:oleObj name="Уравнение" r:id="rId4" imgW="1358640" imgH="44424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970204"/>
                        <a:ext cx="2325687" cy="795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591050" y="3078402"/>
            <a:ext cx="4152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повышается при росте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эффек-тивности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снижении цены.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26534" y="1537894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Максимизация прибыли:</a:t>
            </a:r>
          </a:p>
        </p:txBody>
      </p:sp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353052"/>
              </p:ext>
            </p:extLst>
          </p:nvPr>
        </p:nvGraphicFramePr>
        <p:xfrm>
          <a:off x="471488" y="1855788"/>
          <a:ext cx="42164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Уравнение" r:id="rId6" imgW="2463480" imgH="469800" progId="Equation.3">
                  <p:embed/>
                </p:oleObj>
              </mc:Choice>
              <mc:Fallback>
                <p:oleObj name="Уравнение" r:id="rId6" imgW="2463480" imgH="4698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855788"/>
                        <a:ext cx="4216400" cy="841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036245"/>
              </p:ext>
            </p:extLst>
          </p:nvPr>
        </p:nvGraphicFramePr>
        <p:xfrm>
          <a:off x="3057525" y="2949575"/>
          <a:ext cx="15001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Уравнение" r:id="rId8" imgW="876240" imgH="419040" progId="Equation.3">
                  <p:embed/>
                </p:oleObj>
              </mc:Choice>
              <mc:Fallback>
                <p:oleObj name="Уравнение" r:id="rId8" imgW="876240" imgH="41904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2949575"/>
                        <a:ext cx="1500188" cy="7508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217356"/>
              </p:ext>
            </p:extLst>
          </p:nvPr>
        </p:nvGraphicFramePr>
        <p:xfrm>
          <a:off x="465137" y="3675063"/>
          <a:ext cx="40655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Уравнение" r:id="rId10" imgW="2374560" imgH="457200" progId="Equation.3">
                  <p:embed/>
                </p:oleObj>
              </mc:Choice>
              <mc:Fallback>
                <p:oleObj name="Уравнение" r:id="rId10" imgW="2374560" imgH="457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3675063"/>
                        <a:ext cx="4065588" cy="819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07482" y="4481030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1.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Цены остаются без изменения, а прибыли сокращаются.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07482" y="4897147"/>
            <a:ext cx="8899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2.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хотели бы договориться не вести рекламу, но такой сговор неустойчив.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Альтернатива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повышение рекламных издержек.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2158" y="5566032"/>
            <a:ext cx="8899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3.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Влияние на общественное благосостояние неоднозначно: цены не меняются, издержки растут, ценность продукта растет. Вопрос в сопоставлении роста полезности и роста издержек.</a:t>
            </a:r>
          </a:p>
        </p:txBody>
      </p:sp>
    </p:spTree>
    <p:extLst>
      <p:ext uri="{BB962C8B-B14F-4D97-AF65-F5344CB8AC3E}">
        <p14:creationId xmlns:p14="http://schemas.microsoft.com/office/powerpoint/2010/main" val="173465946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20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Информирующая реклама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модели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Хотеллинга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26534" y="1559637"/>
            <a:ext cx="88990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Гроссмана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Шапиро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RES’1984)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Потребители равномерно распределены на отрезке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[0; 1].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 всех единичный спрос, ценность продукта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линейные транспортные издержки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расположены на концах отрезка: в 0 (фирма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1 (фирма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B).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производят продукцию с издержками </a:t>
            </a:r>
            <a:r>
              <a:rPr lang="ru-RU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5430" y="3683295"/>
            <a:ext cx="889903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Роль рекламы: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Потребители первоначально не знают о существовании продукта.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Не получает рекламу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не покупает продукт.</a:t>
            </a:r>
          </a:p>
          <a:p>
            <a:pPr marL="266700" indent="-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Получает рекламу от одной из фирм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 покупает в ней, если ценность достаточно высока.</a:t>
            </a:r>
          </a:p>
          <a:p>
            <a:pPr marL="266700" indent="-26670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3. Получает рекламу от обеих фирм  делает рациональный выбор 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по-купает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в лучшей фирме или не покупает совсем.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16380" y="6171203"/>
            <a:ext cx="90085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Затраты на рекламу: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доля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информированных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фирмой.</a:t>
            </a:r>
          </a:p>
        </p:txBody>
      </p:sp>
      <p:graphicFrame>
        <p:nvGraphicFramePr>
          <p:cNvPr id="24" name="Объект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361381"/>
              </p:ext>
            </p:extLst>
          </p:nvPr>
        </p:nvGraphicFramePr>
        <p:xfrm>
          <a:off x="2876550" y="5981700"/>
          <a:ext cx="20240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Уравнение" r:id="rId4" imgW="1180800" imgH="431640" progId="Equation.3">
                  <p:embed/>
                </p:oleObj>
              </mc:Choice>
              <mc:Fallback>
                <p:oleObj name="Уравнение" r:id="rId4" imgW="1180800" imgH="4316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981700"/>
                        <a:ext cx="2024063" cy="7731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3770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Информирующая реклама: спрос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26534" y="1083387"/>
            <a:ext cx="8899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ценность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достаточно велика, чтобы все информированные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поку-патели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приобретали продукт.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04699"/>
            <a:ext cx="7810500" cy="48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9069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24539</TotalTime>
  <Words>1073</Words>
  <Application>Microsoft Office PowerPoint</Application>
  <PresentationFormat>Экран (4:3)</PresentationFormat>
  <Paragraphs>170</Paragraphs>
  <Slides>14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1055</cp:revision>
  <dcterms:created xsi:type="dcterms:W3CDTF">1997-05-19T02:18:46Z</dcterms:created>
  <dcterms:modified xsi:type="dcterms:W3CDTF">2019-02-05T09:34:13Z</dcterms:modified>
</cp:coreProperties>
</file>